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21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E6E1E6-3822-4EDB-97C4-B1A1E12E4B53}" type="datetimeFigureOut">
              <a:rPr lang="en-AU" smtClean="0"/>
              <a:t>25/04/2025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158807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E1E6-3822-4EDB-97C4-B1A1E12E4B53}" type="datetimeFigureOut">
              <a:rPr lang="en-AU" smtClean="0"/>
              <a:t>25/04/2025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2343688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E1E6-3822-4EDB-97C4-B1A1E12E4B53}" type="datetimeFigureOut">
              <a:rPr lang="en-AU" smtClean="0"/>
              <a:t>25/04/2025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141216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E6E1E6-3822-4EDB-97C4-B1A1E12E4B53}" type="datetimeFigureOut">
              <a:rPr lang="en-AU" smtClean="0"/>
              <a:t>25/04/2025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140674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E6E1E6-3822-4EDB-97C4-B1A1E12E4B53}" type="datetimeFigureOut">
              <a:rPr lang="en-AU" smtClean="0"/>
              <a:t>25/04/2025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2715978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E6E1E6-3822-4EDB-97C4-B1A1E12E4B53}" type="datetimeFigureOut">
              <a:rPr lang="en-AU" smtClean="0"/>
              <a:t>25/04/2025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162652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E6E1E6-3822-4EDB-97C4-B1A1E12E4B53}" type="datetimeFigureOut">
              <a:rPr lang="en-AU" smtClean="0"/>
              <a:t>25/04/2025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99424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E6E1E6-3822-4EDB-97C4-B1A1E12E4B53}" type="datetimeFigureOut">
              <a:rPr lang="en-AU" smtClean="0"/>
              <a:t>25/04/2025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203044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6E1E6-3822-4EDB-97C4-B1A1E12E4B53}" type="datetimeFigureOut">
              <a:rPr lang="en-AU" smtClean="0"/>
              <a:t>25/04/2025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2528221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6E1E6-3822-4EDB-97C4-B1A1E12E4B53}" type="datetimeFigureOut">
              <a:rPr lang="en-AU" smtClean="0"/>
              <a:t>25/04/2025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385279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6E1E6-3822-4EDB-97C4-B1A1E12E4B53}" type="datetimeFigureOut">
              <a:rPr lang="en-AU" smtClean="0"/>
              <a:t>25/04/2025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50A44E-BD4F-4480-8CC0-1D7BE7A0CA36}" type="slidenum">
              <a:rPr lang="en-AU" smtClean="0"/>
              <a:t>‹#›</a:t>
            </a:fld>
            <a:endParaRPr lang="en-AU"/>
          </a:p>
        </p:txBody>
      </p:sp>
    </p:spTree>
    <p:extLst>
      <p:ext uri="{BB962C8B-B14F-4D97-AF65-F5344CB8AC3E}">
        <p14:creationId xmlns:p14="http://schemas.microsoft.com/office/powerpoint/2010/main" val="391507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B2E6E1E6-3822-4EDB-97C4-B1A1E12E4B53}" type="datetimeFigureOut">
              <a:rPr lang="en-AU" smtClean="0"/>
              <a:t>25/04/2025</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4A50A44E-BD4F-4480-8CC0-1D7BE7A0CA36}" type="slidenum">
              <a:rPr lang="en-AU" smtClean="0"/>
              <a:t>‹#›</a:t>
            </a:fld>
            <a:endParaRPr lang="en-AU"/>
          </a:p>
        </p:txBody>
      </p:sp>
    </p:spTree>
    <p:extLst>
      <p:ext uri="{BB962C8B-B14F-4D97-AF65-F5344CB8AC3E}">
        <p14:creationId xmlns:p14="http://schemas.microsoft.com/office/powerpoint/2010/main" val="526876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ainting of a person in a white robe surrounded by people">
            <a:extLst>
              <a:ext uri="{FF2B5EF4-FFF2-40B4-BE49-F238E27FC236}">
                <a16:creationId xmlns:a16="http://schemas.microsoft.com/office/drawing/2014/main" id="{8C1D2F81-CF44-A605-1FA9-F3268533314D}"/>
              </a:ext>
            </a:extLst>
          </p:cNvPr>
          <p:cNvPicPr>
            <a:picLocks noChangeAspect="1"/>
          </p:cNvPicPr>
          <p:nvPr/>
        </p:nvPicPr>
        <p:blipFill>
          <a:blip r:embed="rId2">
            <a:extLst>
              <a:ext uri="{28A0092B-C50C-407E-A947-70E740481C1C}">
                <a14:useLocalDpi xmlns:a14="http://schemas.microsoft.com/office/drawing/2010/main" val="0"/>
              </a:ext>
            </a:extLst>
          </a:blip>
          <a:srcRect t="10161" b="553"/>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sp>
        <p:nvSpPr>
          <p:cNvPr id="2" name="Title 1">
            <a:extLst>
              <a:ext uri="{FF2B5EF4-FFF2-40B4-BE49-F238E27FC236}">
                <a16:creationId xmlns:a16="http://schemas.microsoft.com/office/drawing/2014/main" id="{3BF63CFC-4030-A603-4BA2-4F043DE19B31}"/>
              </a:ext>
            </a:extLst>
          </p:cNvPr>
          <p:cNvSpPr>
            <a:spLocks noGrp="1"/>
          </p:cNvSpPr>
          <p:nvPr>
            <p:ph type="ctrTitle"/>
          </p:nvPr>
        </p:nvSpPr>
        <p:spPr>
          <a:xfrm>
            <a:off x="838199" y="1120676"/>
            <a:ext cx="7021513" cy="2308324"/>
          </a:xfrm>
        </p:spPr>
        <p:txBody>
          <a:bodyPr>
            <a:normAutofit/>
          </a:bodyPr>
          <a:lstStyle/>
          <a:p>
            <a:pPr algn="l"/>
            <a:r>
              <a:rPr lang="en-US" sz="7200">
                <a:solidFill>
                  <a:srgbClr val="FFFFFF"/>
                </a:solidFill>
              </a:rPr>
              <a:t>Jesus Appears </a:t>
            </a:r>
            <a:endParaRPr lang="en-AU" sz="7200">
              <a:solidFill>
                <a:srgbClr val="FFFFFF"/>
              </a:solidFill>
            </a:endParaRPr>
          </a:p>
        </p:txBody>
      </p:sp>
      <p:sp>
        <p:nvSpPr>
          <p:cNvPr id="3" name="Subtitle 2">
            <a:extLst>
              <a:ext uri="{FF2B5EF4-FFF2-40B4-BE49-F238E27FC236}">
                <a16:creationId xmlns:a16="http://schemas.microsoft.com/office/drawing/2014/main" id="{C8FE233A-BDEF-7AFF-1D33-07508025E5D7}"/>
              </a:ext>
            </a:extLst>
          </p:cNvPr>
          <p:cNvSpPr>
            <a:spLocks noGrp="1"/>
          </p:cNvSpPr>
          <p:nvPr>
            <p:ph type="subTitle" idx="1"/>
          </p:nvPr>
        </p:nvSpPr>
        <p:spPr>
          <a:xfrm>
            <a:off x="835024" y="3809999"/>
            <a:ext cx="7025753" cy="1012778"/>
          </a:xfrm>
        </p:spPr>
        <p:txBody>
          <a:bodyPr>
            <a:normAutofit/>
          </a:bodyPr>
          <a:lstStyle/>
          <a:p>
            <a:pPr algn="l"/>
            <a:r>
              <a:rPr lang="en-US">
                <a:solidFill>
                  <a:srgbClr val="FFFFFF"/>
                </a:solidFill>
              </a:rPr>
              <a:t>John 20:19-31</a:t>
            </a:r>
            <a:endParaRPr lang="en-AU">
              <a:solidFill>
                <a:srgbClr val="FFFFFF"/>
              </a:solidFill>
            </a:endParaRPr>
          </a:p>
        </p:txBody>
      </p:sp>
    </p:spTree>
    <p:extLst>
      <p:ext uri="{BB962C8B-B14F-4D97-AF65-F5344CB8AC3E}">
        <p14:creationId xmlns:p14="http://schemas.microsoft.com/office/powerpoint/2010/main" val="49345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A593F4-380B-B8A7-08EB-B4F53FE75859}"/>
            </a:ext>
          </a:extLst>
        </p:cNvPr>
        <p:cNvGrpSpPr/>
        <p:nvPr/>
      </p:nvGrpSpPr>
      <p:grpSpPr>
        <a:xfrm>
          <a:off x="0" y="0"/>
          <a:ext cx="0" cy="0"/>
          <a:chOff x="0" y="0"/>
          <a:chExt cx="0" cy="0"/>
        </a:xfrm>
      </p:grpSpPr>
      <p:grpSp>
        <p:nvGrpSpPr>
          <p:cNvPr id="10" name="Group 9">
            <a:extLst>
              <a:ext uri="{FF2B5EF4-FFF2-40B4-BE49-F238E27FC236}">
                <a16:creationId xmlns:a16="http://schemas.microsoft.com/office/drawing/2014/main" id="{56339DED-8E46-64A1-108D-30B83F8B8A7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0503" y="-18309"/>
            <a:ext cx="4438566" cy="6883029"/>
            <a:chOff x="7760503" y="-18309"/>
            <a:chExt cx="4438566" cy="6883029"/>
          </a:xfrm>
        </p:grpSpPr>
        <p:sp>
          <p:nvSpPr>
            <p:cNvPr id="11" name="Rectangle 10">
              <a:extLst>
                <a:ext uri="{FF2B5EF4-FFF2-40B4-BE49-F238E27FC236}">
                  <a16:creationId xmlns:a16="http://schemas.microsoft.com/office/drawing/2014/main" id="{4406DA6B-ADD8-0BBE-53C7-1F32AF245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12" y="-11580"/>
              <a:ext cx="4431490" cy="6876300"/>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FBB0DBE-E4DC-A560-A834-7FB04C7DE7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7760503" y="1713600"/>
              <a:ext cx="4431496"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02522B07-6F2D-4C87-C74A-B519DB5EC3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09" y="-11586"/>
              <a:ext cx="3264743"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C159CF-C8D2-6444-4059-2E91946BF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547151" y="1202115"/>
              <a:ext cx="6872341" cy="4431494"/>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9627007-643E-9628-C3CC-EE348B498BD9}"/>
              </a:ext>
            </a:extLst>
          </p:cNvPr>
          <p:cNvSpPr>
            <a:spLocks noGrp="1"/>
          </p:cNvSpPr>
          <p:nvPr>
            <p:ph type="title"/>
          </p:nvPr>
        </p:nvSpPr>
        <p:spPr>
          <a:xfrm>
            <a:off x="8328214" y="1489364"/>
            <a:ext cx="3310215" cy="3136500"/>
          </a:xfrm>
        </p:spPr>
        <p:txBody>
          <a:bodyPr vert="horz" lIns="91440" tIns="45720" rIns="91440" bIns="45720" rtlCol="0" anchor="t">
            <a:normAutofit/>
          </a:bodyPr>
          <a:lstStyle/>
          <a:p>
            <a:r>
              <a:rPr lang="en-US" sz="3200" dirty="0">
                <a:solidFill>
                  <a:srgbClr val="FFFFFF"/>
                </a:solidFill>
              </a:rPr>
              <a:t>Fear and doubt</a:t>
            </a:r>
          </a:p>
        </p:txBody>
      </p:sp>
      <p:pic>
        <p:nvPicPr>
          <p:cNvPr id="5" name="Content Placeholder 4" descr="A painting of a group of people&#10;&#10;AI-generated content may be incorrect.">
            <a:extLst>
              <a:ext uri="{FF2B5EF4-FFF2-40B4-BE49-F238E27FC236}">
                <a16:creationId xmlns:a16="http://schemas.microsoft.com/office/drawing/2014/main" id="{F05D241B-1E51-92CA-AA81-3F1DC620A86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6707" r="4036" b="-2"/>
          <a:stretch/>
        </p:blipFill>
        <p:spPr>
          <a:xfrm>
            <a:off x="1" y="-7623"/>
            <a:ext cx="7760508" cy="6872343"/>
          </a:xfrm>
          <a:prstGeom prst="rect">
            <a:avLst/>
          </a:prstGeom>
        </p:spPr>
      </p:pic>
    </p:spTree>
    <p:extLst>
      <p:ext uri="{BB962C8B-B14F-4D97-AF65-F5344CB8AC3E}">
        <p14:creationId xmlns:p14="http://schemas.microsoft.com/office/powerpoint/2010/main" val="184460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sky with clouds and a sun&#10;&#10;AI-generated content may be incorrect.">
            <a:extLst>
              <a:ext uri="{FF2B5EF4-FFF2-40B4-BE49-F238E27FC236}">
                <a16:creationId xmlns:a16="http://schemas.microsoft.com/office/drawing/2014/main" id="{D1DFADB2-E0EF-BA7D-6A34-7736171CB5F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899"/>
          <a:stretch/>
        </p:blipFill>
        <p:spPr>
          <a:xfrm>
            <a:off x="20" y="1282"/>
            <a:ext cx="12191980" cy="6856718"/>
          </a:xfrm>
          <a:prstGeom prst="rect">
            <a:avLst/>
          </a:prstGeom>
        </p:spPr>
      </p:pic>
    </p:spTree>
    <p:extLst>
      <p:ext uri="{BB962C8B-B14F-4D97-AF65-F5344CB8AC3E}">
        <p14:creationId xmlns:p14="http://schemas.microsoft.com/office/powerpoint/2010/main" val="754680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D6A68C0-8005-089A-739A-BAE4B556DE7C}"/>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AC5CC0CE-1AAB-36BD-9DE3-985A60F9F9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person in a white robe surrounded by people&#10;&#10;AI-generated content may be incorrect.">
            <a:extLst>
              <a:ext uri="{FF2B5EF4-FFF2-40B4-BE49-F238E27FC236}">
                <a16:creationId xmlns:a16="http://schemas.microsoft.com/office/drawing/2014/main" id="{CD7B989A-868E-7A68-AD12-FD04B598A4F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426" r="-1" b="-1"/>
          <a:stretch/>
        </p:blipFill>
        <p:spPr>
          <a:xfrm>
            <a:off x="20" y="1282"/>
            <a:ext cx="12191980" cy="6856718"/>
          </a:xfrm>
          <a:prstGeom prst="rect">
            <a:avLst/>
          </a:prstGeom>
        </p:spPr>
      </p:pic>
    </p:spTree>
    <p:extLst>
      <p:ext uri="{BB962C8B-B14F-4D97-AF65-F5344CB8AC3E}">
        <p14:creationId xmlns:p14="http://schemas.microsoft.com/office/powerpoint/2010/main" val="4010440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D40BB4-0592-F5F3-F2B2-A20A035AC8DA}"/>
              </a:ext>
            </a:extLst>
          </p:cNvPr>
          <p:cNvSpPr>
            <a:spLocks noGrp="1"/>
          </p:cNvSpPr>
          <p:nvPr>
            <p:ph idx="1"/>
          </p:nvPr>
        </p:nvSpPr>
        <p:spPr/>
        <p:txBody>
          <a:bodyPr>
            <a:normAutofit/>
          </a:bodyPr>
          <a:lstStyle/>
          <a:p>
            <a:pPr marL="0" indent="0" algn="ctr">
              <a:buNone/>
            </a:pPr>
            <a:r>
              <a:rPr lang="en-AU" sz="4400" kern="0" dirty="0">
                <a:effectLst/>
                <a:latin typeface="Arial" panose="020B0604020202020204" pitchFamily="34" charset="0"/>
                <a:ea typeface="Times New Roman" panose="02020603050405020304" pitchFamily="18" charset="0"/>
              </a:rPr>
              <a:t>Sin doesn’t change how God relates to us, but it does change how we think God will relate to us.</a:t>
            </a:r>
            <a:endParaRPr lang="en-AU" sz="6000" dirty="0"/>
          </a:p>
        </p:txBody>
      </p:sp>
    </p:spTree>
    <p:extLst>
      <p:ext uri="{BB962C8B-B14F-4D97-AF65-F5344CB8AC3E}">
        <p14:creationId xmlns:p14="http://schemas.microsoft.com/office/powerpoint/2010/main" val="143169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3E1610-4391-0404-D673-12E1B4C806C2}"/>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D19128D4-136A-AD04-6BD5-7F96F90E35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map of the world with different colored countries/regions&#10;&#10;AI-generated content may be incorrect.">
            <a:extLst>
              <a:ext uri="{FF2B5EF4-FFF2-40B4-BE49-F238E27FC236}">
                <a16:creationId xmlns:a16="http://schemas.microsoft.com/office/drawing/2014/main" id="{5FEEF81E-1727-4352-CBAC-07F54E77FAD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7661" b="12848"/>
          <a:stretch/>
        </p:blipFill>
        <p:spPr>
          <a:xfrm>
            <a:off x="20" y="1282"/>
            <a:ext cx="12191980" cy="6856718"/>
          </a:xfrm>
          <a:prstGeom prst="rect">
            <a:avLst/>
          </a:prstGeom>
        </p:spPr>
      </p:pic>
    </p:spTree>
    <p:extLst>
      <p:ext uri="{BB962C8B-B14F-4D97-AF65-F5344CB8AC3E}">
        <p14:creationId xmlns:p14="http://schemas.microsoft.com/office/powerpoint/2010/main" val="2263765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5960A72-36D9-5D21-A120-830539C4895E}"/>
            </a:ext>
          </a:extLst>
        </p:cNvPr>
        <p:cNvGrpSpPr/>
        <p:nvPr/>
      </p:nvGrpSpPr>
      <p:grpSpPr>
        <a:xfrm>
          <a:off x="0" y="0"/>
          <a:ext cx="0" cy="0"/>
          <a:chOff x="0" y="0"/>
          <a:chExt cx="0" cy="0"/>
        </a:xfrm>
      </p:grpSpPr>
      <p:grpSp>
        <p:nvGrpSpPr>
          <p:cNvPr id="10" name="Group 9">
            <a:extLst>
              <a:ext uri="{FF2B5EF4-FFF2-40B4-BE49-F238E27FC236}">
                <a16:creationId xmlns:a16="http://schemas.microsoft.com/office/drawing/2014/main" id="{641C632C-BC83-0845-C5D8-4DF0F490C9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0503" y="-18309"/>
            <a:ext cx="4438566" cy="6883029"/>
            <a:chOff x="7760503" y="-18309"/>
            <a:chExt cx="4438566" cy="6883029"/>
          </a:xfrm>
        </p:grpSpPr>
        <p:sp>
          <p:nvSpPr>
            <p:cNvPr id="11" name="Rectangle 10">
              <a:extLst>
                <a:ext uri="{FF2B5EF4-FFF2-40B4-BE49-F238E27FC236}">
                  <a16:creationId xmlns:a16="http://schemas.microsoft.com/office/drawing/2014/main" id="{84C7DDDD-D2D4-7A1E-D762-BCC0339AB5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12" y="-11580"/>
              <a:ext cx="4431490" cy="6876300"/>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B5DDB03-36FC-6D44-9785-9CCAFEAAD7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7760503" y="1713600"/>
              <a:ext cx="4431496"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AE963B13-28F2-C6D8-0662-81F3858CC0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09" y="-11586"/>
              <a:ext cx="3264743"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6284ADA-8E12-587B-0E56-7DE1B2ACB8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547151" y="1202115"/>
              <a:ext cx="6872341" cy="4431494"/>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992502B6-479A-A2AA-B6E3-47D9B4989B99}"/>
              </a:ext>
            </a:extLst>
          </p:cNvPr>
          <p:cNvSpPr>
            <a:spLocks noGrp="1"/>
          </p:cNvSpPr>
          <p:nvPr>
            <p:ph type="title"/>
          </p:nvPr>
        </p:nvSpPr>
        <p:spPr>
          <a:xfrm>
            <a:off x="8328214" y="1489364"/>
            <a:ext cx="3310215" cy="3136500"/>
          </a:xfrm>
        </p:spPr>
        <p:txBody>
          <a:bodyPr vert="horz" lIns="91440" tIns="45720" rIns="91440" bIns="45720" rtlCol="0" anchor="t">
            <a:normAutofit/>
          </a:bodyPr>
          <a:lstStyle/>
          <a:p>
            <a:r>
              <a:rPr lang="en-US" sz="3200" dirty="0">
                <a:solidFill>
                  <a:srgbClr val="FFFFFF"/>
                </a:solidFill>
              </a:rPr>
              <a:t>Fear and doubt</a:t>
            </a:r>
          </a:p>
        </p:txBody>
      </p:sp>
      <p:pic>
        <p:nvPicPr>
          <p:cNvPr id="5" name="Content Placeholder 4" descr="A painting of a group of people&#10;&#10;AI-generated content may be incorrect.">
            <a:extLst>
              <a:ext uri="{FF2B5EF4-FFF2-40B4-BE49-F238E27FC236}">
                <a16:creationId xmlns:a16="http://schemas.microsoft.com/office/drawing/2014/main" id="{9C1E4FE5-BF99-B18E-8B8D-4D13A001B12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6707" r="4036" b="-2"/>
          <a:stretch/>
        </p:blipFill>
        <p:spPr>
          <a:xfrm>
            <a:off x="1" y="-7623"/>
            <a:ext cx="7760508" cy="6872343"/>
          </a:xfrm>
          <a:prstGeom prst="rect">
            <a:avLst/>
          </a:prstGeom>
        </p:spPr>
      </p:pic>
    </p:spTree>
    <p:extLst>
      <p:ext uri="{BB962C8B-B14F-4D97-AF65-F5344CB8AC3E}">
        <p14:creationId xmlns:p14="http://schemas.microsoft.com/office/powerpoint/2010/main" val="3287774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group of books with text&#10;&#10;AI-generated content may be incorrect.">
            <a:extLst>
              <a:ext uri="{FF2B5EF4-FFF2-40B4-BE49-F238E27FC236}">
                <a16:creationId xmlns:a16="http://schemas.microsoft.com/office/drawing/2014/main" id="{94C381E9-8DAB-7B5E-21F0-39117F60FC0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5081"/>
          <a:stretch/>
        </p:blipFill>
        <p:spPr>
          <a:xfrm>
            <a:off x="20" y="1282"/>
            <a:ext cx="12191980" cy="6856718"/>
          </a:xfrm>
          <a:prstGeom prst="rect">
            <a:avLst/>
          </a:prstGeom>
        </p:spPr>
      </p:pic>
    </p:spTree>
    <p:extLst>
      <p:ext uri="{BB962C8B-B14F-4D97-AF65-F5344CB8AC3E}">
        <p14:creationId xmlns:p14="http://schemas.microsoft.com/office/powerpoint/2010/main" val="23185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group of men&#10;&#10;AI-generated content may be incorrect.">
            <a:extLst>
              <a:ext uri="{FF2B5EF4-FFF2-40B4-BE49-F238E27FC236}">
                <a16:creationId xmlns:a16="http://schemas.microsoft.com/office/drawing/2014/main" id="{1CF7F142-2964-E5D0-6546-060C416AD12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026" b="13720"/>
          <a:stretch/>
        </p:blipFill>
        <p:spPr>
          <a:xfrm>
            <a:off x="20" y="1282"/>
            <a:ext cx="12191980" cy="6856718"/>
          </a:xfrm>
          <a:prstGeom prst="rect">
            <a:avLst/>
          </a:prstGeom>
        </p:spPr>
      </p:pic>
    </p:spTree>
    <p:extLst>
      <p:ext uri="{BB962C8B-B14F-4D97-AF65-F5344CB8AC3E}">
        <p14:creationId xmlns:p14="http://schemas.microsoft.com/office/powerpoint/2010/main" val="371734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80C1489-2138-6B99-E15C-624D0EC49C74}"/>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32BDB498-CD8F-A25B-C0A0-4351CE5E0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person in a white robe surrounded by people&#10;&#10;AI-generated content may be incorrect.">
            <a:extLst>
              <a:ext uri="{FF2B5EF4-FFF2-40B4-BE49-F238E27FC236}">
                <a16:creationId xmlns:a16="http://schemas.microsoft.com/office/drawing/2014/main" id="{685BBE44-DAA2-5936-EEA3-C6AA573A54D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426" r="-1" b="-1"/>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B6F9D2DC-76A3-1ABA-7D9F-0EF69029EB11}"/>
              </a:ext>
            </a:extLst>
          </p:cNvPr>
          <p:cNvSpPr txBox="1"/>
          <p:nvPr/>
        </p:nvSpPr>
        <p:spPr>
          <a:xfrm>
            <a:off x="6931741" y="285136"/>
            <a:ext cx="1818969" cy="646331"/>
          </a:xfrm>
          <a:prstGeom prst="rect">
            <a:avLst/>
          </a:prstGeom>
          <a:noFill/>
        </p:spPr>
        <p:txBody>
          <a:bodyPr wrap="square" rtlCol="0">
            <a:spAutoFit/>
          </a:bodyPr>
          <a:lstStyle/>
          <a:p>
            <a:r>
              <a:rPr lang="en-US" sz="3600" dirty="0"/>
              <a:t>Peace</a:t>
            </a:r>
            <a:endParaRPr lang="en-AU" sz="3600" dirty="0"/>
          </a:p>
        </p:txBody>
      </p:sp>
    </p:spTree>
    <p:extLst>
      <p:ext uri="{BB962C8B-B14F-4D97-AF65-F5344CB8AC3E}">
        <p14:creationId xmlns:p14="http://schemas.microsoft.com/office/powerpoint/2010/main" val="1236767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1A6A44D-B3BF-30F6-CA6C-E36DFC912951}"/>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EB232117-9607-ABEF-5F86-D3E0AC6F41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person in a white robe surrounded by people&#10;&#10;AI-generated content may be incorrect.">
            <a:extLst>
              <a:ext uri="{FF2B5EF4-FFF2-40B4-BE49-F238E27FC236}">
                <a16:creationId xmlns:a16="http://schemas.microsoft.com/office/drawing/2014/main" id="{5DE6F49D-E58E-736E-D996-A3CB35FC166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426" r="-1" b="-1"/>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10F1E079-5248-F6D4-D701-2DE1C9A28221}"/>
              </a:ext>
            </a:extLst>
          </p:cNvPr>
          <p:cNvSpPr txBox="1"/>
          <p:nvPr/>
        </p:nvSpPr>
        <p:spPr>
          <a:xfrm>
            <a:off x="6725265" y="285136"/>
            <a:ext cx="2025445" cy="646331"/>
          </a:xfrm>
          <a:prstGeom prst="rect">
            <a:avLst/>
          </a:prstGeom>
          <a:noFill/>
        </p:spPr>
        <p:txBody>
          <a:bodyPr wrap="square" rtlCol="0">
            <a:spAutoFit/>
          </a:bodyPr>
          <a:lstStyle/>
          <a:p>
            <a:r>
              <a:rPr lang="en-US" sz="3600" dirty="0"/>
              <a:t>Blessing</a:t>
            </a:r>
            <a:endParaRPr lang="en-AU" sz="3600" dirty="0"/>
          </a:p>
        </p:txBody>
      </p:sp>
    </p:spTree>
    <p:extLst>
      <p:ext uri="{BB962C8B-B14F-4D97-AF65-F5344CB8AC3E}">
        <p14:creationId xmlns:p14="http://schemas.microsoft.com/office/powerpoint/2010/main" val="112710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0469-FC84-F718-2E8B-6C429E721EF9}"/>
              </a:ext>
            </a:extLst>
          </p:cNvPr>
          <p:cNvSpPr>
            <a:spLocks noGrp="1"/>
          </p:cNvSpPr>
          <p:nvPr>
            <p:ph type="title"/>
          </p:nvPr>
        </p:nvSpPr>
        <p:spPr>
          <a:xfrm>
            <a:off x="112986" y="70835"/>
            <a:ext cx="10515600" cy="1325563"/>
          </a:xfrm>
        </p:spPr>
        <p:txBody>
          <a:bodyPr/>
          <a:lstStyle/>
          <a:p>
            <a:r>
              <a:rPr lang="en-US" dirty="0"/>
              <a:t>John 20:19-23</a:t>
            </a:r>
            <a:endParaRPr lang="en-AU" dirty="0"/>
          </a:p>
        </p:txBody>
      </p:sp>
      <p:sp>
        <p:nvSpPr>
          <p:cNvPr id="3" name="Content Placeholder 2">
            <a:extLst>
              <a:ext uri="{FF2B5EF4-FFF2-40B4-BE49-F238E27FC236}">
                <a16:creationId xmlns:a16="http://schemas.microsoft.com/office/drawing/2014/main" id="{E4A9E290-7431-71AB-7FE3-89AABB1344D7}"/>
              </a:ext>
            </a:extLst>
          </p:cNvPr>
          <p:cNvSpPr>
            <a:spLocks noGrp="1"/>
          </p:cNvSpPr>
          <p:nvPr>
            <p:ph idx="1"/>
          </p:nvPr>
        </p:nvSpPr>
        <p:spPr>
          <a:xfrm>
            <a:off x="112985" y="1541845"/>
            <a:ext cx="11931869" cy="5245319"/>
          </a:xfrm>
        </p:spPr>
        <p:txBody>
          <a:bodyPr/>
          <a:lstStyle/>
          <a:p>
            <a:pPr marL="0" indent="0">
              <a:buNone/>
            </a:pPr>
            <a:r>
              <a:rPr lang="en-US" dirty="0"/>
              <a:t>On the evening of that first day of the week, when the disciples were together, with the doors locked for fear of the Jewish leaders, Jesus came and stood among them and said, “Peace be with you!” After he said this, he showed them his hands and side. The disciples were overjoyed when they saw the Lord.</a:t>
            </a:r>
          </a:p>
          <a:p>
            <a:pPr marL="0" indent="0">
              <a:buNone/>
            </a:pPr>
            <a:endParaRPr lang="en-US" dirty="0"/>
          </a:p>
          <a:p>
            <a:pPr marL="0" indent="0">
              <a:buNone/>
            </a:pPr>
            <a:r>
              <a:rPr lang="en-US" dirty="0"/>
              <a:t>Again Jesus said, “Peace be with you! As the Father has sent me, I am sending you.” And with that he breathed on them and said, “Receive the Holy Spirit. If you forgive anyone’s sins, their sins are forgiven; if you do not forgive them, they are not forgiven.”</a:t>
            </a:r>
            <a:endParaRPr lang="en-AU" dirty="0"/>
          </a:p>
        </p:txBody>
      </p:sp>
    </p:spTree>
    <p:extLst>
      <p:ext uri="{BB962C8B-B14F-4D97-AF65-F5344CB8AC3E}">
        <p14:creationId xmlns:p14="http://schemas.microsoft.com/office/powerpoint/2010/main" val="12540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37811B6-E386-BFAF-DA7E-435CF252633A}"/>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C23E4754-24C5-2467-6D41-2F2417A8D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group of men&#10;&#10;AI-generated content may be incorrect.">
            <a:extLst>
              <a:ext uri="{FF2B5EF4-FFF2-40B4-BE49-F238E27FC236}">
                <a16:creationId xmlns:a16="http://schemas.microsoft.com/office/drawing/2014/main" id="{1DA3C135-CB25-F55E-1CD4-FB6DCAC4E09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026" b="13720"/>
          <a:stretch/>
        </p:blipFill>
        <p:spPr>
          <a:xfrm>
            <a:off x="20" y="1282"/>
            <a:ext cx="12191980" cy="6856718"/>
          </a:xfrm>
          <a:prstGeom prst="rect">
            <a:avLst/>
          </a:prstGeom>
        </p:spPr>
      </p:pic>
    </p:spTree>
    <p:extLst>
      <p:ext uri="{BB962C8B-B14F-4D97-AF65-F5344CB8AC3E}">
        <p14:creationId xmlns:p14="http://schemas.microsoft.com/office/powerpoint/2010/main" val="2991146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BD1BCB3-8583-7CD8-E398-7E30EB48FB68}"/>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9F70206D-B509-A01B-4ACB-538FAA8D7E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group of men&#10;&#10;AI-generated content may be incorrect.">
            <a:extLst>
              <a:ext uri="{FF2B5EF4-FFF2-40B4-BE49-F238E27FC236}">
                <a16:creationId xmlns:a16="http://schemas.microsoft.com/office/drawing/2014/main" id="{BE2B7D74-2260-F4B2-7789-A6AF5918791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026" b="13720"/>
          <a:stretch/>
        </p:blipFill>
        <p:spPr>
          <a:xfrm>
            <a:off x="20" y="1282"/>
            <a:ext cx="12191980" cy="6856718"/>
          </a:xfrm>
          <a:prstGeom prst="rect">
            <a:avLst/>
          </a:prstGeom>
        </p:spPr>
      </p:pic>
      <p:sp>
        <p:nvSpPr>
          <p:cNvPr id="2" name="TextBox 1">
            <a:extLst>
              <a:ext uri="{FF2B5EF4-FFF2-40B4-BE49-F238E27FC236}">
                <a16:creationId xmlns:a16="http://schemas.microsoft.com/office/drawing/2014/main" id="{8C87F0D6-24BC-4527-BBB2-B9AF2728AF3B}"/>
              </a:ext>
            </a:extLst>
          </p:cNvPr>
          <p:cNvSpPr txBox="1"/>
          <p:nvPr/>
        </p:nvSpPr>
        <p:spPr>
          <a:xfrm>
            <a:off x="707923" y="265471"/>
            <a:ext cx="2517058" cy="646331"/>
          </a:xfrm>
          <a:prstGeom prst="rect">
            <a:avLst/>
          </a:prstGeom>
          <a:noFill/>
        </p:spPr>
        <p:txBody>
          <a:bodyPr wrap="square" rtlCol="0">
            <a:spAutoFit/>
          </a:bodyPr>
          <a:lstStyle/>
          <a:p>
            <a:r>
              <a:rPr lang="en-US" sz="3600" dirty="0"/>
              <a:t>Reflect</a:t>
            </a:r>
            <a:endParaRPr lang="en-AU" sz="3600" dirty="0"/>
          </a:p>
        </p:txBody>
      </p:sp>
    </p:spTree>
    <p:extLst>
      <p:ext uri="{BB962C8B-B14F-4D97-AF65-F5344CB8AC3E}">
        <p14:creationId xmlns:p14="http://schemas.microsoft.com/office/powerpoint/2010/main" val="102925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AD947-BBBD-3834-9CFA-A54B539B25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FC4B10-27C2-7D28-EEBF-654EFB5CF074}"/>
              </a:ext>
            </a:extLst>
          </p:cNvPr>
          <p:cNvSpPr>
            <a:spLocks noGrp="1"/>
          </p:cNvSpPr>
          <p:nvPr>
            <p:ph type="title"/>
          </p:nvPr>
        </p:nvSpPr>
        <p:spPr>
          <a:xfrm>
            <a:off x="112986" y="70835"/>
            <a:ext cx="10515600" cy="1325563"/>
          </a:xfrm>
        </p:spPr>
        <p:txBody>
          <a:bodyPr/>
          <a:lstStyle/>
          <a:p>
            <a:r>
              <a:rPr lang="en-US" dirty="0"/>
              <a:t>John 20:24-27</a:t>
            </a:r>
            <a:endParaRPr lang="en-AU" dirty="0"/>
          </a:p>
        </p:txBody>
      </p:sp>
      <p:sp>
        <p:nvSpPr>
          <p:cNvPr id="3" name="Content Placeholder 2">
            <a:extLst>
              <a:ext uri="{FF2B5EF4-FFF2-40B4-BE49-F238E27FC236}">
                <a16:creationId xmlns:a16="http://schemas.microsoft.com/office/drawing/2014/main" id="{E8F66853-1FD7-222A-DB3E-87123E8B9D21}"/>
              </a:ext>
            </a:extLst>
          </p:cNvPr>
          <p:cNvSpPr>
            <a:spLocks noGrp="1"/>
          </p:cNvSpPr>
          <p:nvPr>
            <p:ph idx="1"/>
          </p:nvPr>
        </p:nvSpPr>
        <p:spPr>
          <a:xfrm>
            <a:off x="112985" y="1541845"/>
            <a:ext cx="11931869" cy="5245319"/>
          </a:xfrm>
        </p:spPr>
        <p:txBody>
          <a:bodyPr/>
          <a:lstStyle/>
          <a:p>
            <a:pPr marL="0" indent="0">
              <a:buNone/>
            </a:pPr>
            <a:r>
              <a:rPr lang="en-US" dirty="0"/>
              <a:t>Now Thomas (also known as Didymus), one of the Twelve, was not with the disciples when Jesus came. So the other disciples told him, “We have seen the Lord!”</a:t>
            </a:r>
          </a:p>
          <a:p>
            <a:pPr marL="0" indent="0">
              <a:buNone/>
            </a:pPr>
            <a:endParaRPr lang="en-US" dirty="0"/>
          </a:p>
          <a:p>
            <a:pPr marL="0" indent="0">
              <a:buNone/>
            </a:pPr>
            <a:r>
              <a:rPr lang="en-US" dirty="0"/>
              <a:t>But he said to them, “Unless I see the nail marks in his hands and put my finger where the nails were, and put my hand into his side, I will not believe.”</a:t>
            </a:r>
          </a:p>
          <a:p>
            <a:pPr marL="0" indent="0">
              <a:buNone/>
            </a:pPr>
            <a:endParaRPr lang="en-US" dirty="0"/>
          </a:p>
          <a:p>
            <a:pPr marL="0" indent="0">
              <a:buNone/>
            </a:pPr>
            <a:r>
              <a:rPr lang="en-US" dirty="0"/>
              <a:t>A week later his disciples were in the house again, and Thomas was with them. Though the doors were locked, Jesus came and stood among them and said, “Peace be with you!” Then he said to Thomas, “Put your finger here; see my hands. Reach out your hand and put it into my side. Stop doubting and believe.”</a:t>
            </a:r>
            <a:endParaRPr lang="en-AU" dirty="0"/>
          </a:p>
        </p:txBody>
      </p:sp>
    </p:spTree>
    <p:extLst>
      <p:ext uri="{BB962C8B-B14F-4D97-AF65-F5344CB8AC3E}">
        <p14:creationId xmlns:p14="http://schemas.microsoft.com/office/powerpoint/2010/main" val="319596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D138A-1197-3F12-2186-7399A27881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6E80CD-BB99-8538-D3B2-477173226313}"/>
              </a:ext>
            </a:extLst>
          </p:cNvPr>
          <p:cNvSpPr>
            <a:spLocks noGrp="1"/>
          </p:cNvSpPr>
          <p:nvPr>
            <p:ph type="title"/>
          </p:nvPr>
        </p:nvSpPr>
        <p:spPr>
          <a:xfrm>
            <a:off x="112986" y="70835"/>
            <a:ext cx="10515600" cy="1325563"/>
          </a:xfrm>
        </p:spPr>
        <p:txBody>
          <a:bodyPr/>
          <a:lstStyle/>
          <a:p>
            <a:r>
              <a:rPr lang="en-US" dirty="0"/>
              <a:t>John 20:28-31</a:t>
            </a:r>
            <a:endParaRPr lang="en-AU" dirty="0"/>
          </a:p>
        </p:txBody>
      </p:sp>
      <p:sp>
        <p:nvSpPr>
          <p:cNvPr id="3" name="Content Placeholder 2">
            <a:extLst>
              <a:ext uri="{FF2B5EF4-FFF2-40B4-BE49-F238E27FC236}">
                <a16:creationId xmlns:a16="http://schemas.microsoft.com/office/drawing/2014/main" id="{5F75578C-4B92-E77B-EA29-0DF016348965}"/>
              </a:ext>
            </a:extLst>
          </p:cNvPr>
          <p:cNvSpPr>
            <a:spLocks noGrp="1"/>
          </p:cNvSpPr>
          <p:nvPr>
            <p:ph idx="1"/>
          </p:nvPr>
        </p:nvSpPr>
        <p:spPr>
          <a:xfrm>
            <a:off x="112985" y="1541845"/>
            <a:ext cx="11931869" cy="5245319"/>
          </a:xfrm>
        </p:spPr>
        <p:txBody>
          <a:bodyPr/>
          <a:lstStyle/>
          <a:p>
            <a:pPr marL="0" indent="0">
              <a:buNone/>
            </a:pPr>
            <a:r>
              <a:rPr lang="en-US" dirty="0"/>
              <a:t>Thomas said to him, “My Lord and my God!”</a:t>
            </a:r>
          </a:p>
          <a:p>
            <a:pPr marL="0" indent="0">
              <a:buNone/>
            </a:pPr>
            <a:endParaRPr lang="en-US" dirty="0"/>
          </a:p>
          <a:p>
            <a:pPr marL="0" indent="0">
              <a:buNone/>
            </a:pPr>
            <a:r>
              <a:rPr lang="en-US" dirty="0"/>
              <a:t>Then Jesus told him, “Because you have seen me, you have believed; blessed are those who have not seen and yet have believed.”</a:t>
            </a:r>
          </a:p>
          <a:p>
            <a:pPr marL="0" indent="0">
              <a:buNone/>
            </a:pPr>
            <a:endParaRPr lang="en-US" dirty="0"/>
          </a:p>
          <a:p>
            <a:pPr marL="0" indent="0">
              <a:buNone/>
            </a:pPr>
            <a:r>
              <a:rPr lang="en-US" dirty="0"/>
              <a:t>Jesus performed many other signs in the presence of his disciples, which are not recorded in this book. But these are written that you may believe that Jesus is the Messiah, the Son of God, and that by believing you may have life in his name.</a:t>
            </a:r>
            <a:endParaRPr lang="en-AU" dirty="0"/>
          </a:p>
        </p:txBody>
      </p:sp>
    </p:spTree>
    <p:extLst>
      <p:ext uri="{BB962C8B-B14F-4D97-AF65-F5344CB8AC3E}">
        <p14:creationId xmlns:p14="http://schemas.microsoft.com/office/powerpoint/2010/main" val="64386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16F22E-4716-CA29-1F53-4AAD52955E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0503" y="-18309"/>
            <a:ext cx="4438566" cy="6883029"/>
            <a:chOff x="7760503" y="-18309"/>
            <a:chExt cx="4438566" cy="6883029"/>
          </a:xfrm>
        </p:grpSpPr>
        <p:sp>
          <p:nvSpPr>
            <p:cNvPr id="11" name="Rectangle 10">
              <a:extLst>
                <a:ext uri="{FF2B5EF4-FFF2-40B4-BE49-F238E27FC236}">
                  <a16:creationId xmlns:a16="http://schemas.microsoft.com/office/drawing/2014/main" id="{59412336-19ED-F153-443B-C46CDBED62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12" y="-11580"/>
              <a:ext cx="4431490" cy="6876300"/>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506AA53-E761-6881-5941-313119CC7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7760503" y="1713600"/>
              <a:ext cx="4431496"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844707E7-29B6-36B5-B4C4-6160DFDB9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09" y="-11586"/>
              <a:ext cx="3264743"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1A8476-48ED-D7D6-F383-338B2F00A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547151" y="1202115"/>
              <a:ext cx="6872341" cy="4431494"/>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269F786C-DABD-B419-D7A9-F69CF9C17712}"/>
              </a:ext>
            </a:extLst>
          </p:cNvPr>
          <p:cNvSpPr>
            <a:spLocks noGrp="1"/>
          </p:cNvSpPr>
          <p:nvPr>
            <p:ph type="title"/>
          </p:nvPr>
        </p:nvSpPr>
        <p:spPr>
          <a:xfrm>
            <a:off x="8328214" y="1489364"/>
            <a:ext cx="3310215" cy="3136500"/>
          </a:xfrm>
        </p:spPr>
        <p:txBody>
          <a:bodyPr vert="horz" lIns="91440" tIns="45720" rIns="91440" bIns="45720" rtlCol="0" anchor="t">
            <a:normAutofit/>
          </a:bodyPr>
          <a:lstStyle/>
          <a:p>
            <a:r>
              <a:rPr lang="en-US" sz="3200" dirty="0">
                <a:solidFill>
                  <a:srgbClr val="FFFFFF"/>
                </a:solidFill>
              </a:rPr>
              <a:t>Fear and doubt</a:t>
            </a:r>
          </a:p>
        </p:txBody>
      </p:sp>
      <p:pic>
        <p:nvPicPr>
          <p:cNvPr id="5" name="Content Placeholder 4" descr="A painting of a group of people&#10;&#10;AI-generated content may be incorrect.">
            <a:extLst>
              <a:ext uri="{FF2B5EF4-FFF2-40B4-BE49-F238E27FC236}">
                <a16:creationId xmlns:a16="http://schemas.microsoft.com/office/drawing/2014/main" id="{0F8DD208-C294-720A-1D99-3AD0776D3F1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6707" r="4036" b="-2"/>
          <a:stretch/>
        </p:blipFill>
        <p:spPr>
          <a:xfrm>
            <a:off x="1" y="-7623"/>
            <a:ext cx="7760508" cy="6872343"/>
          </a:xfrm>
          <a:prstGeom prst="rect">
            <a:avLst/>
          </a:prstGeom>
        </p:spPr>
      </p:pic>
    </p:spTree>
    <p:extLst>
      <p:ext uri="{BB962C8B-B14F-4D97-AF65-F5344CB8AC3E}">
        <p14:creationId xmlns:p14="http://schemas.microsoft.com/office/powerpoint/2010/main" val="360973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map of the world with different colored countries/regions&#10;&#10;AI-generated content may be incorrect.">
            <a:extLst>
              <a:ext uri="{FF2B5EF4-FFF2-40B4-BE49-F238E27FC236}">
                <a16:creationId xmlns:a16="http://schemas.microsoft.com/office/drawing/2014/main" id="{9B13B901-F4F5-F108-18C9-EDB7FB7BCD1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7661" b="12848"/>
          <a:stretch/>
        </p:blipFill>
        <p:spPr>
          <a:xfrm>
            <a:off x="20" y="1282"/>
            <a:ext cx="12191980" cy="6856718"/>
          </a:xfrm>
          <a:prstGeom prst="rect">
            <a:avLst/>
          </a:prstGeom>
        </p:spPr>
      </p:pic>
    </p:spTree>
    <p:extLst>
      <p:ext uri="{BB962C8B-B14F-4D97-AF65-F5344CB8AC3E}">
        <p14:creationId xmlns:p14="http://schemas.microsoft.com/office/powerpoint/2010/main" val="2889260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F9999E-EAA0-6A2B-7EE7-30CD3D346CA9}"/>
            </a:ext>
          </a:extLst>
        </p:cNvPr>
        <p:cNvGrpSpPr/>
        <p:nvPr/>
      </p:nvGrpSpPr>
      <p:grpSpPr>
        <a:xfrm>
          <a:off x="0" y="0"/>
          <a:ext cx="0" cy="0"/>
          <a:chOff x="0" y="0"/>
          <a:chExt cx="0" cy="0"/>
        </a:xfrm>
      </p:grpSpPr>
      <p:grpSp>
        <p:nvGrpSpPr>
          <p:cNvPr id="10" name="Group 9">
            <a:extLst>
              <a:ext uri="{FF2B5EF4-FFF2-40B4-BE49-F238E27FC236}">
                <a16:creationId xmlns:a16="http://schemas.microsoft.com/office/drawing/2014/main" id="{E6C14B65-4A38-A948-1944-1CE9C3BBE6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60503" y="-18309"/>
            <a:ext cx="4438566" cy="6883029"/>
            <a:chOff x="7760503" y="-18309"/>
            <a:chExt cx="4438566" cy="6883029"/>
          </a:xfrm>
        </p:grpSpPr>
        <p:sp>
          <p:nvSpPr>
            <p:cNvPr id="11" name="Rectangle 10">
              <a:extLst>
                <a:ext uri="{FF2B5EF4-FFF2-40B4-BE49-F238E27FC236}">
                  <a16:creationId xmlns:a16="http://schemas.microsoft.com/office/drawing/2014/main" id="{08EF463D-EB57-4AA7-630B-BFE8BDAF2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12" y="-11580"/>
              <a:ext cx="4431490" cy="6876300"/>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25CDD1-5A38-2E2F-5B5E-6667901B2F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7760503" y="1713600"/>
              <a:ext cx="4431496"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13" name="Rectangle 12">
              <a:extLst>
                <a:ext uri="{FF2B5EF4-FFF2-40B4-BE49-F238E27FC236}">
                  <a16:creationId xmlns:a16="http://schemas.microsoft.com/office/drawing/2014/main" id="{C2DFDA9A-B778-D91D-1C71-CDE33756C3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09" y="-11586"/>
              <a:ext cx="3264743"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A4F1E2-5E8D-11E6-F832-36E510A4F0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547151" y="1202115"/>
              <a:ext cx="6872341" cy="4431494"/>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DD9433C-D00E-8425-FB9E-0400E2AC4306}"/>
              </a:ext>
            </a:extLst>
          </p:cNvPr>
          <p:cNvSpPr>
            <a:spLocks noGrp="1"/>
          </p:cNvSpPr>
          <p:nvPr>
            <p:ph type="title"/>
          </p:nvPr>
        </p:nvSpPr>
        <p:spPr>
          <a:xfrm>
            <a:off x="8328214" y="1489364"/>
            <a:ext cx="3310215" cy="3136500"/>
          </a:xfrm>
        </p:spPr>
        <p:txBody>
          <a:bodyPr vert="horz" lIns="91440" tIns="45720" rIns="91440" bIns="45720" rtlCol="0" anchor="t">
            <a:normAutofit/>
          </a:bodyPr>
          <a:lstStyle/>
          <a:p>
            <a:r>
              <a:rPr lang="en-US" sz="3200" dirty="0">
                <a:solidFill>
                  <a:srgbClr val="FFFFFF"/>
                </a:solidFill>
              </a:rPr>
              <a:t>Fear and doubt</a:t>
            </a:r>
          </a:p>
        </p:txBody>
      </p:sp>
      <p:pic>
        <p:nvPicPr>
          <p:cNvPr id="5" name="Content Placeholder 4" descr="A painting of a group of people&#10;&#10;AI-generated content may be incorrect.">
            <a:extLst>
              <a:ext uri="{FF2B5EF4-FFF2-40B4-BE49-F238E27FC236}">
                <a16:creationId xmlns:a16="http://schemas.microsoft.com/office/drawing/2014/main" id="{6A454949-D42B-2471-9CEB-3C9E550686F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6707" r="4036" b="-2"/>
          <a:stretch/>
        </p:blipFill>
        <p:spPr>
          <a:xfrm>
            <a:off x="1" y="-7623"/>
            <a:ext cx="7760508" cy="6872343"/>
          </a:xfrm>
          <a:prstGeom prst="rect">
            <a:avLst/>
          </a:prstGeom>
        </p:spPr>
      </p:pic>
    </p:spTree>
    <p:extLst>
      <p:ext uri="{BB962C8B-B14F-4D97-AF65-F5344CB8AC3E}">
        <p14:creationId xmlns:p14="http://schemas.microsoft.com/office/powerpoint/2010/main" val="319634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ainting of a person in a white robe surrounded by people&#10;&#10;AI-generated content may be incorrect.">
            <a:extLst>
              <a:ext uri="{FF2B5EF4-FFF2-40B4-BE49-F238E27FC236}">
                <a16:creationId xmlns:a16="http://schemas.microsoft.com/office/drawing/2014/main" id="{D7165984-C86E-6C4D-EF07-7EBA9913773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426" r="-1" b="-1"/>
          <a:stretch/>
        </p:blipFill>
        <p:spPr>
          <a:xfrm>
            <a:off x="20" y="1282"/>
            <a:ext cx="12191980" cy="6856718"/>
          </a:xfrm>
          <a:prstGeom prst="rect">
            <a:avLst/>
          </a:prstGeom>
        </p:spPr>
      </p:pic>
    </p:spTree>
    <p:extLst>
      <p:ext uri="{BB962C8B-B14F-4D97-AF65-F5344CB8AC3E}">
        <p14:creationId xmlns:p14="http://schemas.microsoft.com/office/powerpoint/2010/main" val="4221758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6E42-FADA-4AE6-91BD-5FC6B3BA0CF6}"/>
              </a:ext>
            </a:extLst>
          </p:cNvPr>
          <p:cNvSpPr>
            <a:spLocks noGrp="1"/>
          </p:cNvSpPr>
          <p:nvPr>
            <p:ph type="title"/>
          </p:nvPr>
        </p:nvSpPr>
        <p:spPr/>
        <p:txBody>
          <a:bodyPr/>
          <a:lstStyle/>
          <a:p>
            <a:r>
              <a:rPr lang="en-US" dirty="0"/>
              <a:t>Resurrected community – The Church</a:t>
            </a:r>
            <a:endParaRPr lang="en-AU" dirty="0"/>
          </a:p>
        </p:txBody>
      </p:sp>
      <p:sp>
        <p:nvSpPr>
          <p:cNvPr id="3" name="Content Placeholder 2">
            <a:extLst>
              <a:ext uri="{FF2B5EF4-FFF2-40B4-BE49-F238E27FC236}">
                <a16:creationId xmlns:a16="http://schemas.microsoft.com/office/drawing/2014/main" id="{B21D817B-A8F9-5FA5-1617-4227E5AAB4D8}"/>
              </a:ext>
            </a:extLst>
          </p:cNvPr>
          <p:cNvSpPr>
            <a:spLocks noGrp="1"/>
          </p:cNvSpPr>
          <p:nvPr>
            <p:ph idx="1"/>
          </p:nvPr>
        </p:nvSpPr>
        <p:spPr/>
        <p:txBody>
          <a:bodyPr>
            <a:normAutofit/>
          </a:bodyPr>
          <a:lstStyle/>
          <a:p>
            <a:r>
              <a:rPr lang="en-US" sz="3200" dirty="0"/>
              <a:t>The Presence of Jesus</a:t>
            </a:r>
          </a:p>
          <a:p>
            <a:r>
              <a:rPr lang="en-US" sz="3200" dirty="0"/>
              <a:t>The Peace of Jesus</a:t>
            </a:r>
          </a:p>
          <a:p>
            <a:r>
              <a:rPr lang="en-US" sz="3200" dirty="0"/>
              <a:t>Healed wounds</a:t>
            </a:r>
          </a:p>
          <a:p>
            <a:r>
              <a:rPr lang="en-US" sz="3200" dirty="0"/>
              <a:t>Joy and gladness at the recognition of His presence</a:t>
            </a:r>
          </a:p>
          <a:p>
            <a:r>
              <a:rPr lang="en-US" sz="3200" dirty="0"/>
              <a:t>The mission of Jesus (sent)</a:t>
            </a:r>
          </a:p>
          <a:p>
            <a:r>
              <a:rPr lang="en-US" sz="3200" dirty="0"/>
              <a:t>Receive and give forgiveness</a:t>
            </a:r>
            <a:endParaRPr lang="en-AU" sz="3200" dirty="0"/>
          </a:p>
        </p:txBody>
      </p:sp>
    </p:spTree>
    <p:extLst>
      <p:ext uri="{BB962C8B-B14F-4D97-AF65-F5344CB8AC3E}">
        <p14:creationId xmlns:p14="http://schemas.microsoft.com/office/powerpoint/2010/main" val="1111867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C0A3E416-13B0-4CFE-8B85-8989D8AEFB51}"/>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444</Words>
  <Application>Microsoft Office PowerPoint</Application>
  <PresentationFormat>Widescreen</PresentationFormat>
  <Paragraphs>33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Aptos</vt:lpstr>
      <vt:lpstr>Aptos Display</vt:lpstr>
      <vt:lpstr>Arial</vt:lpstr>
      <vt:lpstr>Office Theme</vt:lpstr>
      <vt:lpstr>Jesus Appears </vt:lpstr>
      <vt:lpstr>John 20:19-23</vt:lpstr>
      <vt:lpstr>John 20:24-27</vt:lpstr>
      <vt:lpstr>John 20:28-31</vt:lpstr>
      <vt:lpstr>Fear and doubt</vt:lpstr>
      <vt:lpstr>PowerPoint Presentation</vt:lpstr>
      <vt:lpstr>Fear and doubt</vt:lpstr>
      <vt:lpstr>PowerPoint Presentation</vt:lpstr>
      <vt:lpstr>Resurrected community – The Church</vt:lpstr>
      <vt:lpstr>Fear and doubt</vt:lpstr>
      <vt:lpstr>PowerPoint Presentation</vt:lpstr>
      <vt:lpstr>PowerPoint Presentation</vt:lpstr>
      <vt:lpstr>PowerPoint Presentation</vt:lpstr>
      <vt:lpstr>PowerPoint Presentation</vt:lpstr>
      <vt:lpstr>Fear and doubt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Andrew Crighton</dc:creator>
  <cp:lastModifiedBy>Andrew Crighton</cp:lastModifiedBy>
  <cp:revision>1</cp:revision>
  <dcterms:created xsi:type="dcterms:W3CDTF">2025-04-24T23:56:20Z</dcterms:created>
  <dcterms:modified xsi:type="dcterms:W3CDTF">2025-04-25T00:55:54Z</dcterms:modified>
</cp:coreProperties>
</file>