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3" r:id="rId8"/>
    <p:sldId id="262" r:id="rId9"/>
    <p:sldId id="264" r:id="rId10"/>
    <p:sldId id="268" r:id="rId11"/>
    <p:sldId id="266" r:id="rId12"/>
    <p:sldId id="267"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BB41-4B7E-62E8-FD61-2744BFEE6F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C6925E7-9519-87DF-191C-B39878B175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F9ACAB8-6DAF-71E4-73FF-1B511107BA69}"/>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5" name="Footer Placeholder 4">
            <a:extLst>
              <a:ext uri="{FF2B5EF4-FFF2-40B4-BE49-F238E27FC236}">
                <a16:creationId xmlns:a16="http://schemas.microsoft.com/office/drawing/2014/main" id="{BE90D691-EBBC-1E43-2071-200D8CFDE98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48C79B6-650C-8E46-527E-C17BFF3A3C5A}"/>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05361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C46E9-8B8E-D828-9285-02CFB285E47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9F31A12-11AA-4779-8038-0AD4AF0FA7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521F629-39C7-CA9C-2B97-497A7AD7757F}"/>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5" name="Footer Placeholder 4">
            <a:extLst>
              <a:ext uri="{FF2B5EF4-FFF2-40B4-BE49-F238E27FC236}">
                <a16:creationId xmlns:a16="http://schemas.microsoft.com/office/drawing/2014/main" id="{2C5435A6-0F79-0D74-592F-292C6BDFE3D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3F2981B-B7FD-E824-360F-8A9F15C83860}"/>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1074159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9EE4A9-A807-554E-D3FD-4D406F6C53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17CF9C4-511A-E7A2-41FF-6EB080A3A8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7B8A055-5400-DCE3-8CA5-779DB575F293}"/>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5" name="Footer Placeholder 4">
            <a:extLst>
              <a:ext uri="{FF2B5EF4-FFF2-40B4-BE49-F238E27FC236}">
                <a16:creationId xmlns:a16="http://schemas.microsoft.com/office/drawing/2014/main" id="{9D1375B9-9AC2-F992-3A0E-09CFFE88E8B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9A7E36B-1D7C-0CDC-8D56-753117FE3F31}"/>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1058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B9AA7-9DE5-433E-64E6-A105E3EEB7B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6661DEA-00AF-DBB1-A1FB-77E1FCC8B2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2FF2FFA-374B-46E1-79B1-E54006DBD711}"/>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5" name="Footer Placeholder 4">
            <a:extLst>
              <a:ext uri="{FF2B5EF4-FFF2-40B4-BE49-F238E27FC236}">
                <a16:creationId xmlns:a16="http://schemas.microsoft.com/office/drawing/2014/main" id="{C10012D5-D765-5926-697C-B4F63DDD3D0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7B5465-C161-0247-FD68-C10E0B5A7205}"/>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34231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0EC93-D31D-3253-4301-761CBF0E2B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6216EA3-4EE7-21F6-05EF-9BA7C21FFB2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9C2DD9-C738-580B-A443-CBE6AEA57965}"/>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5" name="Footer Placeholder 4">
            <a:extLst>
              <a:ext uri="{FF2B5EF4-FFF2-40B4-BE49-F238E27FC236}">
                <a16:creationId xmlns:a16="http://schemas.microsoft.com/office/drawing/2014/main" id="{73000A7D-C2CC-72F4-8A02-3B3B82E8C7D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FCA1A67-042C-4B9D-E20B-15C71B00749F}"/>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451179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5D977-110C-5CA3-F79F-68F5D9CCBAC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0321F59-EE05-025D-5DA9-3898400B7C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761AA32-3AF3-A8B5-0533-94CB43203F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6DAAC39E-8A37-2AFE-E8B5-D5CA145B3E04}"/>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6" name="Footer Placeholder 5">
            <a:extLst>
              <a:ext uri="{FF2B5EF4-FFF2-40B4-BE49-F238E27FC236}">
                <a16:creationId xmlns:a16="http://schemas.microsoft.com/office/drawing/2014/main" id="{05D8E42D-2984-4A48-13AC-54C7F7F5E5D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1825770-C230-1830-7654-48B2E495452E}"/>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293414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4DC2A-7781-613C-9626-35E14D662A1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3DD2F01-6E4A-2171-7962-4706FAD4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CC0DB1-9564-6BBE-65DC-2FE900AFDA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8CF757E-6CBE-0B11-A717-7C8D30F93A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E954C7-AD46-A124-F696-60B879C86B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B7E3861B-D51F-596F-AD55-17BEED8F6D63}"/>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8" name="Footer Placeholder 7">
            <a:extLst>
              <a:ext uri="{FF2B5EF4-FFF2-40B4-BE49-F238E27FC236}">
                <a16:creationId xmlns:a16="http://schemas.microsoft.com/office/drawing/2014/main" id="{594B0D53-EE65-7181-1A9F-76F0846208F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FE1BD4B-DD00-1CF2-FC8D-2234FAEA1C20}"/>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954842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A4557-20DF-10FB-E4C8-34B13D17DBA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00E6FBE-2FC1-DCC3-A349-EB0473686BF1}"/>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4" name="Footer Placeholder 3">
            <a:extLst>
              <a:ext uri="{FF2B5EF4-FFF2-40B4-BE49-F238E27FC236}">
                <a16:creationId xmlns:a16="http://schemas.microsoft.com/office/drawing/2014/main" id="{5605174C-EFD8-487B-3F6A-1B73CBE8B865}"/>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BFBBA7B-C3F5-A5A1-5AA2-7A7F7ECF5888}"/>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1770480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B02CAF-17F2-B721-9065-A61E564F9906}"/>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3" name="Footer Placeholder 2">
            <a:extLst>
              <a:ext uri="{FF2B5EF4-FFF2-40B4-BE49-F238E27FC236}">
                <a16:creationId xmlns:a16="http://schemas.microsoft.com/office/drawing/2014/main" id="{380D5B0F-3275-A3EB-089B-C76AABC079F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70FF8E5-2C4A-7F1C-B490-D10B64ECF89A}"/>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016770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58735-90B5-52B9-9BFB-FEC2C2025C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33126CA-33DB-63F4-BBDA-1496CAB598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122672C-76D1-5D9D-BF60-60D2BD7A2B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6C7BA7-19F7-66F3-AF29-B14E212DBB4B}"/>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6" name="Footer Placeholder 5">
            <a:extLst>
              <a:ext uri="{FF2B5EF4-FFF2-40B4-BE49-F238E27FC236}">
                <a16:creationId xmlns:a16="http://schemas.microsoft.com/office/drawing/2014/main" id="{777348C5-A299-9D3D-05D2-3A2D47B5263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D41F055-FA6A-E956-3A83-A1AA740B4E97}"/>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297597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1F16E-9C40-A9A2-84B8-2AA49CA19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96AA2AD-A09F-262F-D765-F0C7DF72AC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7F0EBDA-71E3-8F8C-5260-70C30DCDDD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BEA6D2-5588-D87A-12BD-F186228557F8}"/>
              </a:ext>
            </a:extLst>
          </p:cNvPr>
          <p:cNvSpPr>
            <a:spLocks noGrp="1"/>
          </p:cNvSpPr>
          <p:nvPr>
            <p:ph type="dt" sz="half" idx="10"/>
          </p:nvPr>
        </p:nvSpPr>
        <p:spPr/>
        <p:txBody>
          <a:bodyPr/>
          <a:lstStyle/>
          <a:p>
            <a:fld id="{D64A1D84-5349-446F-B479-4C166C15A01C}" type="datetimeFigureOut">
              <a:rPr lang="en-AU" smtClean="0"/>
              <a:t>18/07/2025</a:t>
            </a:fld>
            <a:endParaRPr lang="en-AU"/>
          </a:p>
        </p:txBody>
      </p:sp>
      <p:sp>
        <p:nvSpPr>
          <p:cNvPr id="6" name="Footer Placeholder 5">
            <a:extLst>
              <a:ext uri="{FF2B5EF4-FFF2-40B4-BE49-F238E27FC236}">
                <a16:creationId xmlns:a16="http://schemas.microsoft.com/office/drawing/2014/main" id="{0FE41865-59FF-7EF6-9F7E-274FBDEE154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008ED4E-2176-8518-EA2F-15B0A790C42F}"/>
              </a:ext>
            </a:extLst>
          </p:cNvPr>
          <p:cNvSpPr>
            <a:spLocks noGrp="1"/>
          </p:cNvSpPr>
          <p:nvPr>
            <p:ph type="sldNum" sz="quarter" idx="12"/>
          </p:nvPr>
        </p:nvSpPr>
        <p:spPr/>
        <p:txBody>
          <a:bodyPr/>
          <a:lstStyle/>
          <a:p>
            <a:fld id="{7A5AF05B-48FC-45E3-A596-C1F21DB3E313}" type="slidenum">
              <a:rPr lang="en-AU" smtClean="0"/>
              <a:t>‹#›</a:t>
            </a:fld>
            <a:endParaRPr lang="en-AU"/>
          </a:p>
        </p:txBody>
      </p:sp>
    </p:spTree>
    <p:extLst>
      <p:ext uri="{BB962C8B-B14F-4D97-AF65-F5344CB8AC3E}">
        <p14:creationId xmlns:p14="http://schemas.microsoft.com/office/powerpoint/2010/main" val="377770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49ABE9-6DF9-317E-307D-DC7945DC70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C1EECFE-E3AD-F8AF-40A2-C6A3D14A13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E861337-ACF5-B7B0-9A7E-FA0A559199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4A1D84-5349-446F-B479-4C166C15A01C}" type="datetimeFigureOut">
              <a:rPr lang="en-AU" smtClean="0"/>
              <a:t>18/07/2025</a:t>
            </a:fld>
            <a:endParaRPr lang="en-AU"/>
          </a:p>
        </p:txBody>
      </p:sp>
      <p:sp>
        <p:nvSpPr>
          <p:cNvPr id="5" name="Footer Placeholder 4">
            <a:extLst>
              <a:ext uri="{FF2B5EF4-FFF2-40B4-BE49-F238E27FC236}">
                <a16:creationId xmlns:a16="http://schemas.microsoft.com/office/drawing/2014/main" id="{D522C9DC-8717-89CD-A820-D83D8784EC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B566219B-3A0F-9DE7-9C7A-EC2544716E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A5AF05B-48FC-45E3-A596-C1F21DB3E313}" type="slidenum">
              <a:rPr lang="en-AU" smtClean="0"/>
              <a:t>‹#›</a:t>
            </a:fld>
            <a:endParaRPr lang="en-AU"/>
          </a:p>
        </p:txBody>
      </p:sp>
    </p:spTree>
    <p:extLst>
      <p:ext uri="{BB962C8B-B14F-4D97-AF65-F5344CB8AC3E}">
        <p14:creationId xmlns:p14="http://schemas.microsoft.com/office/powerpoint/2010/main" val="26330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ainting of two people&#10;&#10;AI-generated content may be incorrect.">
            <a:extLst>
              <a:ext uri="{FF2B5EF4-FFF2-40B4-BE49-F238E27FC236}">
                <a16:creationId xmlns:a16="http://schemas.microsoft.com/office/drawing/2014/main" id="{4FAB34DB-89E3-63D6-ED0D-F4FEF9CC1700}"/>
              </a:ext>
            </a:extLst>
          </p:cNvPr>
          <p:cNvPicPr>
            <a:picLocks noChangeAspect="1"/>
          </p:cNvPicPr>
          <p:nvPr/>
        </p:nvPicPr>
        <p:blipFill>
          <a:blip r:embed="rId2">
            <a:extLst>
              <a:ext uri="{28A0092B-C50C-407E-A947-70E740481C1C}">
                <a14:useLocalDpi xmlns:a14="http://schemas.microsoft.com/office/drawing/2010/main" val="0"/>
              </a:ext>
            </a:extLst>
          </a:blip>
          <a:srcRect b="14292"/>
          <a:stretch>
            <a:fillRect/>
          </a:stretch>
        </p:blipFill>
        <p:spPr>
          <a:xfrm>
            <a:off x="2522358" y="10"/>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9B980A-59AA-343F-3D64-9AD2165B0E71}"/>
              </a:ext>
            </a:extLst>
          </p:cNvPr>
          <p:cNvSpPr>
            <a:spLocks noGrp="1"/>
          </p:cNvSpPr>
          <p:nvPr>
            <p:ph type="ctrTitle"/>
          </p:nvPr>
        </p:nvSpPr>
        <p:spPr>
          <a:xfrm>
            <a:off x="231112" y="743447"/>
            <a:ext cx="4694501" cy="3692028"/>
          </a:xfrm>
          <a:noFill/>
        </p:spPr>
        <p:txBody>
          <a:bodyPr>
            <a:normAutofit/>
          </a:bodyPr>
          <a:lstStyle/>
          <a:p>
            <a:pPr algn="l"/>
            <a:r>
              <a:rPr lang="en-US" sz="5200" dirty="0"/>
              <a:t>Luke 10:25-42</a:t>
            </a:r>
            <a:endParaRPr lang="en-AU" sz="5200" dirty="0"/>
          </a:p>
        </p:txBody>
      </p:sp>
      <p:sp>
        <p:nvSpPr>
          <p:cNvPr id="3" name="Subtitle 2">
            <a:extLst>
              <a:ext uri="{FF2B5EF4-FFF2-40B4-BE49-F238E27FC236}">
                <a16:creationId xmlns:a16="http://schemas.microsoft.com/office/drawing/2014/main" id="{7151BC38-4043-0312-A1D5-AD558F73CF6E}"/>
              </a:ext>
            </a:extLst>
          </p:cNvPr>
          <p:cNvSpPr>
            <a:spLocks noGrp="1"/>
          </p:cNvSpPr>
          <p:nvPr>
            <p:ph type="subTitle" idx="1"/>
          </p:nvPr>
        </p:nvSpPr>
        <p:spPr>
          <a:xfrm>
            <a:off x="311499" y="4629234"/>
            <a:ext cx="4614116" cy="1485319"/>
          </a:xfrm>
          <a:noFill/>
        </p:spPr>
        <p:txBody>
          <a:bodyPr>
            <a:normAutofit/>
          </a:bodyPr>
          <a:lstStyle/>
          <a:p>
            <a:pPr algn="l"/>
            <a:r>
              <a:rPr lang="en-US" dirty="0"/>
              <a:t>Loving God Loving People</a:t>
            </a:r>
            <a:endParaRPr lang="en-AU" dirty="0"/>
          </a:p>
        </p:txBody>
      </p:sp>
    </p:spTree>
    <p:extLst>
      <p:ext uri="{BB962C8B-B14F-4D97-AF65-F5344CB8AC3E}">
        <p14:creationId xmlns:p14="http://schemas.microsoft.com/office/powerpoint/2010/main" val="385454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3FE3-D66B-1530-8525-FDCB26AD9115}"/>
              </a:ext>
            </a:extLst>
          </p:cNvPr>
          <p:cNvSpPr>
            <a:spLocks noGrp="1"/>
          </p:cNvSpPr>
          <p:nvPr>
            <p:ph type="title"/>
          </p:nvPr>
        </p:nvSpPr>
        <p:spPr/>
        <p:txBody>
          <a:bodyPr/>
          <a:lstStyle/>
          <a:p>
            <a:r>
              <a:rPr lang="en-US" dirty="0">
                <a:solidFill>
                  <a:srgbClr val="FFFF00"/>
                </a:solidFill>
              </a:rPr>
              <a:t>Sitting at the feet of Jesus</a:t>
            </a:r>
            <a:endParaRPr lang="en-AU" dirty="0">
              <a:solidFill>
                <a:srgbClr val="FFFF00"/>
              </a:solidFill>
            </a:endParaRPr>
          </a:p>
        </p:txBody>
      </p:sp>
      <p:pic>
        <p:nvPicPr>
          <p:cNvPr id="5" name="Content Placeholder 4">
            <a:extLst>
              <a:ext uri="{FF2B5EF4-FFF2-40B4-BE49-F238E27FC236}">
                <a16:creationId xmlns:a16="http://schemas.microsoft.com/office/drawing/2014/main" id="{490FA518-15F4-F6F5-BA8E-94E15C7C97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64142" y="1825625"/>
            <a:ext cx="5263715" cy="4351338"/>
          </a:xfrm>
        </p:spPr>
      </p:pic>
    </p:spTree>
    <p:extLst>
      <p:ext uri="{BB962C8B-B14F-4D97-AF65-F5344CB8AC3E}">
        <p14:creationId xmlns:p14="http://schemas.microsoft.com/office/powerpoint/2010/main" val="1272772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2A1DE6-D3A8-AF4F-15EB-8C92C7BF6A97}"/>
            </a:ext>
          </a:extLst>
        </p:cNvPr>
        <p:cNvGrpSpPr/>
        <p:nvPr/>
      </p:nvGrpSpPr>
      <p:grpSpPr>
        <a:xfrm>
          <a:off x="0" y="0"/>
          <a:ext cx="0" cy="0"/>
          <a:chOff x="0" y="0"/>
          <a:chExt cx="0" cy="0"/>
        </a:xfrm>
      </p:grpSpPr>
      <p:sp>
        <p:nvSpPr>
          <p:cNvPr id="25" name="Rectangle 24">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House of paper with a heart against sunlight">
            <a:extLst>
              <a:ext uri="{FF2B5EF4-FFF2-40B4-BE49-F238E27FC236}">
                <a16:creationId xmlns:a16="http://schemas.microsoft.com/office/drawing/2014/main" id="{09991267-43C6-739D-2889-B3E158D6CE6A}"/>
              </a:ext>
            </a:extLst>
          </p:cNvPr>
          <p:cNvPicPr>
            <a:picLocks noChangeAspect="1"/>
          </p:cNvPicPr>
          <p:nvPr/>
        </p:nvPicPr>
        <p:blipFill>
          <a:blip r:embed="rId2">
            <a:alphaModFix amt="50000"/>
          </a:blip>
          <a:srcRect t="13630" r="-1" b="2078"/>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866E8919-68B9-F8F4-8374-1892DE0707E5}"/>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dirty="0">
                <a:solidFill>
                  <a:schemeClr val="bg1"/>
                </a:solidFill>
              </a:rPr>
              <a:t>The way we love people is the way we love God</a:t>
            </a:r>
          </a:p>
        </p:txBody>
      </p:sp>
      <p:sp>
        <p:nvSpPr>
          <p:cNvPr id="27"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296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0DC337-0EA5-8877-EFA7-902514685FB5}"/>
            </a:ext>
          </a:extLst>
        </p:cNvPr>
        <p:cNvGrpSpPr/>
        <p:nvPr/>
      </p:nvGrpSpPr>
      <p:grpSpPr>
        <a:xfrm>
          <a:off x="0" y="0"/>
          <a:ext cx="0" cy="0"/>
          <a:chOff x="0" y="0"/>
          <a:chExt cx="0" cy="0"/>
        </a:xfrm>
      </p:grpSpPr>
      <p:sp>
        <p:nvSpPr>
          <p:cNvPr id="25" name="Rectangle 24">
            <a:extLst>
              <a:ext uri="{FF2B5EF4-FFF2-40B4-BE49-F238E27FC236}">
                <a16:creationId xmlns:a16="http://schemas.microsoft.com/office/drawing/2014/main" id="{BB6A0293-6051-48A2-1268-6404A691F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House of paper with a heart against sunlight">
            <a:extLst>
              <a:ext uri="{FF2B5EF4-FFF2-40B4-BE49-F238E27FC236}">
                <a16:creationId xmlns:a16="http://schemas.microsoft.com/office/drawing/2014/main" id="{98627E00-AA31-A97F-D87F-C88F9863417A}"/>
              </a:ext>
            </a:extLst>
          </p:cNvPr>
          <p:cNvPicPr>
            <a:picLocks noChangeAspect="1"/>
          </p:cNvPicPr>
          <p:nvPr/>
        </p:nvPicPr>
        <p:blipFill>
          <a:blip r:embed="rId2">
            <a:alphaModFix amt="50000"/>
          </a:blip>
          <a:srcRect t="13630" r="-1" b="2078"/>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E1523E8F-91D2-8123-35AC-39E29A701B36}"/>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dirty="0">
                <a:solidFill>
                  <a:schemeClr val="bg1"/>
                </a:solidFill>
              </a:rPr>
              <a:t>The best action comes out of contemplation </a:t>
            </a:r>
          </a:p>
        </p:txBody>
      </p:sp>
      <p:sp>
        <p:nvSpPr>
          <p:cNvPr id="27" name="sketchy line">
            <a:extLst>
              <a:ext uri="{FF2B5EF4-FFF2-40B4-BE49-F238E27FC236}">
                <a16:creationId xmlns:a16="http://schemas.microsoft.com/office/drawing/2014/main" id="{9B6CDC4E-A816-0212-6ADD-9FD0DC023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85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05156BC4-FE0E-D8F3-AC97-4E5269E569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44A8C2-E643-10EB-6260-13420AA2F7B8}"/>
              </a:ext>
            </a:extLst>
          </p:cNvPr>
          <p:cNvSpPr>
            <a:spLocks noGrp="1"/>
          </p:cNvSpPr>
          <p:nvPr>
            <p:ph type="title"/>
          </p:nvPr>
        </p:nvSpPr>
        <p:spPr/>
        <p:txBody>
          <a:bodyPr/>
          <a:lstStyle/>
          <a:p>
            <a:r>
              <a:rPr lang="en-US" dirty="0">
                <a:solidFill>
                  <a:srgbClr val="FFFF00"/>
                </a:solidFill>
              </a:rPr>
              <a:t>Sitting at the feet of Jesus </a:t>
            </a:r>
            <a:br>
              <a:rPr lang="en-US" dirty="0">
                <a:solidFill>
                  <a:srgbClr val="FFFF00"/>
                </a:solidFill>
              </a:rPr>
            </a:br>
            <a:r>
              <a:rPr lang="en-US" dirty="0">
                <a:solidFill>
                  <a:srgbClr val="FFFF00"/>
                </a:solidFill>
              </a:rPr>
              <a:t>(Love God-Abide)</a:t>
            </a:r>
            <a:endParaRPr lang="en-AU" dirty="0">
              <a:solidFill>
                <a:srgbClr val="FFFF00"/>
              </a:solidFill>
            </a:endParaRPr>
          </a:p>
        </p:txBody>
      </p:sp>
      <p:pic>
        <p:nvPicPr>
          <p:cNvPr id="5" name="Content Placeholder 4">
            <a:extLst>
              <a:ext uri="{FF2B5EF4-FFF2-40B4-BE49-F238E27FC236}">
                <a16:creationId xmlns:a16="http://schemas.microsoft.com/office/drawing/2014/main" id="{1E586248-DDBC-A0BB-B830-8669B9DEBB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6749" y="326502"/>
            <a:ext cx="3300450" cy="2728372"/>
          </a:xfrm>
        </p:spPr>
      </p:pic>
      <p:sp>
        <p:nvSpPr>
          <p:cNvPr id="3" name="TextBox 2">
            <a:extLst>
              <a:ext uri="{FF2B5EF4-FFF2-40B4-BE49-F238E27FC236}">
                <a16:creationId xmlns:a16="http://schemas.microsoft.com/office/drawing/2014/main" id="{6FC5625A-62C9-39D1-64CE-7E277EE21802}"/>
              </a:ext>
            </a:extLst>
          </p:cNvPr>
          <p:cNvSpPr txBox="1"/>
          <p:nvPr/>
        </p:nvSpPr>
        <p:spPr>
          <a:xfrm>
            <a:off x="737419" y="1959504"/>
            <a:ext cx="7659330"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bg1"/>
                </a:solidFill>
              </a:rPr>
              <a:t>Sabbath – Stop, Rest, Delight, Worship</a:t>
            </a:r>
          </a:p>
          <a:p>
            <a:pPr marL="457200" indent="-457200">
              <a:buFont typeface="Arial" panose="020B0604020202020204" pitchFamily="34" charset="0"/>
              <a:buChar char="•"/>
            </a:pPr>
            <a:r>
              <a:rPr lang="en-US" sz="3200" dirty="0">
                <a:solidFill>
                  <a:schemeClr val="bg1"/>
                </a:solidFill>
              </a:rPr>
              <a:t>Silence</a:t>
            </a:r>
          </a:p>
          <a:p>
            <a:pPr marL="457200" indent="-457200">
              <a:buFont typeface="Arial" panose="020B0604020202020204" pitchFamily="34" charset="0"/>
              <a:buChar char="•"/>
            </a:pPr>
            <a:r>
              <a:rPr lang="en-US" sz="3200" dirty="0">
                <a:solidFill>
                  <a:schemeClr val="bg1"/>
                </a:solidFill>
              </a:rPr>
              <a:t>Contemplation</a:t>
            </a:r>
          </a:p>
          <a:p>
            <a:pPr marL="457200" indent="-457200">
              <a:buFont typeface="Arial" panose="020B0604020202020204" pitchFamily="34" charset="0"/>
              <a:buChar char="•"/>
            </a:pPr>
            <a:r>
              <a:rPr lang="en-US" sz="3200" dirty="0">
                <a:solidFill>
                  <a:schemeClr val="bg1"/>
                </a:solidFill>
              </a:rPr>
              <a:t>Solitude</a:t>
            </a:r>
          </a:p>
          <a:p>
            <a:pPr marL="457200" indent="-457200">
              <a:buFont typeface="Arial" panose="020B0604020202020204" pitchFamily="34" charset="0"/>
              <a:buChar char="•"/>
            </a:pPr>
            <a:r>
              <a:rPr lang="en-US" sz="3200" dirty="0">
                <a:solidFill>
                  <a:schemeClr val="bg1"/>
                </a:solidFill>
              </a:rPr>
              <a:t>Scripture</a:t>
            </a:r>
          </a:p>
          <a:p>
            <a:pPr marL="457200" indent="-457200">
              <a:buFont typeface="Arial" panose="020B0604020202020204" pitchFamily="34" charset="0"/>
              <a:buChar char="•"/>
            </a:pPr>
            <a:r>
              <a:rPr lang="en-US" sz="3200" dirty="0">
                <a:solidFill>
                  <a:schemeClr val="bg1"/>
                </a:solidFill>
              </a:rPr>
              <a:t>Listening</a:t>
            </a:r>
          </a:p>
          <a:p>
            <a:pPr marL="457200" indent="-457200">
              <a:buFont typeface="Arial" panose="020B0604020202020204" pitchFamily="34" charset="0"/>
              <a:buChar char="•"/>
            </a:pPr>
            <a:r>
              <a:rPr lang="en-US" sz="3200" dirty="0">
                <a:solidFill>
                  <a:schemeClr val="bg1"/>
                </a:solidFill>
              </a:rPr>
              <a:t>Journaling</a:t>
            </a:r>
          </a:p>
          <a:p>
            <a:pPr marL="457200" indent="-457200">
              <a:buFont typeface="Arial" panose="020B0604020202020204" pitchFamily="34" charset="0"/>
              <a:buChar char="•"/>
            </a:pPr>
            <a:endParaRPr lang="en-AU" sz="3200" dirty="0">
              <a:solidFill>
                <a:schemeClr val="bg1"/>
              </a:solidFill>
            </a:endParaRPr>
          </a:p>
        </p:txBody>
      </p:sp>
      <p:pic>
        <p:nvPicPr>
          <p:cNvPr id="6" name="Picture 5">
            <a:extLst>
              <a:ext uri="{FF2B5EF4-FFF2-40B4-BE49-F238E27FC236}">
                <a16:creationId xmlns:a16="http://schemas.microsoft.com/office/drawing/2014/main" id="{0105508D-AC86-EF5F-F3E9-C8ABE4A6711F}"/>
              </a:ext>
            </a:extLst>
          </p:cNvPr>
          <p:cNvPicPr>
            <a:picLocks noChangeAspect="1"/>
          </p:cNvPicPr>
          <p:nvPr/>
        </p:nvPicPr>
        <p:blipFill>
          <a:blip r:embed="rId3"/>
          <a:stretch>
            <a:fillRect/>
          </a:stretch>
        </p:blipFill>
        <p:spPr>
          <a:xfrm>
            <a:off x="3789589" y="3531821"/>
            <a:ext cx="8132769" cy="2822693"/>
          </a:xfrm>
          <a:prstGeom prst="rect">
            <a:avLst/>
          </a:prstGeom>
        </p:spPr>
      </p:pic>
    </p:spTree>
    <p:extLst>
      <p:ext uri="{BB962C8B-B14F-4D97-AF65-F5344CB8AC3E}">
        <p14:creationId xmlns:p14="http://schemas.microsoft.com/office/powerpoint/2010/main" val="3775694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09B1C-311C-AB1C-93E9-EDC77F38ABCC}"/>
              </a:ext>
            </a:extLst>
          </p:cNvPr>
          <p:cNvSpPr>
            <a:spLocks noGrp="1"/>
          </p:cNvSpPr>
          <p:nvPr>
            <p:ph type="title"/>
          </p:nvPr>
        </p:nvSpPr>
        <p:spPr/>
        <p:txBody>
          <a:bodyPr/>
          <a:lstStyle/>
          <a:p>
            <a:r>
              <a:rPr lang="en-US" dirty="0">
                <a:solidFill>
                  <a:srgbClr val="FFFF00"/>
                </a:solidFill>
              </a:rPr>
              <a:t>Living out our Faith </a:t>
            </a:r>
            <a:br>
              <a:rPr lang="en-US" dirty="0">
                <a:solidFill>
                  <a:srgbClr val="FFFF00"/>
                </a:solidFill>
              </a:rPr>
            </a:br>
            <a:r>
              <a:rPr lang="en-US" dirty="0">
                <a:solidFill>
                  <a:srgbClr val="FFFF00"/>
                </a:solidFill>
              </a:rPr>
              <a:t>(Fruitful – Loving People) </a:t>
            </a:r>
            <a:endParaRPr lang="en-AU" dirty="0">
              <a:solidFill>
                <a:srgbClr val="FFFF00"/>
              </a:solidFill>
            </a:endParaRPr>
          </a:p>
        </p:txBody>
      </p:sp>
      <p:pic>
        <p:nvPicPr>
          <p:cNvPr id="5" name="Content Placeholder 4">
            <a:extLst>
              <a:ext uri="{FF2B5EF4-FFF2-40B4-BE49-F238E27FC236}">
                <a16:creationId xmlns:a16="http://schemas.microsoft.com/office/drawing/2014/main" id="{AC3DE290-3916-E06B-6C24-D9482435AC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16876" y="597946"/>
            <a:ext cx="4495257" cy="2380399"/>
          </a:xfrm>
        </p:spPr>
      </p:pic>
      <p:sp>
        <p:nvSpPr>
          <p:cNvPr id="6" name="TextBox 5">
            <a:extLst>
              <a:ext uri="{FF2B5EF4-FFF2-40B4-BE49-F238E27FC236}">
                <a16:creationId xmlns:a16="http://schemas.microsoft.com/office/drawing/2014/main" id="{D169CD51-10F5-061F-F1B4-DC5DD9A342E9}"/>
              </a:ext>
            </a:extLst>
          </p:cNvPr>
          <p:cNvSpPr txBox="1"/>
          <p:nvPr/>
        </p:nvSpPr>
        <p:spPr>
          <a:xfrm>
            <a:off x="243894" y="1966451"/>
            <a:ext cx="6737008" cy="2554545"/>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bg1"/>
                </a:solidFill>
              </a:rPr>
              <a:t>Bless others</a:t>
            </a:r>
          </a:p>
          <a:p>
            <a:pPr marL="457200" indent="-457200">
              <a:buFont typeface="Arial" panose="020B0604020202020204" pitchFamily="34" charset="0"/>
              <a:buChar char="•"/>
            </a:pPr>
            <a:r>
              <a:rPr lang="en-US" sz="3200" dirty="0">
                <a:solidFill>
                  <a:schemeClr val="bg1"/>
                </a:solidFill>
              </a:rPr>
              <a:t>Be curious and actively interested</a:t>
            </a:r>
          </a:p>
          <a:p>
            <a:pPr marL="457200" indent="-457200">
              <a:buFont typeface="Arial" panose="020B0604020202020204" pitchFamily="34" charset="0"/>
              <a:buChar char="•"/>
            </a:pPr>
            <a:r>
              <a:rPr lang="en-US" sz="3200" dirty="0">
                <a:solidFill>
                  <a:schemeClr val="bg1"/>
                </a:solidFill>
              </a:rPr>
              <a:t>Serve one another</a:t>
            </a:r>
          </a:p>
          <a:p>
            <a:pPr marL="457200" indent="-457200">
              <a:buFont typeface="Arial" panose="020B0604020202020204" pitchFamily="34" charset="0"/>
              <a:buChar char="•"/>
            </a:pPr>
            <a:r>
              <a:rPr lang="en-US" sz="3200" dirty="0">
                <a:solidFill>
                  <a:schemeClr val="bg1"/>
                </a:solidFill>
              </a:rPr>
              <a:t>Be hospitable and generous</a:t>
            </a:r>
          </a:p>
          <a:p>
            <a:pPr marL="457200" indent="-457200">
              <a:buFont typeface="Arial" panose="020B0604020202020204" pitchFamily="34" charset="0"/>
              <a:buChar char="•"/>
            </a:pPr>
            <a:r>
              <a:rPr lang="en-US" sz="3200" dirty="0">
                <a:solidFill>
                  <a:schemeClr val="bg1"/>
                </a:solidFill>
              </a:rPr>
              <a:t>Share hope in Jesus</a:t>
            </a:r>
            <a:endParaRPr lang="en-AU" sz="3200" dirty="0">
              <a:solidFill>
                <a:schemeClr val="bg1"/>
              </a:solidFill>
            </a:endParaRPr>
          </a:p>
        </p:txBody>
      </p:sp>
      <p:pic>
        <p:nvPicPr>
          <p:cNvPr id="7" name="Picture 6">
            <a:extLst>
              <a:ext uri="{FF2B5EF4-FFF2-40B4-BE49-F238E27FC236}">
                <a16:creationId xmlns:a16="http://schemas.microsoft.com/office/drawing/2014/main" id="{8A8227BD-CE38-7995-9D71-50C68197B1FC}"/>
              </a:ext>
            </a:extLst>
          </p:cNvPr>
          <p:cNvPicPr>
            <a:picLocks noChangeAspect="1"/>
          </p:cNvPicPr>
          <p:nvPr/>
        </p:nvPicPr>
        <p:blipFill>
          <a:blip r:embed="rId3"/>
          <a:stretch>
            <a:fillRect/>
          </a:stretch>
        </p:blipFill>
        <p:spPr>
          <a:xfrm>
            <a:off x="4232041" y="4035307"/>
            <a:ext cx="8132769" cy="2822693"/>
          </a:xfrm>
          <a:prstGeom prst="rect">
            <a:avLst/>
          </a:prstGeom>
        </p:spPr>
      </p:pic>
    </p:spTree>
    <p:extLst>
      <p:ext uri="{BB962C8B-B14F-4D97-AF65-F5344CB8AC3E}">
        <p14:creationId xmlns:p14="http://schemas.microsoft.com/office/powerpoint/2010/main" val="28990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1476-148E-94E9-559D-771AFCE55A2F}"/>
              </a:ext>
            </a:extLst>
          </p:cNvPr>
          <p:cNvSpPr>
            <a:spLocks noGrp="1"/>
          </p:cNvSpPr>
          <p:nvPr>
            <p:ph type="title"/>
          </p:nvPr>
        </p:nvSpPr>
        <p:spPr/>
        <p:txBody>
          <a:bodyPr/>
          <a:lstStyle/>
          <a:p>
            <a:r>
              <a:rPr lang="en-US" dirty="0"/>
              <a:t>BELLSS</a:t>
            </a:r>
            <a:endParaRPr lang="en-AU" dirty="0"/>
          </a:p>
        </p:txBody>
      </p:sp>
      <p:sp>
        <p:nvSpPr>
          <p:cNvPr id="3" name="Content Placeholder 2">
            <a:extLst>
              <a:ext uri="{FF2B5EF4-FFF2-40B4-BE49-F238E27FC236}">
                <a16:creationId xmlns:a16="http://schemas.microsoft.com/office/drawing/2014/main" id="{A7464060-D4AD-BDE4-D410-72EF8678D5CA}"/>
              </a:ext>
            </a:extLst>
          </p:cNvPr>
          <p:cNvSpPr>
            <a:spLocks noGrp="1"/>
          </p:cNvSpPr>
          <p:nvPr>
            <p:ph idx="1"/>
          </p:nvPr>
        </p:nvSpPr>
        <p:spPr/>
        <p:txBody>
          <a:bodyPr>
            <a:normAutofit/>
          </a:bodyPr>
          <a:lstStyle/>
          <a:p>
            <a:r>
              <a:rPr lang="en-US" sz="3200" dirty="0"/>
              <a:t>Bless</a:t>
            </a:r>
          </a:p>
          <a:p>
            <a:r>
              <a:rPr lang="en-US" sz="3200" dirty="0"/>
              <a:t>Eat</a:t>
            </a:r>
          </a:p>
          <a:p>
            <a:r>
              <a:rPr lang="en-US" sz="3200" dirty="0"/>
              <a:t>Listen</a:t>
            </a:r>
          </a:p>
          <a:p>
            <a:r>
              <a:rPr lang="en-US" sz="3200" dirty="0"/>
              <a:t>Learn</a:t>
            </a:r>
          </a:p>
          <a:p>
            <a:r>
              <a:rPr lang="en-US" sz="3200" dirty="0"/>
              <a:t>Sabbath</a:t>
            </a:r>
          </a:p>
          <a:p>
            <a:r>
              <a:rPr lang="en-US" sz="3200" dirty="0"/>
              <a:t>Sent</a:t>
            </a:r>
            <a:endParaRPr lang="en-AU" sz="3200" dirty="0"/>
          </a:p>
        </p:txBody>
      </p:sp>
      <p:pic>
        <p:nvPicPr>
          <p:cNvPr id="5" name="Picture 4">
            <a:extLst>
              <a:ext uri="{FF2B5EF4-FFF2-40B4-BE49-F238E27FC236}">
                <a16:creationId xmlns:a16="http://schemas.microsoft.com/office/drawing/2014/main" id="{53C4B59A-1BAE-6173-97FC-442DE5C01984}"/>
              </a:ext>
            </a:extLst>
          </p:cNvPr>
          <p:cNvPicPr>
            <a:picLocks noChangeAspect="1"/>
          </p:cNvPicPr>
          <p:nvPr/>
        </p:nvPicPr>
        <p:blipFill>
          <a:blip r:embed="rId2"/>
          <a:stretch>
            <a:fillRect/>
          </a:stretch>
        </p:blipFill>
        <p:spPr>
          <a:xfrm>
            <a:off x="3356970" y="2214298"/>
            <a:ext cx="8132769" cy="2822693"/>
          </a:xfrm>
          <a:prstGeom prst="rect">
            <a:avLst/>
          </a:prstGeom>
        </p:spPr>
      </p:pic>
    </p:spTree>
    <p:extLst>
      <p:ext uri="{BB962C8B-B14F-4D97-AF65-F5344CB8AC3E}">
        <p14:creationId xmlns:p14="http://schemas.microsoft.com/office/powerpoint/2010/main" val="3914859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a:extLst>
            <a:ext uri="{FF2B5EF4-FFF2-40B4-BE49-F238E27FC236}">
              <a16:creationId xmlns:a16="http://schemas.microsoft.com/office/drawing/2014/main" id="{A4FC8639-22ED-6E86-D2AD-3B20B47483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25915-FB69-B62B-D152-DB4171C6B7E1}"/>
              </a:ext>
            </a:extLst>
          </p:cNvPr>
          <p:cNvSpPr>
            <a:spLocks noGrp="1"/>
          </p:cNvSpPr>
          <p:nvPr>
            <p:ph type="title"/>
          </p:nvPr>
        </p:nvSpPr>
        <p:spPr/>
        <p:txBody>
          <a:bodyPr/>
          <a:lstStyle/>
          <a:p>
            <a:r>
              <a:rPr lang="en-US" dirty="0"/>
              <a:t>Reflect</a:t>
            </a:r>
            <a:endParaRPr lang="en-AU" dirty="0"/>
          </a:p>
        </p:txBody>
      </p:sp>
      <p:pic>
        <p:nvPicPr>
          <p:cNvPr id="5" name="Picture 4">
            <a:extLst>
              <a:ext uri="{FF2B5EF4-FFF2-40B4-BE49-F238E27FC236}">
                <a16:creationId xmlns:a16="http://schemas.microsoft.com/office/drawing/2014/main" id="{79E8FA2A-6FB0-D183-D5B0-2AECD39396E2}"/>
              </a:ext>
            </a:extLst>
          </p:cNvPr>
          <p:cNvPicPr>
            <a:picLocks noChangeAspect="1"/>
          </p:cNvPicPr>
          <p:nvPr/>
        </p:nvPicPr>
        <p:blipFill>
          <a:blip r:embed="rId2"/>
          <a:stretch>
            <a:fillRect/>
          </a:stretch>
        </p:blipFill>
        <p:spPr>
          <a:xfrm>
            <a:off x="2698209" y="877111"/>
            <a:ext cx="8132769" cy="2822693"/>
          </a:xfrm>
          <a:prstGeom prst="rect">
            <a:avLst/>
          </a:prstGeom>
        </p:spPr>
      </p:pic>
      <p:pic>
        <p:nvPicPr>
          <p:cNvPr id="10" name="Picture 9">
            <a:extLst>
              <a:ext uri="{FF2B5EF4-FFF2-40B4-BE49-F238E27FC236}">
                <a16:creationId xmlns:a16="http://schemas.microsoft.com/office/drawing/2014/main" id="{8C455C6C-FB87-07EE-B0EB-D91FC0416E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4071" y="3535768"/>
            <a:ext cx="3925044" cy="2078451"/>
          </a:xfrm>
          <a:prstGeom prst="rect">
            <a:avLst/>
          </a:prstGeom>
        </p:spPr>
      </p:pic>
      <p:pic>
        <p:nvPicPr>
          <p:cNvPr id="12" name="Picture 11">
            <a:extLst>
              <a:ext uri="{FF2B5EF4-FFF2-40B4-BE49-F238E27FC236}">
                <a16:creationId xmlns:a16="http://schemas.microsoft.com/office/drawing/2014/main" id="{582CAE92-7663-A681-8C46-6BF21A5A34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9189" y="3535768"/>
            <a:ext cx="2514255" cy="2078451"/>
          </a:xfrm>
          <a:prstGeom prst="rect">
            <a:avLst/>
          </a:prstGeom>
        </p:spPr>
      </p:pic>
    </p:spTree>
    <p:extLst>
      <p:ext uri="{BB962C8B-B14F-4D97-AF65-F5344CB8AC3E}">
        <p14:creationId xmlns:p14="http://schemas.microsoft.com/office/powerpoint/2010/main" val="3313540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4261-B199-C023-E8AD-4864F03C8EFF}"/>
              </a:ext>
            </a:extLst>
          </p:cNvPr>
          <p:cNvSpPr>
            <a:spLocks noGrp="1"/>
          </p:cNvSpPr>
          <p:nvPr>
            <p:ph type="title"/>
          </p:nvPr>
        </p:nvSpPr>
        <p:spPr>
          <a:xfrm>
            <a:off x="79513" y="139149"/>
            <a:ext cx="11274287" cy="705677"/>
          </a:xfrm>
        </p:spPr>
        <p:txBody>
          <a:bodyPr/>
          <a:lstStyle/>
          <a:p>
            <a:r>
              <a:rPr lang="en-US" dirty="0">
                <a:solidFill>
                  <a:schemeClr val="bg1"/>
                </a:solidFill>
              </a:rPr>
              <a:t>Luke 10: 25-31</a:t>
            </a:r>
            <a:endParaRPr lang="en-AU" dirty="0">
              <a:solidFill>
                <a:schemeClr val="bg1"/>
              </a:solidFill>
            </a:endParaRPr>
          </a:p>
        </p:txBody>
      </p:sp>
      <p:sp>
        <p:nvSpPr>
          <p:cNvPr id="3" name="Content Placeholder 2">
            <a:extLst>
              <a:ext uri="{FF2B5EF4-FFF2-40B4-BE49-F238E27FC236}">
                <a16:creationId xmlns:a16="http://schemas.microsoft.com/office/drawing/2014/main" id="{848CB61F-989B-EC88-8F09-C74BB639A7D5}"/>
              </a:ext>
            </a:extLst>
          </p:cNvPr>
          <p:cNvSpPr>
            <a:spLocks noGrp="1"/>
          </p:cNvSpPr>
          <p:nvPr>
            <p:ph idx="1"/>
          </p:nvPr>
        </p:nvSpPr>
        <p:spPr>
          <a:xfrm>
            <a:off x="79513" y="658762"/>
            <a:ext cx="12032974" cy="6272980"/>
          </a:xfrm>
        </p:spPr>
        <p:txBody>
          <a:bodyPr>
            <a:normAutofit lnSpcReduction="10000"/>
          </a:bodyPr>
          <a:lstStyle/>
          <a:p>
            <a:pPr marL="0" indent="0">
              <a:buNone/>
            </a:pPr>
            <a:r>
              <a:rPr lang="en-US" sz="3200" dirty="0">
                <a:solidFill>
                  <a:schemeClr val="bg1"/>
                </a:solidFill>
              </a:rPr>
              <a:t>On one occasion an expert in the law stood up to test Jesus. ‘Teacher,’ he asked, ‘what must I do to inherit eternal life?’</a:t>
            </a:r>
          </a:p>
          <a:p>
            <a:pPr marL="0" indent="0">
              <a:buNone/>
            </a:pPr>
            <a:r>
              <a:rPr lang="en-US" sz="3200" dirty="0">
                <a:solidFill>
                  <a:schemeClr val="bg1"/>
                </a:solidFill>
              </a:rPr>
              <a:t>‘What is written in the Law?’ he replied. ‘How do you read it?’</a:t>
            </a:r>
          </a:p>
          <a:p>
            <a:pPr marL="0" indent="0">
              <a:buNone/>
            </a:pPr>
            <a:r>
              <a:rPr lang="en-US" sz="3200" dirty="0">
                <a:solidFill>
                  <a:schemeClr val="bg1"/>
                </a:solidFill>
              </a:rPr>
              <a:t>He answered, ‘“Love the Lord your God with all your heart and with all your soul and with all your strength and with all your mind”; and, “Love your neighbour as yourself.”’</a:t>
            </a:r>
          </a:p>
          <a:p>
            <a:pPr marL="0" indent="0">
              <a:buNone/>
            </a:pPr>
            <a:r>
              <a:rPr lang="en-US" sz="3200" dirty="0">
                <a:solidFill>
                  <a:schemeClr val="bg1"/>
                </a:solidFill>
              </a:rPr>
              <a:t>‘You have answered correctly,’ Jesus replied. ‘Do this and you will live.’</a:t>
            </a:r>
          </a:p>
          <a:p>
            <a:pPr marL="0" indent="0">
              <a:buNone/>
            </a:pPr>
            <a:r>
              <a:rPr lang="en-US" sz="3200" dirty="0">
                <a:solidFill>
                  <a:schemeClr val="bg1"/>
                </a:solidFill>
              </a:rPr>
              <a:t>But he wanted to justify himself, so he asked Jesus, ‘And who is my neighbour? In reply Jesus said: ‘A man was going down from Jerusalem to Jericho, when he was attacked by robbers. They stripped him of his clothes, beat him and went away, leaving him half-dead. A priest happened to be going down the same road, and when he saw the man, he passed by on the other side. </a:t>
            </a:r>
          </a:p>
        </p:txBody>
      </p:sp>
    </p:spTree>
    <p:extLst>
      <p:ext uri="{BB962C8B-B14F-4D97-AF65-F5344CB8AC3E}">
        <p14:creationId xmlns:p14="http://schemas.microsoft.com/office/powerpoint/2010/main" val="231615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0B65ED73-CF04-A486-6B08-69A7F4D803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B108F3-20D9-A47B-015E-18B09DD02531}"/>
              </a:ext>
            </a:extLst>
          </p:cNvPr>
          <p:cNvSpPr>
            <a:spLocks noGrp="1"/>
          </p:cNvSpPr>
          <p:nvPr>
            <p:ph type="title"/>
          </p:nvPr>
        </p:nvSpPr>
        <p:spPr>
          <a:xfrm>
            <a:off x="79513" y="139149"/>
            <a:ext cx="11274287" cy="705677"/>
          </a:xfrm>
        </p:spPr>
        <p:txBody>
          <a:bodyPr/>
          <a:lstStyle/>
          <a:p>
            <a:r>
              <a:rPr lang="en-US" dirty="0">
                <a:solidFill>
                  <a:schemeClr val="bg1"/>
                </a:solidFill>
              </a:rPr>
              <a:t>Luke 10:32-37</a:t>
            </a:r>
            <a:endParaRPr lang="en-AU" dirty="0">
              <a:solidFill>
                <a:schemeClr val="bg1"/>
              </a:solidFill>
            </a:endParaRPr>
          </a:p>
        </p:txBody>
      </p:sp>
      <p:sp>
        <p:nvSpPr>
          <p:cNvPr id="3" name="Content Placeholder 2">
            <a:extLst>
              <a:ext uri="{FF2B5EF4-FFF2-40B4-BE49-F238E27FC236}">
                <a16:creationId xmlns:a16="http://schemas.microsoft.com/office/drawing/2014/main" id="{397AEB0F-6894-2BBB-FBCA-64593D1F3C6A}"/>
              </a:ext>
            </a:extLst>
          </p:cNvPr>
          <p:cNvSpPr>
            <a:spLocks noGrp="1"/>
          </p:cNvSpPr>
          <p:nvPr>
            <p:ph idx="1"/>
          </p:nvPr>
        </p:nvSpPr>
        <p:spPr>
          <a:xfrm>
            <a:off x="79513" y="844826"/>
            <a:ext cx="12032974" cy="5874025"/>
          </a:xfrm>
        </p:spPr>
        <p:txBody>
          <a:bodyPr>
            <a:normAutofit fontScale="92500"/>
          </a:bodyPr>
          <a:lstStyle/>
          <a:p>
            <a:pPr marL="0" indent="0">
              <a:buNone/>
            </a:pPr>
            <a:r>
              <a:rPr lang="en-US" sz="3500" dirty="0">
                <a:solidFill>
                  <a:schemeClr val="bg1"/>
                </a:solidFill>
              </a:rPr>
              <a:t>So too, a Levite, when he came to the place and saw him, passed by on the other side. But a Samaritan, as he travelled, came where the man was; and when he saw him, he took pity on him. He went to him and bandaged his wounds, pouring on oil and wine. Then he put the man on his own donkey, brought him to an inn and took care of him. The next day he took out two denarii and gave them to the innkeeper. “Look after him,” he said, “and when I return, I will reimburse you for any extra expense you may have.”</a:t>
            </a:r>
          </a:p>
          <a:p>
            <a:pPr marL="0" indent="0">
              <a:buNone/>
            </a:pPr>
            <a:r>
              <a:rPr lang="en-US" sz="3500" dirty="0">
                <a:solidFill>
                  <a:schemeClr val="bg1"/>
                </a:solidFill>
              </a:rPr>
              <a:t>‘Which of these three do you think was a neighbour to the man who fell into the hands of robbers?’</a:t>
            </a:r>
          </a:p>
          <a:p>
            <a:pPr marL="0" indent="0">
              <a:buNone/>
            </a:pPr>
            <a:r>
              <a:rPr lang="en-US" sz="3500" dirty="0">
                <a:solidFill>
                  <a:schemeClr val="bg1"/>
                </a:solidFill>
              </a:rPr>
              <a:t>The expert in the law replied, ‘The one who had mercy on him.’</a:t>
            </a:r>
          </a:p>
          <a:p>
            <a:pPr marL="0" indent="0">
              <a:buNone/>
            </a:pPr>
            <a:r>
              <a:rPr lang="en-US" sz="3500" dirty="0">
                <a:solidFill>
                  <a:schemeClr val="bg1"/>
                </a:solidFill>
              </a:rPr>
              <a:t>Jesus told him, ‘Go and do likewise.’</a:t>
            </a:r>
          </a:p>
          <a:p>
            <a:pPr marL="0" indent="0">
              <a:buNone/>
            </a:pPr>
            <a:endParaRPr lang="en-US" sz="5100" dirty="0">
              <a:solidFill>
                <a:schemeClr val="bg1"/>
              </a:solidFill>
            </a:endParaRPr>
          </a:p>
        </p:txBody>
      </p:sp>
    </p:spTree>
    <p:extLst>
      <p:ext uri="{BB962C8B-B14F-4D97-AF65-F5344CB8AC3E}">
        <p14:creationId xmlns:p14="http://schemas.microsoft.com/office/powerpoint/2010/main" val="374238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a:extLst>
            <a:ext uri="{FF2B5EF4-FFF2-40B4-BE49-F238E27FC236}">
              <a16:creationId xmlns:a16="http://schemas.microsoft.com/office/drawing/2014/main" id="{8659BA0B-0067-02A9-57FE-5B26CAEE9F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95D2DB-6B57-8CBE-4B16-740B3469B76C}"/>
              </a:ext>
            </a:extLst>
          </p:cNvPr>
          <p:cNvSpPr>
            <a:spLocks noGrp="1"/>
          </p:cNvSpPr>
          <p:nvPr>
            <p:ph type="title"/>
          </p:nvPr>
        </p:nvSpPr>
        <p:spPr>
          <a:xfrm>
            <a:off x="79513" y="139149"/>
            <a:ext cx="11274287" cy="705677"/>
          </a:xfrm>
        </p:spPr>
        <p:txBody>
          <a:bodyPr/>
          <a:lstStyle/>
          <a:p>
            <a:r>
              <a:rPr lang="en-US" dirty="0">
                <a:solidFill>
                  <a:schemeClr val="bg1"/>
                </a:solidFill>
              </a:rPr>
              <a:t>Luke 10:38-42</a:t>
            </a:r>
            <a:endParaRPr lang="en-AU" dirty="0">
              <a:solidFill>
                <a:schemeClr val="bg1"/>
              </a:solidFill>
            </a:endParaRPr>
          </a:p>
        </p:txBody>
      </p:sp>
      <p:sp>
        <p:nvSpPr>
          <p:cNvPr id="3" name="Content Placeholder 2">
            <a:extLst>
              <a:ext uri="{FF2B5EF4-FFF2-40B4-BE49-F238E27FC236}">
                <a16:creationId xmlns:a16="http://schemas.microsoft.com/office/drawing/2014/main" id="{3AF351FB-9974-CD3A-AEC0-39EEFBBB244E}"/>
              </a:ext>
            </a:extLst>
          </p:cNvPr>
          <p:cNvSpPr>
            <a:spLocks noGrp="1"/>
          </p:cNvSpPr>
          <p:nvPr>
            <p:ph idx="1"/>
          </p:nvPr>
        </p:nvSpPr>
        <p:spPr>
          <a:xfrm>
            <a:off x="79513" y="844826"/>
            <a:ext cx="12032974" cy="5874025"/>
          </a:xfrm>
        </p:spPr>
        <p:txBody>
          <a:bodyPr>
            <a:normAutofit/>
          </a:bodyPr>
          <a:lstStyle/>
          <a:p>
            <a:pPr marL="0" indent="0">
              <a:buNone/>
            </a:pPr>
            <a:r>
              <a:rPr lang="en-US" sz="3200" dirty="0">
                <a:solidFill>
                  <a:schemeClr val="bg1"/>
                </a:solidFill>
              </a:rPr>
              <a:t>As Jesus and his disciples were on their way, he came to a village where a woman named Martha opened her home to him. She had a sister called Mary, who sat at the Lord’s feet listening to what he said. But Martha was distracted by all the preparations that had to be made. She came to him and asked, ‘Lord, don’t you care that my sister has left me to do the work by myself? Tell her to help me!’</a:t>
            </a:r>
          </a:p>
          <a:p>
            <a:pPr marL="0" indent="0">
              <a:buNone/>
            </a:pPr>
            <a:r>
              <a:rPr lang="en-US" sz="3200" dirty="0">
                <a:solidFill>
                  <a:schemeClr val="bg1"/>
                </a:solidFill>
              </a:rPr>
              <a:t>‘Martha, Martha,’ the Lord answered, ‘you are worried and upset about many things, but few things are needed – or indeed only one. Mary has chosen what is better, and it</a:t>
            </a:r>
            <a:r>
              <a:rPr lang="en-US" sz="3200" dirty="0"/>
              <a:t> </a:t>
            </a:r>
            <a:r>
              <a:rPr lang="en-US" sz="3200" dirty="0">
                <a:solidFill>
                  <a:schemeClr val="bg1"/>
                </a:solidFill>
              </a:rPr>
              <a:t>will not be taken away from her.’</a:t>
            </a:r>
            <a:endParaRPr lang="en-AU" sz="3200" dirty="0">
              <a:solidFill>
                <a:schemeClr val="bg1"/>
              </a:solidFill>
            </a:endParaRPr>
          </a:p>
        </p:txBody>
      </p:sp>
    </p:spTree>
    <p:extLst>
      <p:ext uri="{BB962C8B-B14F-4D97-AF65-F5344CB8AC3E}">
        <p14:creationId xmlns:p14="http://schemas.microsoft.com/office/powerpoint/2010/main" val="224799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E55D4-6ED8-BBC0-780C-99E2A78B7591}"/>
              </a:ext>
            </a:extLst>
          </p:cNvPr>
          <p:cNvSpPr>
            <a:spLocks noGrp="1"/>
          </p:cNvSpPr>
          <p:nvPr>
            <p:ph type="title"/>
          </p:nvPr>
        </p:nvSpPr>
        <p:spPr/>
        <p:txBody>
          <a:bodyPr/>
          <a:lstStyle/>
          <a:p>
            <a:r>
              <a:rPr lang="en-US" dirty="0">
                <a:solidFill>
                  <a:srgbClr val="FFFF00"/>
                </a:solidFill>
              </a:rPr>
              <a:t>Key Point</a:t>
            </a:r>
            <a:endParaRPr lang="en-AU" dirty="0">
              <a:solidFill>
                <a:srgbClr val="FFFF00"/>
              </a:solidFill>
            </a:endParaRPr>
          </a:p>
        </p:txBody>
      </p:sp>
      <p:sp>
        <p:nvSpPr>
          <p:cNvPr id="3" name="Content Placeholder 2">
            <a:extLst>
              <a:ext uri="{FF2B5EF4-FFF2-40B4-BE49-F238E27FC236}">
                <a16:creationId xmlns:a16="http://schemas.microsoft.com/office/drawing/2014/main" id="{AF3ECA62-E49B-8E0F-021B-BCE5C3E128FA}"/>
              </a:ext>
            </a:extLst>
          </p:cNvPr>
          <p:cNvSpPr>
            <a:spLocks noGrp="1"/>
          </p:cNvSpPr>
          <p:nvPr>
            <p:ph idx="1"/>
          </p:nvPr>
        </p:nvSpPr>
        <p:spPr/>
        <p:txBody>
          <a:bodyPr>
            <a:normAutofit/>
          </a:bodyPr>
          <a:lstStyle/>
          <a:p>
            <a:pPr marL="0" indent="0">
              <a:buNone/>
            </a:pPr>
            <a:r>
              <a:rPr lang="en-US" sz="5400" dirty="0">
                <a:solidFill>
                  <a:schemeClr val="bg1"/>
                </a:solidFill>
              </a:rPr>
              <a:t>‘“Love the Lord your God with all your heart and with all your soul and with all your strength and with all your mind”; and, “Love your neighbour as yourself.”’</a:t>
            </a:r>
            <a:endParaRPr lang="en-AU" sz="5400" dirty="0">
              <a:solidFill>
                <a:schemeClr val="bg1"/>
              </a:solidFill>
            </a:endParaRPr>
          </a:p>
        </p:txBody>
      </p:sp>
    </p:spTree>
    <p:extLst>
      <p:ext uri="{BB962C8B-B14F-4D97-AF65-F5344CB8AC3E}">
        <p14:creationId xmlns:p14="http://schemas.microsoft.com/office/powerpoint/2010/main" val="135503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C95B0-F288-E31A-A2C3-F3D57969D877}"/>
              </a:ext>
            </a:extLst>
          </p:cNvPr>
          <p:cNvSpPr>
            <a:spLocks noGrp="1"/>
          </p:cNvSpPr>
          <p:nvPr>
            <p:ph type="title"/>
          </p:nvPr>
        </p:nvSpPr>
        <p:spPr/>
        <p:txBody>
          <a:bodyPr/>
          <a:lstStyle/>
          <a:p>
            <a:r>
              <a:rPr lang="en-US" dirty="0"/>
              <a:t>Loving God and Loving People</a:t>
            </a:r>
            <a:endParaRPr lang="en-AU" dirty="0"/>
          </a:p>
        </p:txBody>
      </p:sp>
      <p:pic>
        <p:nvPicPr>
          <p:cNvPr id="5" name="Content Placeholder 4">
            <a:extLst>
              <a:ext uri="{FF2B5EF4-FFF2-40B4-BE49-F238E27FC236}">
                <a16:creationId xmlns:a16="http://schemas.microsoft.com/office/drawing/2014/main" id="{CCFE776B-A956-3676-EBB4-1614BE483D9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40692" y="1971086"/>
            <a:ext cx="5263715" cy="4351338"/>
          </a:xfrm>
        </p:spPr>
      </p:pic>
      <p:pic>
        <p:nvPicPr>
          <p:cNvPr id="7" name="Picture 6" descr="A person putting a person's head on a person lying on a person's back&#10;&#10;AI-generated content may be incorrect.">
            <a:extLst>
              <a:ext uri="{FF2B5EF4-FFF2-40B4-BE49-F238E27FC236}">
                <a16:creationId xmlns:a16="http://schemas.microsoft.com/office/drawing/2014/main" id="{937E5905-9771-6A5A-A39C-8FC4EB9D01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593" y="2552542"/>
            <a:ext cx="6021172" cy="3188426"/>
          </a:xfrm>
          <a:prstGeom prst="rect">
            <a:avLst/>
          </a:prstGeom>
        </p:spPr>
      </p:pic>
    </p:spTree>
    <p:extLst>
      <p:ext uri="{BB962C8B-B14F-4D97-AF65-F5344CB8AC3E}">
        <p14:creationId xmlns:p14="http://schemas.microsoft.com/office/powerpoint/2010/main" val="344549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diagram of different types of people&#10;&#10;AI-generated content may be incorrect.">
            <a:extLst>
              <a:ext uri="{FF2B5EF4-FFF2-40B4-BE49-F238E27FC236}">
                <a16:creationId xmlns:a16="http://schemas.microsoft.com/office/drawing/2014/main" id="{714EC28E-2258-7E65-DDD4-9E66F1A58E0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Tree>
    <p:extLst>
      <p:ext uri="{BB962C8B-B14F-4D97-AF65-F5344CB8AC3E}">
        <p14:creationId xmlns:p14="http://schemas.microsoft.com/office/powerpoint/2010/main" val="266379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Block Arc 3">
            <a:extLst>
              <a:ext uri="{FF2B5EF4-FFF2-40B4-BE49-F238E27FC236}">
                <a16:creationId xmlns:a16="http://schemas.microsoft.com/office/drawing/2014/main" id="{BB38BF0A-3FC7-9DEE-3414-B0582896E852}"/>
              </a:ext>
            </a:extLst>
          </p:cNvPr>
          <p:cNvSpPr/>
          <p:nvPr/>
        </p:nvSpPr>
        <p:spPr>
          <a:xfrm rot="10800000">
            <a:off x="3765753" y="1612490"/>
            <a:ext cx="4630994" cy="4100050"/>
          </a:xfrm>
          <a:prstGeom prst="blockArc">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cxnSp>
        <p:nvCxnSpPr>
          <p:cNvPr id="6" name="Straight Connector 5">
            <a:extLst>
              <a:ext uri="{FF2B5EF4-FFF2-40B4-BE49-F238E27FC236}">
                <a16:creationId xmlns:a16="http://schemas.microsoft.com/office/drawing/2014/main" id="{9CD1A5B1-B196-BEDD-3E00-9E605A922F9D}"/>
              </a:ext>
            </a:extLst>
          </p:cNvPr>
          <p:cNvCxnSpPr/>
          <p:nvPr/>
        </p:nvCxnSpPr>
        <p:spPr>
          <a:xfrm>
            <a:off x="6096000" y="2930013"/>
            <a:ext cx="0" cy="2172929"/>
          </a:xfrm>
          <a:prstGeom prst="line">
            <a:avLst/>
          </a:prstGeom>
          <a:ln w="76200"/>
        </p:spPr>
        <p:style>
          <a:lnRef idx="2">
            <a:schemeClr val="dk1"/>
          </a:lnRef>
          <a:fillRef idx="0">
            <a:schemeClr val="dk1"/>
          </a:fillRef>
          <a:effectRef idx="1">
            <a:schemeClr val="dk1"/>
          </a:effectRef>
          <a:fontRef idx="minor">
            <a:schemeClr val="tx1"/>
          </a:fontRef>
        </p:style>
      </p:cxnSp>
      <p:cxnSp>
        <p:nvCxnSpPr>
          <p:cNvPr id="8" name="Straight Connector 7">
            <a:extLst>
              <a:ext uri="{FF2B5EF4-FFF2-40B4-BE49-F238E27FC236}">
                <a16:creationId xmlns:a16="http://schemas.microsoft.com/office/drawing/2014/main" id="{346F52D1-2AE6-281B-8D41-C8A8A5BE35C8}"/>
              </a:ext>
            </a:extLst>
          </p:cNvPr>
          <p:cNvCxnSpPr/>
          <p:nvPr/>
        </p:nvCxnSpPr>
        <p:spPr>
          <a:xfrm>
            <a:off x="5633884" y="2939845"/>
            <a:ext cx="924232"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9" name="Flowchart: Connector 8">
            <a:extLst>
              <a:ext uri="{FF2B5EF4-FFF2-40B4-BE49-F238E27FC236}">
                <a16:creationId xmlns:a16="http://schemas.microsoft.com/office/drawing/2014/main" id="{7E70FDE6-00C2-3B66-C6A3-51A0624CD1B2}"/>
              </a:ext>
            </a:extLst>
          </p:cNvPr>
          <p:cNvSpPr/>
          <p:nvPr/>
        </p:nvSpPr>
        <p:spPr>
          <a:xfrm>
            <a:off x="5867400" y="5016911"/>
            <a:ext cx="457200" cy="4572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0" name="TextBox 9">
            <a:extLst>
              <a:ext uri="{FF2B5EF4-FFF2-40B4-BE49-F238E27FC236}">
                <a16:creationId xmlns:a16="http://schemas.microsoft.com/office/drawing/2014/main" id="{AD90A51F-5BE7-8AA2-AEDF-7E8F4F628F60}"/>
              </a:ext>
            </a:extLst>
          </p:cNvPr>
          <p:cNvSpPr txBox="1"/>
          <p:nvPr/>
        </p:nvSpPr>
        <p:spPr>
          <a:xfrm>
            <a:off x="2320413" y="3274142"/>
            <a:ext cx="1317523" cy="584775"/>
          </a:xfrm>
          <a:prstGeom prst="rect">
            <a:avLst/>
          </a:prstGeom>
          <a:noFill/>
        </p:spPr>
        <p:txBody>
          <a:bodyPr wrap="square" rtlCol="0">
            <a:spAutoFit/>
          </a:bodyPr>
          <a:lstStyle/>
          <a:p>
            <a:r>
              <a:rPr lang="en-US" sz="3200" dirty="0"/>
              <a:t>Abide</a:t>
            </a:r>
            <a:endParaRPr lang="en-AU" sz="3200" dirty="0"/>
          </a:p>
        </p:txBody>
      </p:sp>
      <p:sp>
        <p:nvSpPr>
          <p:cNvPr id="11" name="TextBox 10">
            <a:extLst>
              <a:ext uri="{FF2B5EF4-FFF2-40B4-BE49-F238E27FC236}">
                <a16:creationId xmlns:a16="http://schemas.microsoft.com/office/drawing/2014/main" id="{BBA1B6ED-72C9-8E8C-969C-DF7541148462}"/>
              </a:ext>
            </a:extLst>
          </p:cNvPr>
          <p:cNvSpPr txBox="1"/>
          <p:nvPr/>
        </p:nvSpPr>
        <p:spPr>
          <a:xfrm>
            <a:off x="8593394" y="3429000"/>
            <a:ext cx="1700980" cy="584775"/>
          </a:xfrm>
          <a:prstGeom prst="rect">
            <a:avLst/>
          </a:prstGeom>
          <a:noFill/>
        </p:spPr>
        <p:txBody>
          <a:bodyPr wrap="square" rtlCol="0">
            <a:spAutoFit/>
          </a:bodyPr>
          <a:lstStyle/>
          <a:p>
            <a:r>
              <a:rPr lang="en-US" sz="3200" dirty="0"/>
              <a:t>Fruitful</a:t>
            </a:r>
            <a:endParaRPr lang="en-AU" sz="3200" dirty="0"/>
          </a:p>
        </p:txBody>
      </p:sp>
    </p:spTree>
    <p:extLst>
      <p:ext uri="{BB962C8B-B14F-4D97-AF65-F5344CB8AC3E}">
        <p14:creationId xmlns:p14="http://schemas.microsoft.com/office/powerpoint/2010/main" val="1907305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C4BFB253-B839-D2B4-718C-181EE11736BA}"/>
            </a:ext>
          </a:extLst>
        </p:cNvPr>
        <p:cNvGrpSpPr/>
        <p:nvPr/>
      </p:nvGrpSpPr>
      <p:grpSpPr>
        <a:xfrm>
          <a:off x="0" y="0"/>
          <a:ext cx="0" cy="0"/>
          <a:chOff x="0" y="0"/>
          <a:chExt cx="0" cy="0"/>
        </a:xfrm>
      </p:grpSpPr>
      <p:sp>
        <p:nvSpPr>
          <p:cNvPr id="4" name="Block Arc 3">
            <a:extLst>
              <a:ext uri="{FF2B5EF4-FFF2-40B4-BE49-F238E27FC236}">
                <a16:creationId xmlns:a16="http://schemas.microsoft.com/office/drawing/2014/main" id="{A84F6CE6-86D7-65D0-0640-E7450786E1BB}"/>
              </a:ext>
            </a:extLst>
          </p:cNvPr>
          <p:cNvSpPr/>
          <p:nvPr/>
        </p:nvSpPr>
        <p:spPr>
          <a:xfrm rot="10800000">
            <a:off x="3765753" y="1661652"/>
            <a:ext cx="4630994" cy="4050888"/>
          </a:xfrm>
          <a:prstGeom prst="blockArc">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cxnSp>
        <p:nvCxnSpPr>
          <p:cNvPr id="6" name="Straight Connector 5">
            <a:extLst>
              <a:ext uri="{FF2B5EF4-FFF2-40B4-BE49-F238E27FC236}">
                <a16:creationId xmlns:a16="http://schemas.microsoft.com/office/drawing/2014/main" id="{3334327C-793E-8AE0-5278-514C7E0D55BE}"/>
              </a:ext>
            </a:extLst>
          </p:cNvPr>
          <p:cNvCxnSpPr/>
          <p:nvPr/>
        </p:nvCxnSpPr>
        <p:spPr>
          <a:xfrm>
            <a:off x="6096000" y="2930013"/>
            <a:ext cx="0" cy="2172929"/>
          </a:xfrm>
          <a:prstGeom prst="line">
            <a:avLst/>
          </a:prstGeom>
          <a:ln w="76200"/>
        </p:spPr>
        <p:style>
          <a:lnRef idx="2">
            <a:schemeClr val="dk1"/>
          </a:lnRef>
          <a:fillRef idx="0">
            <a:schemeClr val="dk1"/>
          </a:fillRef>
          <a:effectRef idx="1">
            <a:schemeClr val="dk1"/>
          </a:effectRef>
          <a:fontRef idx="minor">
            <a:schemeClr val="tx1"/>
          </a:fontRef>
        </p:style>
      </p:cxnSp>
      <p:cxnSp>
        <p:nvCxnSpPr>
          <p:cNvPr id="8" name="Straight Connector 7">
            <a:extLst>
              <a:ext uri="{FF2B5EF4-FFF2-40B4-BE49-F238E27FC236}">
                <a16:creationId xmlns:a16="http://schemas.microsoft.com/office/drawing/2014/main" id="{C9694F35-9895-1843-8528-FCB30FDAC02A}"/>
              </a:ext>
            </a:extLst>
          </p:cNvPr>
          <p:cNvCxnSpPr/>
          <p:nvPr/>
        </p:nvCxnSpPr>
        <p:spPr>
          <a:xfrm>
            <a:off x="5633884" y="2939845"/>
            <a:ext cx="924232"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9" name="Flowchart: Connector 8">
            <a:extLst>
              <a:ext uri="{FF2B5EF4-FFF2-40B4-BE49-F238E27FC236}">
                <a16:creationId xmlns:a16="http://schemas.microsoft.com/office/drawing/2014/main" id="{4448447F-A804-2F89-4A0A-DAB4B9380CEC}"/>
              </a:ext>
            </a:extLst>
          </p:cNvPr>
          <p:cNvSpPr/>
          <p:nvPr/>
        </p:nvSpPr>
        <p:spPr>
          <a:xfrm>
            <a:off x="5852650" y="4950541"/>
            <a:ext cx="457200" cy="4572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0" name="TextBox 9">
            <a:extLst>
              <a:ext uri="{FF2B5EF4-FFF2-40B4-BE49-F238E27FC236}">
                <a16:creationId xmlns:a16="http://schemas.microsoft.com/office/drawing/2014/main" id="{5F809107-E820-9466-D125-337D134CF4F3}"/>
              </a:ext>
            </a:extLst>
          </p:cNvPr>
          <p:cNvSpPr txBox="1"/>
          <p:nvPr/>
        </p:nvSpPr>
        <p:spPr>
          <a:xfrm>
            <a:off x="2320413" y="3274142"/>
            <a:ext cx="1317523" cy="584775"/>
          </a:xfrm>
          <a:prstGeom prst="rect">
            <a:avLst/>
          </a:prstGeom>
          <a:noFill/>
        </p:spPr>
        <p:txBody>
          <a:bodyPr wrap="square" rtlCol="0">
            <a:spAutoFit/>
          </a:bodyPr>
          <a:lstStyle/>
          <a:p>
            <a:r>
              <a:rPr lang="en-US" sz="3200" dirty="0"/>
              <a:t>Abide</a:t>
            </a:r>
            <a:endParaRPr lang="en-AU" sz="3200" dirty="0"/>
          </a:p>
        </p:txBody>
      </p:sp>
      <p:sp>
        <p:nvSpPr>
          <p:cNvPr id="11" name="TextBox 10">
            <a:extLst>
              <a:ext uri="{FF2B5EF4-FFF2-40B4-BE49-F238E27FC236}">
                <a16:creationId xmlns:a16="http://schemas.microsoft.com/office/drawing/2014/main" id="{B3C51E63-D58C-1DB0-158C-2E7EE95E0FF0}"/>
              </a:ext>
            </a:extLst>
          </p:cNvPr>
          <p:cNvSpPr txBox="1"/>
          <p:nvPr/>
        </p:nvSpPr>
        <p:spPr>
          <a:xfrm>
            <a:off x="8593394" y="3429000"/>
            <a:ext cx="1700980" cy="584775"/>
          </a:xfrm>
          <a:prstGeom prst="rect">
            <a:avLst/>
          </a:prstGeom>
          <a:noFill/>
        </p:spPr>
        <p:txBody>
          <a:bodyPr wrap="square" rtlCol="0">
            <a:spAutoFit/>
          </a:bodyPr>
          <a:lstStyle/>
          <a:p>
            <a:r>
              <a:rPr lang="en-US" sz="3200" dirty="0"/>
              <a:t>Fruitful</a:t>
            </a:r>
            <a:endParaRPr lang="en-AU" sz="3200" dirty="0"/>
          </a:p>
        </p:txBody>
      </p:sp>
      <p:sp>
        <p:nvSpPr>
          <p:cNvPr id="2" name="TextBox 1">
            <a:extLst>
              <a:ext uri="{FF2B5EF4-FFF2-40B4-BE49-F238E27FC236}">
                <a16:creationId xmlns:a16="http://schemas.microsoft.com/office/drawing/2014/main" id="{16851EE6-8646-AFF4-5E5E-59CA9F6179C2}"/>
              </a:ext>
            </a:extLst>
          </p:cNvPr>
          <p:cNvSpPr txBox="1"/>
          <p:nvPr/>
        </p:nvSpPr>
        <p:spPr>
          <a:xfrm>
            <a:off x="3765753" y="435186"/>
            <a:ext cx="6053959" cy="2123658"/>
          </a:xfrm>
          <a:prstGeom prst="rect">
            <a:avLst/>
          </a:prstGeom>
          <a:noFill/>
        </p:spPr>
        <p:txBody>
          <a:bodyPr wrap="square" rtlCol="0">
            <a:spAutoFit/>
          </a:bodyPr>
          <a:lstStyle/>
          <a:p>
            <a:pPr marL="457200" indent="-457200">
              <a:buFont typeface="Arial" panose="020B0604020202020204" pitchFamily="34" charset="0"/>
              <a:buChar char="•"/>
            </a:pPr>
            <a:r>
              <a:rPr lang="en-US" sz="4400" dirty="0"/>
              <a:t>Daily Divert</a:t>
            </a:r>
          </a:p>
          <a:p>
            <a:pPr marL="457200" indent="-457200">
              <a:buFont typeface="Arial" panose="020B0604020202020204" pitchFamily="34" charset="0"/>
              <a:buChar char="•"/>
            </a:pPr>
            <a:r>
              <a:rPr lang="en-US" sz="4400" dirty="0"/>
              <a:t>Weekly Withdraw</a:t>
            </a:r>
          </a:p>
          <a:p>
            <a:pPr marL="457200" indent="-457200">
              <a:buFont typeface="Arial" panose="020B0604020202020204" pitchFamily="34" charset="0"/>
              <a:buChar char="•"/>
            </a:pPr>
            <a:r>
              <a:rPr lang="en-US" sz="4400" dirty="0"/>
              <a:t>Annually Abandon</a:t>
            </a:r>
            <a:endParaRPr lang="en-AU" sz="4400" dirty="0"/>
          </a:p>
        </p:txBody>
      </p:sp>
    </p:spTree>
    <p:extLst>
      <p:ext uri="{BB962C8B-B14F-4D97-AF65-F5344CB8AC3E}">
        <p14:creationId xmlns:p14="http://schemas.microsoft.com/office/powerpoint/2010/main" val="777632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2084</TotalTime>
  <Words>653</Words>
  <Application>Microsoft Office PowerPoint</Application>
  <PresentationFormat>Widescreen</PresentationFormat>
  <Paragraphs>51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Aptos Display</vt:lpstr>
      <vt:lpstr>Arial</vt:lpstr>
      <vt:lpstr>Office Theme</vt:lpstr>
      <vt:lpstr>Luke 10:25-42</vt:lpstr>
      <vt:lpstr>Luke 10: 25-31</vt:lpstr>
      <vt:lpstr>Luke 10:32-37</vt:lpstr>
      <vt:lpstr>Luke 10:38-42</vt:lpstr>
      <vt:lpstr>Key Point</vt:lpstr>
      <vt:lpstr>Loving God and Loving People</vt:lpstr>
      <vt:lpstr>PowerPoint Presentation</vt:lpstr>
      <vt:lpstr>PowerPoint Presentation</vt:lpstr>
      <vt:lpstr>PowerPoint Presentation</vt:lpstr>
      <vt:lpstr>Sitting at the feet of Jesus</vt:lpstr>
      <vt:lpstr>The way we love people is the way we love God</vt:lpstr>
      <vt:lpstr>The best action comes out of contemplation </vt:lpstr>
      <vt:lpstr>Sitting at the feet of Jesus  (Love God-Abide)</vt:lpstr>
      <vt:lpstr>Living out our Faith  (Fruitful – Loving People) </vt:lpstr>
      <vt:lpstr>BELLSS</vt:lpstr>
      <vt:lpstr>Reflect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Crighton</dc:creator>
  <cp:lastModifiedBy>Andrew Crighton</cp:lastModifiedBy>
  <cp:revision>6</cp:revision>
  <dcterms:created xsi:type="dcterms:W3CDTF">2025-07-17T23:19:26Z</dcterms:created>
  <dcterms:modified xsi:type="dcterms:W3CDTF">2025-07-19T10:03:55Z</dcterms:modified>
</cp:coreProperties>
</file>