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55D0-2147-28C9-7645-8500B67A4D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50CD094-27BA-DA93-2226-D4471E293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139BA54-4913-114F-6C71-84064958C9C8}"/>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5" name="Footer Placeholder 4">
            <a:extLst>
              <a:ext uri="{FF2B5EF4-FFF2-40B4-BE49-F238E27FC236}">
                <a16:creationId xmlns:a16="http://schemas.microsoft.com/office/drawing/2014/main" id="{CCF3C301-B05A-334A-E042-0AF8ACA224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9397DE-D143-097C-7948-BEA71B6A0F5D}"/>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245365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C26E-EE60-9991-667E-BA630DC33D0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5864CA-BA0E-6CB9-3551-F98F09DA3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C50FE3-29C2-8301-D9AA-64FD87ECA352}"/>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5" name="Footer Placeholder 4">
            <a:extLst>
              <a:ext uri="{FF2B5EF4-FFF2-40B4-BE49-F238E27FC236}">
                <a16:creationId xmlns:a16="http://schemas.microsoft.com/office/drawing/2014/main" id="{E79D0026-94BD-F9EB-1511-3D0652169B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B287E-525A-2ED1-7D9D-72860332B0BC}"/>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168707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A6D01-D709-4581-9CDE-DB5F6E8C15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F94780-EC8A-AB7C-EB52-396BE2E09A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F56704-F44A-B725-3620-2EEC3EA2396A}"/>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5" name="Footer Placeholder 4">
            <a:extLst>
              <a:ext uri="{FF2B5EF4-FFF2-40B4-BE49-F238E27FC236}">
                <a16:creationId xmlns:a16="http://schemas.microsoft.com/office/drawing/2014/main" id="{5736FBC6-657E-EF91-017A-9092A49B76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2B5DA4-6017-C9AD-AECD-FCB987F7EC6A}"/>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368174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E712-5748-5D94-FD5E-5266AAD41CA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EBCBE76-A7EB-1B72-FBC9-72C32C89E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1C8116-F16C-1B0D-8E4C-032562393EB4}"/>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5" name="Footer Placeholder 4">
            <a:extLst>
              <a:ext uri="{FF2B5EF4-FFF2-40B4-BE49-F238E27FC236}">
                <a16:creationId xmlns:a16="http://schemas.microsoft.com/office/drawing/2014/main" id="{F963755B-50A2-5BE3-39EE-6D8417C55C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43EA32E-AF1A-8C75-6B0A-EC66F1DF2249}"/>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20481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570B-C8D8-06C8-BA1C-31945251F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B2443A9-FAB9-2A92-7565-C663575D49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66336-8261-F4C4-86DA-C4BE63A12D9C}"/>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5" name="Footer Placeholder 4">
            <a:extLst>
              <a:ext uri="{FF2B5EF4-FFF2-40B4-BE49-F238E27FC236}">
                <a16:creationId xmlns:a16="http://schemas.microsoft.com/office/drawing/2014/main" id="{DE2F437B-1416-01FD-9B69-66BF6CAC93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E4C768-674C-415A-CA17-AC778A30A0A9}"/>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127928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84D7-3B34-7826-412C-A9B5138BABA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73F06A-6BED-346F-5FA0-6AC0AF7C1B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AEA696E-16D0-1DA7-DF93-CFD41079D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7BC218D-56B1-4358-5ADA-9CCA17543770}"/>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6" name="Footer Placeholder 5">
            <a:extLst>
              <a:ext uri="{FF2B5EF4-FFF2-40B4-BE49-F238E27FC236}">
                <a16:creationId xmlns:a16="http://schemas.microsoft.com/office/drawing/2014/main" id="{0A24C48E-B06C-13AA-5379-168833A379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10C5B6-94DC-DB21-D4F4-4D8B06C602C5}"/>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372264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EB2A-5C8A-571F-A1D0-EB3DAB6D092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16BEA21-F1CA-AE53-0F8A-3E4572C33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E27F27-77E4-6C71-C810-DC2A44D92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AE556ED-3CBA-31C8-DE3B-5588EDB5C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33E202-5594-AF4D-9D41-74CB0F64B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911A012-D856-5E7F-D2BA-3470906FBEF4}"/>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8" name="Footer Placeholder 7">
            <a:extLst>
              <a:ext uri="{FF2B5EF4-FFF2-40B4-BE49-F238E27FC236}">
                <a16:creationId xmlns:a16="http://schemas.microsoft.com/office/drawing/2014/main" id="{F577884E-646E-C2EF-5BE1-36F7018593E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B2752C-F782-0509-6C35-0D7977C7F71C}"/>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144015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B870-33C4-37C5-AEC3-7C1B1EA84F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9C9D19B-96AB-9E5C-ABBF-A9A6E121BB59}"/>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4" name="Footer Placeholder 3">
            <a:extLst>
              <a:ext uri="{FF2B5EF4-FFF2-40B4-BE49-F238E27FC236}">
                <a16:creationId xmlns:a16="http://schemas.microsoft.com/office/drawing/2014/main" id="{652A2B50-35DB-28A3-7CF0-32796C0FF82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8382293-E34A-FF4B-31C1-3CE607F4DE8E}"/>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37016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882D6-D2EA-83C4-6065-67A0A5DF0D05}"/>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3" name="Footer Placeholder 2">
            <a:extLst>
              <a:ext uri="{FF2B5EF4-FFF2-40B4-BE49-F238E27FC236}">
                <a16:creationId xmlns:a16="http://schemas.microsoft.com/office/drawing/2014/main" id="{FC5499ED-45C3-D23D-B51E-199B2ACCFF9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85C44DB-44E8-EEFE-D86A-77FB27A213BE}"/>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183823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0D1-6E9C-B4FD-E920-801B786B7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160CC09-2D4C-9E77-A936-030765107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67B81F9-B6E1-3634-DD74-0A6FA0D1A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D003D-0468-3125-9D94-5F36F7ADA9A8}"/>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6" name="Footer Placeholder 5">
            <a:extLst>
              <a:ext uri="{FF2B5EF4-FFF2-40B4-BE49-F238E27FC236}">
                <a16:creationId xmlns:a16="http://schemas.microsoft.com/office/drawing/2014/main" id="{6991FE4C-C5AE-EB59-4A65-0DB1A7C169D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3F8EC8-AFCC-B3B5-79F7-0105B095EFC4}"/>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390899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DD43-6E7F-55AF-3A01-7C32D7184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1455B8E-A48F-6E41-6135-1DE1A8E26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9B6DCAD-22D1-2BEA-5764-6C8EEF719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BDA14-119F-EBE8-2B70-43888073F17E}"/>
              </a:ext>
            </a:extLst>
          </p:cNvPr>
          <p:cNvSpPr>
            <a:spLocks noGrp="1"/>
          </p:cNvSpPr>
          <p:nvPr>
            <p:ph type="dt" sz="half" idx="10"/>
          </p:nvPr>
        </p:nvSpPr>
        <p:spPr/>
        <p:txBody>
          <a:bodyPr/>
          <a:lstStyle/>
          <a:p>
            <a:fld id="{A2B20E95-D076-4EAE-9986-0F9D6476B743}" type="datetimeFigureOut">
              <a:rPr lang="en-AU" smtClean="0"/>
              <a:t>11/08/2025</a:t>
            </a:fld>
            <a:endParaRPr lang="en-AU"/>
          </a:p>
        </p:txBody>
      </p:sp>
      <p:sp>
        <p:nvSpPr>
          <p:cNvPr id="6" name="Footer Placeholder 5">
            <a:extLst>
              <a:ext uri="{FF2B5EF4-FFF2-40B4-BE49-F238E27FC236}">
                <a16:creationId xmlns:a16="http://schemas.microsoft.com/office/drawing/2014/main" id="{C558A803-3C98-E596-C657-34D5F44193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0FF43C-E038-10EC-6BFD-CEC1DDA9986F}"/>
              </a:ext>
            </a:extLst>
          </p:cNvPr>
          <p:cNvSpPr>
            <a:spLocks noGrp="1"/>
          </p:cNvSpPr>
          <p:nvPr>
            <p:ph type="sldNum" sz="quarter" idx="12"/>
          </p:nvPr>
        </p:nvSpPr>
        <p:spPr/>
        <p:txBody>
          <a:bodyPr/>
          <a:lstStyle/>
          <a:p>
            <a:fld id="{4C345826-5785-409D-8C23-E716C7144D66}" type="slidenum">
              <a:rPr lang="en-AU" smtClean="0"/>
              <a:t>‹#›</a:t>
            </a:fld>
            <a:endParaRPr lang="en-AU"/>
          </a:p>
        </p:txBody>
      </p:sp>
    </p:spTree>
    <p:extLst>
      <p:ext uri="{BB962C8B-B14F-4D97-AF65-F5344CB8AC3E}">
        <p14:creationId xmlns:p14="http://schemas.microsoft.com/office/powerpoint/2010/main" val="7324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DDC88-F81B-A041-5B6E-04C4D2030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CB0098B-4B2B-4C02-AF66-0E4E5A03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650DD2-1581-B9D6-EE74-CE8E610F0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B20E95-D076-4EAE-9986-0F9D6476B743}" type="datetimeFigureOut">
              <a:rPr lang="en-AU" smtClean="0"/>
              <a:t>11/08/2025</a:t>
            </a:fld>
            <a:endParaRPr lang="en-AU"/>
          </a:p>
        </p:txBody>
      </p:sp>
      <p:sp>
        <p:nvSpPr>
          <p:cNvPr id="5" name="Footer Placeholder 4">
            <a:extLst>
              <a:ext uri="{FF2B5EF4-FFF2-40B4-BE49-F238E27FC236}">
                <a16:creationId xmlns:a16="http://schemas.microsoft.com/office/drawing/2014/main" id="{08371D1D-9FD9-86FB-D114-FDDB7A7B1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633EDF5-9512-2A5B-9C58-6568B0700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345826-5785-409D-8C23-E716C7144D66}" type="slidenum">
              <a:rPr lang="en-AU" smtClean="0"/>
              <a:t>‹#›</a:t>
            </a:fld>
            <a:endParaRPr lang="en-AU"/>
          </a:p>
        </p:txBody>
      </p:sp>
    </p:spTree>
    <p:extLst>
      <p:ext uri="{BB962C8B-B14F-4D97-AF65-F5344CB8AC3E}">
        <p14:creationId xmlns:p14="http://schemas.microsoft.com/office/powerpoint/2010/main" val="35250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4935-D0BA-4D49-52DC-E2ABCE9B289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A6956F0D-863B-B709-6622-DCF50BE1DF42}"/>
              </a:ext>
            </a:extLst>
          </p:cNvPr>
          <p:cNvSpPr>
            <a:spLocks noGrp="1"/>
          </p:cNvSpPr>
          <p:nvPr>
            <p:ph type="subTitle" idx="1"/>
          </p:nvPr>
        </p:nvSpPr>
        <p:spPr/>
        <p:txBody>
          <a:bodyPr/>
          <a:lstStyle/>
          <a:p>
            <a:endParaRPr lang="en-AU"/>
          </a:p>
        </p:txBody>
      </p:sp>
      <p:pic>
        <p:nvPicPr>
          <p:cNvPr id="5" name="Picture 4" descr="A blue and green cover with arrows&#10;&#10;AI-generated content may be incorrect.">
            <a:extLst>
              <a:ext uri="{FF2B5EF4-FFF2-40B4-BE49-F238E27FC236}">
                <a16:creationId xmlns:a16="http://schemas.microsoft.com/office/drawing/2014/main" id="{F1A3E3B9-0243-20AA-1AB0-3C40E06CB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257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0C66EA-86A3-979A-B988-D4CBCD5866E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EC75FD3-9E07-C961-AF84-41BAD27AD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61A333A4-768B-8DC0-6600-A1DF45E690C4}"/>
              </a:ext>
            </a:extLst>
          </p:cNvPr>
          <p:cNvSpPr>
            <a:spLocks noGrp="1"/>
          </p:cNvSpPr>
          <p:nvPr>
            <p:ph type="title"/>
          </p:nvPr>
        </p:nvSpPr>
        <p:spPr>
          <a:xfrm>
            <a:off x="1824748" y="2463492"/>
            <a:ext cx="8071706" cy="3426023"/>
          </a:xfrm>
        </p:spPr>
        <p:txBody>
          <a:bodyPr vert="horz" lIns="91440" tIns="45720" rIns="91440" bIns="45720" rtlCol="0" anchor="b">
            <a:normAutofit fontScale="90000"/>
          </a:bodyPr>
          <a:lstStyle/>
          <a:p>
            <a:r>
              <a:rPr lang="en-US" sz="6600" kern="1200" dirty="0">
                <a:solidFill>
                  <a:schemeClr val="bg1"/>
                </a:solidFill>
                <a:latin typeface="+mj-lt"/>
                <a:ea typeface="+mj-ea"/>
                <a:cs typeface="+mj-cs"/>
              </a:rPr>
              <a:t>Body</a:t>
            </a:r>
            <a:br>
              <a:rPr lang="en-US" sz="6600" kern="1200" dirty="0">
                <a:solidFill>
                  <a:schemeClr val="bg1"/>
                </a:solidFill>
                <a:latin typeface="+mj-lt"/>
                <a:ea typeface="+mj-ea"/>
                <a:cs typeface="+mj-cs"/>
              </a:rPr>
            </a:b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 Jesus Centred</a:t>
            </a: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 Everyone Matters</a:t>
            </a: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 Safe</a:t>
            </a: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 Authentic </a:t>
            </a:r>
          </a:p>
        </p:txBody>
      </p:sp>
      <p:cxnSp>
        <p:nvCxnSpPr>
          <p:cNvPr id="19" name="Straight Connector 18">
            <a:extLst>
              <a:ext uri="{FF2B5EF4-FFF2-40B4-BE49-F238E27FC236}">
                <a16:creationId xmlns:a16="http://schemas.microsoft.com/office/drawing/2014/main" id="{05666314-FAF4-732A-4CB1-12C24696B3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ED8A1C-0EC6-D00C-E97D-ABC9B96BD9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20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138635-51D0-57FF-1212-4746A403B23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D6FB267-FB1F-63BE-4D6F-26786018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19" name="Straight Connector 18">
            <a:extLst>
              <a:ext uri="{FF2B5EF4-FFF2-40B4-BE49-F238E27FC236}">
                <a16:creationId xmlns:a16="http://schemas.microsoft.com/office/drawing/2014/main" id="{9F3811F3-B3AC-EDF8-0D87-7CE72DEBE1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BE652E-B8D9-D843-BEAC-89B452E3F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DFE1A8F-89E7-7163-F7FE-4CD0B30022A4}"/>
              </a:ext>
            </a:extLst>
          </p:cNvPr>
          <p:cNvSpPr>
            <a:spLocks noGrp="1"/>
          </p:cNvSpPr>
          <p:nvPr>
            <p:ph type="title"/>
          </p:nvPr>
        </p:nvSpPr>
        <p:spPr>
          <a:xfrm>
            <a:off x="838200" y="365125"/>
            <a:ext cx="10515600" cy="5534229"/>
          </a:xfrm>
        </p:spPr>
        <p:txBody>
          <a:bodyPr>
            <a:normAutofit/>
          </a:bodyPr>
          <a:lstStyle/>
          <a:p>
            <a:r>
              <a:rPr lang="en-US" sz="5400" dirty="0">
                <a:solidFill>
                  <a:schemeClr val="bg1"/>
                </a:solidFill>
              </a:rPr>
              <a:t>Our Mission Needs Everyone</a:t>
            </a:r>
            <a:br>
              <a:rPr lang="en-US" sz="5400" dirty="0">
                <a:solidFill>
                  <a:schemeClr val="bg1"/>
                </a:solidFill>
              </a:rPr>
            </a:br>
            <a:br>
              <a:rPr lang="en-US" sz="5400" dirty="0">
                <a:solidFill>
                  <a:schemeClr val="bg1"/>
                </a:solidFill>
              </a:rPr>
            </a:br>
            <a:endParaRPr lang="en-AU" sz="5400" dirty="0"/>
          </a:p>
        </p:txBody>
      </p:sp>
    </p:spTree>
    <p:extLst>
      <p:ext uri="{BB962C8B-B14F-4D97-AF65-F5344CB8AC3E}">
        <p14:creationId xmlns:p14="http://schemas.microsoft.com/office/powerpoint/2010/main" val="375968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BC9045-BDF1-B31F-D774-77DD5146147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8985FB3-75B1-5049-7A8C-F17688302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19" name="Straight Connector 18">
            <a:extLst>
              <a:ext uri="{FF2B5EF4-FFF2-40B4-BE49-F238E27FC236}">
                <a16:creationId xmlns:a16="http://schemas.microsoft.com/office/drawing/2014/main" id="{CB166CC8-B00F-B3C5-FCE6-4C7EA5D811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FDB4CF-830D-2D31-DC0D-AD2521F59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8F07797-B2BD-739B-FC6E-ABBF231E5205}"/>
              </a:ext>
            </a:extLst>
          </p:cNvPr>
          <p:cNvSpPr>
            <a:spLocks noGrp="1"/>
          </p:cNvSpPr>
          <p:nvPr>
            <p:ph type="title"/>
          </p:nvPr>
        </p:nvSpPr>
        <p:spPr>
          <a:xfrm>
            <a:off x="838200" y="365125"/>
            <a:ext cx="10515600" cy="5534229"/>
          </a:xfrm>
        </p:spPr>
        <p:txBody>
          <a:bodyPr>
            <a:normAutofit/>
          </a:bodyPr>
          <a:lstStyle/>
          <a:p>
            <a:r>
              <a:rPr lang="en-US" sz="5400" dirty="0">
                <a:solidFill>
                  <a:schemeClr val="bg1"/>
                </a:solidFill>
              </a:rPr>
              <a:t>Our Mission Needs Everyone</a:t>
            </a:r>
            <a:br>
              <a:rPr lang="en-US" sz="5400" dirty="0">
                <a:solidFill>
                  <a:schemeClr val="bg1"/>
                </a:solidFill>
              </a:rPr>
            </a:br>
            <a:r>
              <a:rPr lang="en-US" sz="5400" dirty="0">
                <a:solidFill>
                  <a:schemeClr val="bg1"/>
                </a:solidFill>
              </a:rPr>
              <a:t>- The Priesthood of all Believers</a:t>
            </a:r>
            <a:br>
              <a:rPr lang="en-US" sz="5400" dirty="0">
                <a:solidFill>
                  <a:schemeClr val="bg1"/>
                </a:solidFill>
              </a:rPr>
            </a:br>
            <a:br>
              <a:rPr lang="en-US" sz="5400" dirty="0">
                <a:solidFill>
                  <a:schemeClr val="bg1"/>
                </a:solidFill>
              </a:rPr>
            </a:br>
            <a:endParaRPr lang="en-AU" sz="5400" dirty="0"/>
          </a:p>
        </p:txBody>
      </p:sp>
    </p:spTree>
    <p:extLst>
      <p:ext uri="{BB962C8B-B14F-4D97-AF65-F5344CB8AC3E}">
        <p14:creationId xmlns:p14="http://schemas.microsoft.com/office/powerpoint/2010/main" val="90928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04DFFC-B253-566E-2710-E4100AE541F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488844-E6E7-C087-C931-0D4EFB8A6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4" name="Title 3">
            <a:extLst>
              <a:ext uri="{FF2B5EF4-FFF2-40B4-BE49-F238E27FC236}">
                <a16:creationId xmlns:a16="http://schemas.microsoft.com/office/drawing/2014/main" id="{E8C3E4B5-8164-05B1-D0DC-461074ED2AD9}"/>
              </a:ext>
            </a:extLst>
          </p:cNvPr>
          <p:cNvSpPr>
            <a:spLocks noGrp="1"/>
          </p:cNvSpPr>
          <p:nvPr>
            <p:ph type="title"/>
          </p:nvPr>
        </p:nvSpPr>
        <p:spPr>
          <a:xfrm>
            <a:off x="663190" y="1"/>
            <a:ext cx="7613101" cy="844062"/>
          </a:xfrm>
        </p:spPr>
        <p:txBody>
          <a:bodyPr vert="horz" lIns="91440" tIns="45720" rIns="91440" bIns="45720" rtlCol="0" anchor="b">
            <a:normAutofit fontScale="90000"/>
          </a:bodyPr>
          <a:lstStyle/>
          <a:p>
            <a:r>
              <a:rPr lang="en-US" sz="6600" dirty="0">
                <a:solidFill>
                  <a:schemeClr val="bg1"/>
                </a:solidFill>
              </a:rPr>
              <a:t>1 Corinthians 12:12-27</a:t>
            </a:r>
            <a:endParaRPr lang="en-US" sz="6600" kern="1200" dirty="0">
              <a:solidFill>
                <a:schemeClr val="bg1"/>
              </a:solidFill>
              <a:latin typeface="+mj-lt"/>
              <a:ea typeface="+mj-ea"/>
              <a:cs typeface="+mj-cs"/>
            </a:endParaRPr>
          </a:p>
        </p:txBody>
      </p:sp>
      <p:cxnSp>
        <p:nvCxnSpPr>
          <p:cNvPr id="12" name="Straight Connector 11">
            <a:extLst>
              <a:ext uri="{FF2B5EF4-FFF2-40B4-BE49-F238E27FC236}">
                <a16:creationId xmlns:a16="http://schemas.microsoft.com/office/drawing/2014/main" id="{12B50675-E409-53C3-C031-ED019FE53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B456C6-47C9-7B22-488C-705BE1D242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8527F6-7C2A-389A-D517-51401D1189AE}"/>
              </a:ext>
            </a:extLst>
          </p:cNvPr>
          <p:cNvSpPr txBox="1"/>
          <p:nvPr/>
        </p:nvSpPr>
        <p:spPr>
          <a:xfrm>
            <a:off x="673239" y="1155560"/>
            <a:ext cx="11324491" cy="5016758"/>
          </a:xfrm>
          <a:prstGeom prst="rect">
            <a:avLst/>
          </a:prstGeom>
          <a:noFill/>
        </p:spPr>
        <p:txBody>
          <a:bodyPr wrap="square" rtlCol="0">
            <a:spAutoFit/>
          </a:bodyPr>
          <a:lstStyle/>
          <a:p>
            <a:r>
              <a:rPr lang="en-US" sz="3200" dirty="0">
                <a:solidFill>
                  <a:schemeClr val="bg1"/>
                </a:solidFill>
              </a:rPr>
              <a:t>For just as the body is one and has many members, and all the members of the body, though many, are one body, so it is with Christ. For in one Spirit we were all baptized into one body—Jews or Greeks, slaves or free—and all were made to drink of one Spirit. For the body does not consist of one member but of many. If the foot should say, “Because I am not a hand, I do not belong to the body,” that would not make it any less a part of the body. And if the ear should say, “Because I am not an eye, I do not belong to the body,” that would not make it any less a part of the body. </a:t>
            </a:r>
            <a:endParaRPr lang="en-AU" sz="3200" dirty="0">
              <a:solidFill>
                <a:schemeClr val="bg1"/>
              </a:solidFill>
            </a:endParaRPr>
          </a:p>
        </p:txBody>
      </p:sp>
    </p:spTree>
    <p:extLst>
      <p:ext uri="{BB962C8B-B14F-4D97-AF65-F5344CB8AC3E}">
        <p14:creationId xmlns:p14="http://schemas.microsoft.com/office/powerpoint/2010/main" val="104487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4AE244-8C14-A547-DE56-D5224A4850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081FDD2-547A-DA82-9FF1-A2FABAAA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4" name="Title 3">
            <a:extLst>
              <a:ext uri="{FF2B5EF4-FFF2-40B4-BE49-F238E27FC236}">
                <a16:creationId xmlns:a16="http://schemas.microsoft.com/office/drawing/2014/main" id="{DC16F4B9-32C3-E381-0C94-865AA8478C6E}"/>
              </a:ext>
            </a:extLst>
          </p:cNvPr>
          <p:cNvSpPr>
            <a:spLocks noGrp="1"/>
          </p:cNvSpPr>
          <p:nvPr>
            <p:ph type="title"/>
          </p:nvPr>
        </p:nvSpPr>
        <p:spPr>
          <a:xfrm>
            <a:off x="663190" y="1"/>
            <a:ext cx="7613101" cy="844062"/>
          </a:xfrm>
        </p:spPr>
        <p:txBody>
          <a:bodyPr vert="horz" lIns="91440" tIns="45720" rIns="91440" bIns="45720" rtlCol="0" anchor="b">
            <a:normAutofit fontScale="90000"/>
          </a:bodyPr>
          <a:lstStyle/>
          <a:p>
            <a:r>
              <a:rPr lang="en-US" sz="6600" dirty="0">
                <a:solidFill>
                  <a:schemeClr val="bg1"/>
                </a:solidFill>
              </a:rPr>
              <a:t>1 Corinthians 12:12-27</a:t>
            </a:r>
            <a:endParaRPr lang="en-US" sz="6600" kern="1200" dirty="0">
              <a:solidFill>
                <a:schemeClr val="bg1"/>
              </a:solidFill>
              <a:latin typeface="+mj-lt"/>
              <a:ea typeface="+mj-ea"/>
              <a:cs typeface="+mj-cs"/>
            </a:endParaRPr>
          </a:p>
        </p:txBody>
      </p:sp>
      <p:cxnSp>
        <p:nvCxnSpPr>
          <p:cNvPr id="12" name="Straight Connector 11">
            <a:extLst>
              <a:ext uri="{FF2B5EF4-FFF2-40B4-BE49-F238E27FC236}">
                <a16:creationId xmlns:a16="http://schemas.microsoft.com/office/drawing/2014/main" id="{4644A602-549B-915F-035D-7A560BB0BA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A66B33-6F3C-56D6-753E-9DE361F1FC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23CB51-C6F7-B24D-CA7D-80810FB1DC64}"/>
              </a:ext>
            </a:extLst>
          </p:cNvPr>
          <p:cNvSpPr txBox="1"/>
          <p:nvPr/>
        </p:nvSpPr>
        <p:spPr>
          <a:xfrm>
            <a:off x="673239" y="1155560"/>
            <a:ext cx="11324491" cy="4524315"/>
          </a:xfrm>
          <a:prstGeom prst="rect">
            <a:avLst/>
          </a:prstGeom>
          <a:noFill/>
        </p:spPr>
        <p:txBody>
          <a:bodyPr wrap="square" rtlCol="0">
            <a:spAutoFit/>
          </a:bodyPr>
          <a:lstStyle/>
          <a:p>
            <a:r>
              <a:rPr lang="en-US" sz="3200" dirty="0">
                <a:solidFill>
                  <a:schemeClr val="bg1"/>
                </a:solidFill>
              </a:rPr>
              <a:t>If the whole body were an eye, where would the sense of hearing be? If the whole body were an ear, where would be the sense of smell? But as it is, God arranged the members in the body, each one of them, as he chose. If all were a single member, where would the body be? As it is, there are many parts, yet one body. The eye cannot say to the hand, “I have no need of you,” nor again the head to the feet, “I have no need of you.” On the contrary, the parts of the body that seem to be weaker are indispensable,</a:t>
            </a:r>
            <a:endParaRPr lang="en-AU" sz="3200" dirty="0">
              <a:solidFill>
                <a:schemeClr val="bg1"/>
              </a:solidFill>
            </a:endParaRPr>
          </a:p>
        </p:txBody>
      </p:sp>
    </p:spTree>
    <p:extLst>
      <p:ext uri="{BB962C8B-B14F-4D97-AF65-F5344CB8AC3E}">
        <p14:creationId xmlns:p14="http://schemas.microsoft.com/office/powerpoint/2010/main" val="283392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F7C21E-FE38-00CF-9ECA-E62B3440539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B68D47E-18B7-F886-CD49-73783D33C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4" name="Title 3">
            <a:extLst>
              <a:ext uri="{FF2B5EF4-FFF2-40B4-BE49-F238E27FC236}">
                <a16:creationId xmlns:a16="http://schemas.microsoft.com/office/drawing/2014/main" id="{7BC4C1C7-A4A7-D4FF-5D2A-812DA305EE9C}"/>
              </a:ext>
            </a:extLst>
          </p:cNvPr>
          <p:cNvSpPr>
            <a:spLocks noGrp="1"/>
          </p:cNvSpPr>
          <p:nvPr>
            <p:ph type="title"/>
          </p:nvPr>
        </p:nvSpPr>
        <p:spPr>
          <a:xfrm>
            <a:off x="663190" y="1"/>
            <a:ext cx="7613101" cy="844062"/>
          </a:xfrm>
        </p:spPr>
        <p:txBody>
          <a:bodyPr vert="horz" lIns="91440" tIns="45720" rIns="91440" bIns="45720" rtlCol="0" anchor="b">
            <a:normAutofit fontScale="90000"/>
          </a:bodyPr>
          <a:lstStyle/>
          <a:p>
            <a:r>
              <a:rPr lang="en-US" sz="6600" dirty="0">
                <a:solidFill>
                  <a:schemeClr val="bg1"/>
                </a:solidFill>
              </a:rPr>
              <a:t>1 Corinthians 12:12-27</a:t>
            </a:r>
            <a:endParaRPr lang="en-US" sz="6600" kern="1200" dirty="0">
              <a:solidFill>
                <a:schemeClr val="bg1"/>
              </a:solidFill>
              <a:latin typeface="+mj-lt"/>
              <a:ea typeface="+mj-ea"/>
              <a:cs typeface="+mj-cs"/>
            </a:endParaRPr>
          </a:p>
        </p:txBody>
      </p:sp>
      <p:cxnSp>
        <p:nvCxnSpPr>
          <p:cNvPr id="12" name="Straight Connector 11">
            <a:extLst>
              <a:ext uri="{FF2B5EF4-FFF2-40B4-BE49-F238E27FC236}">
                <a16:creationId xmlns:a16="http://schemas.microsoft.com/office/drawing/2014/main" id="{A819A106-1EB3-FB6B-6174-6FDA7A7EB9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82579A-6639-526E-1442-2AE4EAC17C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3A78F0C-1773-46B6-CCCC-43AA04E70242}"/>
              </a:ext>
            </a:extLst>
          </p:cNvPr>
          <p:cNvSpPr txBox="1"/>
          <p:nvPr/>
        </p:nvSpPr>
        <p:spPr>
          <a:xfrm>
            <a:off x="673239" y="1155560"/>
            <a:ext cx="11324491" cy="4524315"/>
          </a:xfrm>
          <a:prstGeom prst="rect">
            <a:avLst/>
          </a:prstGeom>
          <a:noFill/>
        </p:spPr>
        <p:txBody>
          <a:bodyPr wrap="square" rtlCol="0">
            <a:spAutoFit/>
          </a:bodyPr>
          <a:lstStyle/>
          <a:p>
            <a:r>
              <a:rPr lang="en-US" sz="3200" dirty="0">
                <a:solidFill>
                  <a:schemeClr val="bg1"/>
                </a:solidFill>
              </a:rPr>
              <a:t>and on those parts of the body that we think less </a:t>
            </a:r>
            <a:r>
              <a:rPr lang="en-US" sz="3200" dirty="0" err="1">
                <a:solidFill>
                  <a:schemeClr val="bg1"/>
                </a:solidFill>
              </a:rPr>
              <a:t>honourable</a:t>
            </a:r>
            <a:r>
              <a:rPr lang="en-US" sz="3200" dirty="0">
                <a:solidFill>
                  <a:schemeClr val="bg1"/>
                </a:solidFill>
              </a:rPr>
              <a:t> we bestow the greater </a:t>
            </a:r>
            <a:r>
              <a:rPr lang="en-US" sz="3200" dirty="0" err="1">
                <a:solidFill>
                  <a:schemeClr val="bg1"/>
                </a:solidFill>
              </a:rPr>
              <a:t>honour</a:t>
            </a:r>
            <a:r>
              <a:rPr lang="en-US" sz="3200" dirty="0">
                <a:solidFill>
                  <a:schemeClr val="bg1"/>
                </a:solidFill>
              </a:rPr>
              <a:t>, and our unpresentable parts are treated with greater modesty, which our more presentable parts do not require. But God has so composed the body, giving greater </a:t>
            </a:r>
            <a:r>
              <a:rPr lang="en-US" sz="3200" dirty="0" err="1">
                <a:solidFill>
                  <a:schemeClr val="bg1"/>
                </a:solidFill>
              </a:rPr>
              <a:t>honour</a:t>
            </a:r>
            <a:r>
              <a:rPr lang="en-US" sz="3200" dirty="0">
                <a:solidFill>
                  <a:schemeClr val="bg1"/>
                </a:solidFill>
              </a:rPr>
              <a:t> to the part that lacked it, that there may be no division in the body, but that the members may have the same care for one another. If one member suffers, all suffer together; if one member is honoured, all rejoice together. Now you are the body of Christ and individually members of it.</a:t>
            </a:r>
            <a:endParaRPr lang="en-AU" sz="3200" dirty="0">
              <a:solidFill>
                <a:schemeClr val="bg1"/>
              </a:solidFill>
            </a:endParaRPr>
          </a:p>
        </p:txBody>
      </p:sp>
    </p:spTree>
    <p:extLst>
      <p:ext uri="{BB962C8B-B14F-4D97-AF65-F5344CB8AC3E}">
        <p14:creationId xmlns:p14="http://schemas.microsoft.com/office/powerpoint/2010/main" val="134681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ACB45C-E9E5-6D3E-2446-D75A1B8D9A6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516360D1-EDFB-6C67-6918-7F9687ED3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19" name="Straight Connector 18">
            <a:extLst>
              <a:ext uri="{FF2B5EF4-FFF2-40B4-BE49-F238E27FC236}">
                <a16:creationId xmlns:a16="http://schemas.microsoft.com/office/drawing/2014/main" id="{5BCE2569-B733-38D0-E29D-046C61274F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DCB620-64C7-5994-4929-FA4C830D83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D16720B9-924D-FA31-2C15-2C3E2B2E1221}"/>
              </a:ext>
            </a:extLst>
          </p:cNvPr>
          <p:cNvSpPr>
            <a:spLocks noGrp="1"/>
          </p:cNvSpPr>
          <p:nvPr>
            <p:ph type="title"/>
          </p:nvPr>
        </p:nvSpPr>
        <p:spPr>
          <a:xfrm>
            <a:off x="838200" y="365125"/>
            <a:ext cx="10515600" cy="5534229"/>
          </a:xfrm>
        </p:spPr>
        <p:txBody>
          <a:bodyPr>
            <a:normAutofit/>
          </a:bodyPr>
          <a:lstStyle/>
          <a:p>
            <a:r>
              <a:rPr lang="en-US" sz="5400" dirty="0">
                <a:solidFill>
                  <a:schemeClr val="bg1"/>
                </a:solidFill>
              </a:rPr>
              <a:t>Our Mission Needs Everyone</a:t>
            </a:r>
            <a:br>
              <a:rPr lang="en-US" sz="5400" dirty="0">
                <a:solidFill>
                  <a:schemeClr val="bg1"/>
                </a:solidFill>
              </a:rPr>
            </a:br>
            <a:r>
              <a:rPr lang="en-US" sz="5400" dirty="0">
                <a:solidFill>
                  <a:schemeClr val="bg1"/>
                </a:solidFill>
              </a:rPr>
              <a:t>- The Priesthood of all Believers</a:t>
            </a:r>
            <a:br>
              <a:rPr lang="en-US" sz="5400" dirty="0">
                <a:solidFill>
                  <a:schemeClr val="bg1"/>
                </a:solidFill>
              </a:rPr>
            </a:br>
            <a:r>
              <a:rPr lang="en-US" sz="5400" dirty="0">
                <a:solidFill>
                  <a:schemeClr val="bg1"/>
                </a:solidFill>
              </a:rPr>
              <a:t>- We are the church</a:t>
            </a:r>
            <a:br>
              <a:rPr lang="en-US" sz="5400" dirty="0">
                <a:solidFill>
                  <a:schemeClr val="bg1"/>
                </a:solidFill>
              </a:rPr>
            </a:br>
            <a:br>
              <a:rPr lang="en-US" sz="5400" dirty="0">
                <a:solidFill>
                  <a:schemeClr val="bg1"/>
                </a:solidFill>
              </a:rPr>
            </a:br>
            <a:endParaRPr lang="en-AU" sz="5400" dirty="0"/>
          </a:p>
        </p:txBody>
      </p:sp>
    </p:spTree>
    <p:extLst>
      <p:ext uri="{BB962C8B-B14F-4D97-AF65-F5344CB8AC3E}">
        <p14:creationId xmlns:p14="http://schemas.microsoft.com/office/powerpoint/2010/main" val="91617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F2579-9C1A-5390-B19F-B536EF5CE6AB}"/>
              </a:ext>
            </a:extLst>
          </p:cNvPr>
          <p:cNvSpPr>
            <a:spLocks noGrp="1"/>
          </p:cNvSpPr>
          <p:nvPr>
            <p:ph type="title"/>
          </p:nvPr>
        </p:nvSpPr>
        <p:spPr>
          <a:xfrm>
            <a:off x="8643193" y="489507"/>
            <a:ext cx="3091607" cy="1655483"/>
          </a:xfrm>
        </p:spPr>
        <p:txBody>
          <a:bodyPr anchor="b">
            <a:normAutofit fontScale="90000"/>
          </a:bodyPr>
          <a:lstStyle/>
          <a:p>
            <a:pPr algn="ctr"/>
            <a:r>
              <a:rPr lang="en-US" sz="4000" dirty="0"/>
              <a:t>Deep but Simple Spirituality</a:t>
            </a:r>
            <a:endParaRPr lang="en-AU" sz="4000" dirty="0"/>
          </a:p>
        </p:txBody>
      </p:sp>
      <p:pic>
        <p:nvPicPr>
          <p:cNvPr id="5" name="Content Placeholder 4" descr="A hand touching a surface&#10;&#10;AI-generated content may be incorrect.">
            <a:extLst>
              <a:ext uri="{FF2B5EF4-FFF2-40B4-BE49-F238E27FC236}">
                <a16:creationId xmlns:a16="http://schemas.microsoft.com/office/drawing/2014/main" id="{C04E9A02-DF68-CA03-5DFC-7D402D67704B}"/>
              </a:ext>
            </a:extLst>
          </p:cNvPr>
          <p:cNvPicPr>
            <a:picLocks noChangeAspect="1"/>
          </p:cNvPicPr>
          <p:nvPr/>
        </p:nvPicPr>
        <p:blipFill>
          <a:blip r:embed="rId2">
            <a:extLst>
              <a:ext uri="{28A0092B-C50C-407E-A947-70E740481C1C}">
                <a14:useLocalDpi xmlns:a14="http://schemas.microsoft.com/office/drawing/2010/main" val="0"/>
              </a:ext>
            </a:extLst>
          </a:blip>
          <a:srcRect l="5022"/>
          <a:stretch>
            <a:fillRect/>
          </a:stretch>
        </p:blipFill>
        <p:spPr>
          <a:xfrm>
            <a:off x="20" y="431"/>
            <a:ext cx="8115280" cy="6408311"/>
          </a:xfrm>
          <a:prstGeom prst="rect">
            <a:avLst/>
          </a:prstGeom>
        </p:spPr>
      </p:pic>
      <p:sp>
        <p:nvSpPr>
          <p:cNvPr id="1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008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6402B4-EAB6-4483-16AB-6D30E16954C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594F902-1E60-5B39-3182-B26E2734E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19" name="Straight Connector 18">
            <a:extLst>
              <a:ext uri="{FF2B5EF4-FFF2-40B4-BE49-F238E27FC236}">
                <a16:creationId xmlns:a16="http://schemas.microsoft.com/office/drawing/2014/main" id="{256C53D8-483D-93E6-FEF6-41C2C37DB0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B5B9EB-0E7C-704F-212A-4E234777C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0491E89-2B8F-E99F-FD27-5BA5B42E51EC}"/>
              </a:ext>
            </a:extLst>
          </p:cNvPr>
          <p:cNvSpPr>
            <a:spLocks noGrp="1"/>
          </p:cNvSpPr>
          <p:nvPr>
            <p:ph type="title"/>
          </p:nvPr>
        </p:nvSpPr>
        <p:spPr>
          <a:xfrm>
            <a:off x="838200" y="365125"/>
            <a:ext cx="10515600" cy="5534229"/>
          </a:xfrm>
        </p:spPr>
        <p:txBody>
          <a:bodyPr>
            <a:normAutofit/>
          </a:bodyPr>
          <a:lstStyle/>
          <a:p>
            <a:r>
              <a:rPr lang="en-US" sz="5400" dirty="0">
                <a:solidFill>
                  <a:schemeClr val="bg1"/>
                </a:solidFill>
              </a:rPr>
              <a:t>Body – Unity</a:t>
            </a:r>
            <a:br>
              <a:rPr lang="en-US" sz="5400" dirty="0">
                <a:solidFill>
                  <a:schemeClr val="bg1"/>
                </a:solidFill>
              </a:rPr>
            </a:br>
            <a:r>
              <a:rPr lang="en-US" sz="5400" dirty="0">
                <a:solidFill>
                  <a:schemeClr val="bg1"/>
                </a:solidFill>
              </a:rPr>
              <a:t>Mission – Inclusive</a:t>
            </a:r>
            <a:br>
              <a:rPr lang="en-US" sz="5400" dirty="0">
                <a:solidFill>
                  <a:schemeClr val="bg1"/>
                </a:solidFill>
              </a:rPr>
            </a:br>
            <a:r>
              <a:rPr lang="en-US" sz="5400" dirty="0">
                <a:solidFill>
                  <a:schemeClr val="bg1"/>
                </a:solidFill>
              </a:rPr>
              <a:t>Spirituality – Deep, Simple, Transformative</a:t>
            </a:r>
            <a:br>
              <a:rPr lang="en-US" sz="5400" dirty="0">
                <a:solidFill>
                  <a:schemeClr val="bg1"/>
                </a:solidFill>
              </a:rPr>
            </a:br>
            <a:endParaRPr lang="en-AU" sz="5400" dirty="0"/>
          </a:p>
        </p:txBody>
      </p:sp>
    </p:spTree>
    <p:extLst>
      <p:ext uri="{BB962C8B-B14F-4D97-AF65-F5344CB8AC3E}">
        <p14:creationId xmlns:p14="http://schemas.microsoft.com/office/powerpoint/2010/main" val="180240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8C7B7E-CCF2-D493-1DF4-E64B6B804B1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8F25AC04-2204-5352-D766-A89DBD5EA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19" name="Straight Connector 18">
            <a:extLst>
              <a:ext uri="{FF2B5EF4-FFF2-40B4-BE49-F238E27FC236}">
                <a16:creationId xmlns:a16="http://schemas.microsoft.com/office/drawing/2014/main" id="{3B0D04D9-2E70-7C7A-4899-9FE88AEFF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03FBD4-CD34-FBED-15A2-7FDC107A80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98F33A6-7925-F531-FFBA-0393C21D8E49}"/>
              </a:ext>
            </a:extLst>
          </p:cNvPr>
          <p:cNvSpPr>
            <a:spLocks noGrp="1"/>
          </p:cNvSpPr>
          <p:nvPr>
            <p:ph type="title"/>
          </p:nvPr>
        </p:nvSpPr>
        <p:spPr>
          <a:xfrm>
            <a:off x="838200" y="365125"/>
            <a:ext cx="10515600" cy="5534229"/>
          </a:xfrm>
        </p:spPr>
        <p:txBody>
          <a:bodyPr>
            <a:normAutofit/>
          </a:bodyPr>
          <a:lstStyle/>
          <a:p>
            <a:br>
              <a:rPr lang="en-US" sz="5400" dirty="0">
                <a:solidFill>
                  <a:schemeClr val="bg1"/>
                </a:solidFill>
              </a:rPr>
            </a:br>
            <a:endParaRPr lang="en-AU" sz="5400" dirty="0"/>
          </a:p>
        </p:txBody>
      </p:sp>
      <p:pic>
        <p:nvPicPr>
          <p:cNvPr id="3" name="Picture 2" descr="A stone wall with a cross and a sign&#10;&#10;AI-generated content may be incorrect.">
            <a:extLst>
              <a:ext uri="{FF2B5EF4-FFF2-40B4-BE49-F238E27FC236}">
                <a16:creationId xmlns:a16="http://schemas.microsoft.com/office/drawing/2014/main" id="{E077CE4C-1C58-344D-7F4F-FF026EBB5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225" y="138169"/>
            <a:ext cx="8691817" cy="6518862"/>
          </a:xfrm>
          <a:prstGeom prst="rect">
            <a:avLst/>
          </a:prstGeom>
        </p:spPr>
      </p:pic>
    </p:spTree>
    <p:extLst>
      <p:ext uri="{BB962C8B-B14F-4D97-AF65-F5344CB8AC3E}">
        <p14:creationId xmlns:p14="http://schemas.microsoft.com/office/powerpoint/2010/main" val="273785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FEE0-E34E-FA02-CFE3-CC4317983A50}"/>
              </a:ext>
            </a:extLst>
          </p:cNvPr>
          <p:cNvSpPr>
            <a:spLocks noGrp="1"/>
          </p:cNvSpPr>
          <p:nvPr>
            <p:ph type="title"/>
          </p:nvPr>
        </p:nvSpPr>
        <p:spPr/>
        <p:txBody>
          <a:bodyPr/>
          <a:lstStyle/>
          <a:p>
            <a:endParaRPr lang="en-AU"/>
          </a:p>
        </p:txBody>
      </p:sp>
      <p:pic>
        <p:nvPicPr>
          <p:cNvPr id="5" name="Content Placeholder 4" descr="Cartoon of people in a classroom with a whiteboard&#10;&#10;AI-generated content may be incorrect.">
            <a:extLst>
              <a:ext uri="{FF2B5EF4-FFF2-40B4-BE49-F238E27FC236}">
                <a16:creationId xmlns:a16="http://schemas.microsoft.com/office/drawing/2014/main" id="{BF4D8EB5-0A2F-C8B7-3902-F6FD2F2205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78119" cy="7213262"/>
          </a:xfrm>
        </p:spPr>
      </p:pic>
    </p:spTree>
    <p:extLst>
      <p:ext uri="{BB962C8B-B14F-4D97-AF65-F5344CB8AC3E}">
        <p14:creationId xmlns:p14="http://schemas.microsoft.com/office/powerpoint/2010/main" val="331732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9FDD12-9DD1-47CB-C0B3-B4903247030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C3CE1ECF-E6BC-10E3-CBB1-516FB8D7DD27}"/>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Reflect</a:t>
            </a:r>
            <a:br>
              <a:rPr lang="en-US" sz="8800" kern="1200">
                <a:solidFill>
                  <a:schemeClr val="bg1"/>
                </a:solidFill>
                <a:latin typeface="+mj-lt"/>
                <a:ea typeface="+mj-ea"/>
                <a:cs typeface="+mj-cs"/>
              </a:rPr>
            </a:br>
            <a:endParaRPr lang="en-US" sz="8800" kern="1200">
              <a:solidFill>
                <a:schemeClr val="bg1"/>
              </a:solidFill>
              <a:latin typeface="+mj-lt"/>
              <a:ea typeface="+mj-ea"/>
              <a:cs typeface="+mj-cs"/>
            </a:endParaRPr>
          </a:p>
        </p:txBody>
      </p:sp>
      <p:sp>
        <p:nvSpPr>
          <p:cNvPr id="26" name="Rectangle 25">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6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09212-2D63-4ABB-6C24-5563FBA66A8C}"/>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dirty="0">
                <a:solidFill>
                  <a:srgbClr val="FFFFFF"/>
                </a:solidFill>
              </a:rPr>
              <a:t>Barton Stone and the Cane Ridge Revival</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in a suit&#10;&#10;AI-generated content may be incorrect.">
            <a:extLst>
              <a:ext uri="{FF2B5EF4-FFF2-40B4-BE49-F238E27FC236}">
                <a16:creationId xmlns:a16="http://schemas.microsoft.com/office/drawing/2014/main" id="{6362D578-553C-7526-2A01-0FAA1E8073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0843"/>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254577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4FEA9-49E4-3035-F26E-89C47E03288E}"/>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6600" dirty="0"/>
              <a:t>Thomas and Alexander Campbell</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suit&#10;&#10;AI-generated content may be incorrect.">
            <a:extLst>
              <a:ext uri="{FF2B5EF4-FFF2-40B4-BE49-F238E27FC236}">
                <a16:creationId xmlns:a16="http://schemas.microsoft.com/office/drawing/2014/main" id="{7F2A4783-04E5-7110-93DD-85490A5F7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131" y="2642616"/>
            <a:ext cx="2492233" cy="3605784"/>
          </a:xfrm>
          <a:prstGeom prst="rect">
            <a:avLst/>
          </a:prstGeom>
        </p:spPr>
      </p:pic>
      <p:pic>
        <p:nvPicPr>
          <p:cNvPr id="5" name="Content Placeholder 4" descr="A person with white hair&#10;&#10;AI-generated content may be incorrect.">
            <a:extLst>
              <a:ext uri="{FF2B5EF4-FFF2-40B4-BE49-F238E27FC236}">
                <a16:creationId xmlns:a16="http://schemas.microsoft.com/office/drawing/2014/main" id="{C5875449-6563-7B33-9154-9D7AE3D1D6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23057" y="2642616"/>
            <a:ext cx="2677294" cy="3605784"/>
          </a:xfrm>
          <a:prstGeom prst="rect">
            <a:avLst/>
          </a:prstGeom>
        </p:spPr>
      </p:pic>
    </p:spTree>
    <p:extLst>
      <p:ext uri="{BB962C8B-B14F-4D97-AF65-F5344CB8AC3E}">
        <p14:creationId xmlns:p14="http://schemas.microsoft.com/office/powerpoint/2010/main" val="33971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09F90F-575A-4068-C5F2-A5C921ECB9A6}"/>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Stephen Cheek</a:t>
            </a:r>
          </a:p>
        </p:txBody>
      </p:sp>
      <p:pic>
        <p:nvPicPr>
          <p:cNvPr id="5" name="Content Placeholder 4" descr="A person with a beard&#10;&#10;AI-generated content may be incorrect.">
            <a:extLst>
              <a:ext uri="{FF2B5EF4-FFF2-40B4-BE49-F238E27FC236}">
                <a16:creationId xmlns:a16="http://schemas.microsoft.com/office/drawing/2014/main" id="{91CF6E89-6DF8-A42F-4B29-FA4E6A4374A6}"/>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rcRect l="5456" r="6922"/>
          <a:stretch>
            <a:fillRect/>
          </a:stretch>
        </p:blipFill>
        <p:spPr>
          <a:xfrm>
            <a:off x="7115177" y="115193"/>
            <a:ext cx="4950618" cy="6627614"/>
          </a:xfrm>
          <a:prstGeom prst="rect">
            <a:avLst/>
          </a:prstGeom>
        </p:spPr>
      </p:pic>
      <p:cxnSp>
        <p:nvCxnSpPr>
          <p:cNvPr id="12" name="Straight Connector 11">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35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650F636F-BBA1-E853-D7CE-E5B1FA1A3232}"/>
              </a:ext>
            </a:extLst>
          </p:cNvPr>
          <p:cNvSpPr>
            <a:spLocks noGrp="1"/>
          </p:cNvSpPr>
          <p:nvPr>
            <p:ph type="title"/>
          </p:nvPr>
        </p:nvSpPr>
        <p:spPr>
          <a:xfrm>
            <a:off x="1932903" y="949325"/>
            <a:ext cx="8071706" cy="2387600"/>
          </a:xfrm>
        </p:spPr>
        <p:txBody>
          <a:bodyPr vert="horz" lIns="91440" tIns="45720" rIns="91440" bIns="45720" rtlCol="0" anchor="b">
            <a:normAutofit fontScale="90000"/>
          </a:bodyPr>
          <a:lstStyle/>
          <a:p>
            <a:r>
              <a:rPr lang="en-US" sz="6600" kern="1200" dirty="0">
                <a:solidFill>
                  <a:schemeClr val="bg1"/>
                </a:solidFill>
                <a:latin typeface="+mj-lt"/>
                <a:ea typeface="+mj-ea"/>
                <a:cs typeface="+mj-cs"/>
              </a:rPr>
              <a:t>Body</a:t>
            </a: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 Unifying for the sake of mission</a:t>
            </a:r>
          </a:p>
        </p:txBody>
      </p:sp>
      <p:cxnSp>
        <p:nvCxnSpPr>
          <p:cNvPr id="19" name="Straight Connector 18">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0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E2E548-1E85-8142-660B-8EEDE818711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4" name="Title 3">
            <a:extLst>
              <a:ext uri="{FF2B5EF4-FFF2-40B4-BE49-F238E27FC236}">
                <a16:creationId xmlns:a16="http://schemas.microsoft.com/office/drawing/2014/main" id="{C75D290A-4FED-A03E-41A3-297AA10F6FC5}"/>
              </a:ext>
            </a:extLst>
          </p:cNvPr>
          <p:cNvSpPr>
            <a:spLocks noGrp="1"/>
          </p:cNvSpPr>
          <p:nvPr>
            <p:ph type="title"/>
          </p:nvPr>
        </p:nvSpPr>
        <p:spPr>
          <a:xfrm>
            <a:off x="663190" y="1"/>
            <a:ext cx="7613101" cy="844062"/>
          </a:xfrm>
        </p:spPr>
        <p:txBody>
          <a:bodyPr vert="horz" lIns="91440" tIns="45720" rIns="91440" bIns="45720" rtlCol="0" anchor="b">
            <a:normAutofit fontScale="90000"/>
          </a:bodyPr>
          <a:lstStyle/>
          <a:p>
            <a:r>
              <a:rPr lang="en-US" sz="6600" kern="1200" dirty="0">
                <a:solidFill>
                  <a:schemeClr val="bg1"/>
                </a:solidFill>
                <a:latin typeface="+mj-lt"/>
                <a:ea typeface="+mj-ea"/>
                <a:cs typeface="+mj-cs"/>
              </a:rPr>
              <a:t>John 17:20-23</a:t>
            </a:r>
          </a:p>
        </p:txBody>
      </p:sp>
      <p:cxnSp>
        <p:nvCxnSpPr>
          <p:cNvPr id="12" name="Straight Connector 11">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1BB395A-7034-1888-1571-6B1C142961E1}"/>
              </a:ext>
            </a:extLst>
          </p:cNvPr>
          <p:cNvSpPr txBox="1"/>
          <p:nvPr/>
        </p:nvSpPr>
        <p:spPr>
          <a:xfrm>
            <a:off x="673239" y="1155560"/>
            <a:ext cx="11324491" cy="4031873"/>
          </a:xfrm>
          <a:prstGeom prst="rect">
            <a:avLst/>
          </a:prstGeom>
          <a:noFill/>
        </p:spPr>
        <p:txBody>
          <a:bodyPr wrap="square" rtlCol="0">
            <a:spAutoFit/>
          </a:bodyPr>
          <a:lstStyle/>
          <a:p>
            <a:r>
              <a:rPr lang="en-US" sz="3200" dirty="0">
                <a:solidFill>
                  <a:schemeClr val="bg1"/>
                </a:solidFill>
              </a:rPr>
              <a:t>“My prayer is not for them alone. I pray also for those who will believe in me through their message, that all of them may be one, Father, just as you are in me and I am in you. May they also be in us so that the world may believe that you have sent me. I have given them the glory that you gave me, that they may be one as we are one— I in them and you in me—so that they may be brought to complete unity. Then the world will know that you sent me and have loved them even as you have loved me.”</a:t>
            </a:r>
            <a:endParaRPr lang="en-AU" sz="3200" dirty="0">
              <a:solidFill>
                <a:schemeClr val="bg1"/>
              </a:solidFill>
            </a:endParaRPr>
          </a:p>
        </p:txBody>
      </p:sp>
    </p:spTree>
    <p:extLst>
      <p:ext uri="{BB962C8B-B14F-4D97-AF65-F5344CB8AC3E}">
        <p14:creationId xmlns:p14="http://schemas.microsoft.com/office/powerpoint/2010/main" val="367974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1E96F8-4C6C-171A-D025-9AC479DDB2D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BADF56C-3759-7F69-06A1-8C41D6623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331AE32F-6D2F-5379-AD40-7C894B3AC1D7}"/>
              </a:ext>
            </a:extLst>
          </p:cNvPr>
          <p:cNvSpPr>
            <a:spLocks noGrp="1"/>
          </p:cNvSpPr>
          <p:nvPr>
            <p:ph type="title"/>
          </p:nvPr>
        </p:nvSpPr>
        <p:spPr>
          <a:xfrm>
            <a:off x="1952567" y="1765403"/>
            <a:ext cx="8071706" cy="2387600"/>
          </a:xfrm>
        </p:spPr>
        <p:txBody>
          <a:bodyPr vert="horz" lIns="91440" tIns="45720" rIns="91440" bIns="45720" rtlCol="0" anchor="b">
            <a:normAutofit fontScale="90000"/>
          </a:bodyPr>
          <a:lstStyle/>
          <a:p>
            <a:r>
              <a:rPr lang="en-US" sz="6600" kern="1200" dirty="0">
                <a:solidFill>
                  <a:schemeClr val="bg1"/>
                </a:solidFill>
                <a:latin typeface="+mj-lt"/>
                <a:ea typeface="+mj-ea"/>
                <a:cs typeface="+mj-cs"/>
              </a:rPr>
              <a:t>Body</a:t>
            </a:r>
            <a:br>
              <a:rPr lang="en-US" sz="6600" kern="1200" dirty="0">
                <a:solidFill>
                  <a:schemeClr val="bg1"/>
                </a:solidFill>
                <a:latin typeface="+mj-lt"/>
                <a:ea typeface="+mj-ea"/>
                <a:cs typeface="+mj-cs"/>
              </a:rPr>
            </a:b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-United based on Common Ground</a:t>
            </a:r>
          </a:p>
        </p:txBody>
      </p:sp>
      <p:cxnSp>
        <p:nvCxnSpPr>
          <p:cNvPr id="19" name="Straight Connector 18">
            <a:extLst>
              <a:ext uri="{FF2B5EF4-FFF2-40B4-BE49-F238E27FC236}">
                <a16:creationId xmlns:a16="http://schemas.microsoft.com/office/drawing/2014/main" id="{08DA294E-C8B7-D5DE-D41B-96C918F068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274975-4EFD-0EF0-C9A7-5E2F9551E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730FD4-DC54-E6C5-15A2-9EAD37B0EA8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24B42AF-081B-53E9-076E-EBBF6733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0ABE9944-D9E4-BB88-7C0F-DA22E717D3F2}"/>
              </a:ext>
            </a:extLst>
          </p:cNvPr>
          <p:cNvSpPr>
            <a:spLocks noGrp="1"/>
          </p:cNvSpPr>
          <p:nvPr>
            <p:ph type="title"/>
          </p:nvPr>
        </p:nvSpPr>
        <p:spPr>
          <a:xfrm>
            <a:off x="1952567" y="1765403"/>
            <a:ext cx="8071706" cy="2387600"/>
          </a:xfrm>
        </p:spPr>
        <p:txBody>
          <a:bodyPr vert="horz" lIns="91440" tIns="45720" rIns="91440" bIns="45720" rtlCol="0" anchor="b">
            <a:normAutofit fontScale="90000"/>
          </a:bodyPr>
          <a:lstStyle/>
          <a:p>
            <a:r>
              <a:rPr lang="en-US" sz="6600" kern="1200" dirty="0">
                <a:solidFill>
                  <a:schemeClr val="bg1"/>
                </a:solidFill>
                <a:latin typeface="+mj-lt"/>
                <a:ea typeface="+mj-ea"/>
                <a:cs typeface="+mj-cs"/>
              </a:rPr>
              <a:t>Body</a:t>
            </a:r>
            <a:br>
              <a:rPr lang="en-US" sz="6600" kern="1200" dirty="0">
                <a:solidFill>
                  <a:schemeClr val="bg1"/>
                </a:solidFill>
                <a:latin typeface="+mj-lt"/>
                <a:ea typeface="+mj-ea"/>
                <a:cs typeface="+mj-cs"/>
              </a:rPr>
            </a:b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 Christians only but not the only Christians</a:t>
            </a:r>
          </a:p>
        </p:txBody>
      </p:sp>
      <p:cxnSp>
        <p:nvCxnSpPr>
          <p:cNvPr id="19" name="Straight Connector 18">
            <a:extLst>
              <a:ext uri="{FF2B5EF4-FFF2-40B4-BE49-F238E27FC236}">
                <a16:creationId xmlns:a16="http://schemas.microsoft.com/office/drawing/2014/main" id="{FA4366FE-4B16-6F4E-C7B6-8DBFDC048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6D25B1-8D09-25AE-0BA3-59CBFDAC8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28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TotalTime>
  <Words>638</Words>
  <Application>Microsoft Office PowerPoint</Application>
  <PresentationFormat>Widescreen</PresentationFormat>
  <Paragraphs>22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PowerPoint Presentation</vt:lpstr>
      <vt:lpstr>PowerPoint Presentation</vt:lpstr>
      <vt:lpstr>Barton Stone and the Cane Ridge Revival</vt:lpstr>
      <vt:lpstr>Thomas and Alexander Campbell</vt:lpstr>
      <vt:lpstr>Stephen Cheek</vt:lpstr>
      <vt:lpstr>Body - Unifying for the sake of mission</vt:lpstr>
      <vt:lpstr>John 17:20-23</vt:lpstr>
      <vt:lpstr>Body  -United based on Common Ground</vt:lpstr>
      <vt:lpstr>Body  - Christians only but not the only Christians</vt:lpstr>
      <vt:lpstr>Body  - Jesus Centred - Everyone Matters - Safe - Authentic </vt:lpstr>
      <vt:lpstr>Our Mission Needs Everyone  </vt:lpstr>
      <vt:lpstr>Our Mission Needs Everyone - The Priesthood of all Believers  </vt:lpstr>
      <vt:lpstr>1 Corinthians 12:12-27</vt:lpstr>
      <vt:lpstr>1 Corinthians 12:12-27</vt:lpstr>
      <vt:lpstr>1 Corinthians 12:12-27</vt:lpstr>
      <vt:lpstr>Our Mission Needs Everyone - The Priesthood of all Believers - We are the church  </vt:lpstr>
      <vt:lpstr>Deep but Simple Spirituality</vt:lpstr>
      <vt:lpstr>Body – Unity Mission – Inclusive Spirituality – Deep, Simple, Transformative </vt:lpstr>
      <vt:lpstr> </vt:lpstr>
      <vt:lpstr>Reflect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2</cp:revision>
  <dcterms:created xsi:type="dcterms:W3CDTF">2025-08-09T08:04:58Z</dcterms:created>
  <dcterms:modified xsi:type="dcterms:W3CDTF">2025-08-11T01:16:47Z</dcterms:modified>
</cp:coreProperties>
</file>