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sldIdLst>
    <p:sldId id="256" r:id="rId2"/>
    <p:sldId id="280" r:id="rId3"/>
    <p:sldId id="279" r:id="rId4"/>
    <p:sldId id="281" r:id="rId5"/>
    <p:sldId id="257" r:id="rId6"/>
    <p:sldId id="258" r:id="rId7"/>
    <p:sldId id="259" r:id="rId8"/>
    <p:sldId id="265" r:id="rId9"/>
    <p:sldId id="262" r:id="rId10"/>
    <p:sldId id="260" r:id="rId11"/>
    <p:sldId id="261" r:id="rId12"/>
    <p:sldId id="263" r:id="rId13"/>
    <p:sldId id="264"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15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9/18/2025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724713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9/18/2025</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675013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9/18/2025</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601786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9/18/2025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644644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9/18/2025</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274645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9/18/2025</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236865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9/18/2025</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635593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9/18/2025</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56675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9/18/2025</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277852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9/18/2025</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883598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9/18/2025</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86838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9/18/2025</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440836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2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0B98925-0550-1AFB-C1DC-02792400FB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pic>
        <p:nvPicPr>
          <p:cNvPr id="4" name="Picture 3" descr="hand holding ball">
            <a:extLst>
              <a:ext uri="{FF2B5EF4-FFF2-40B4-BE49-F238E27FC236}">
                <a16:creationId xmlns:a16="http://schemas.microsoft.com/office/drawing/2014/main" id="{1C3721B7-131D-8028-01EA-AE2397A8B4DE}"/>
              </a:ext>
            </a:extLst>
          </p:cNvPr>
          <p:cNvPicPr>
            <a:picLocks noChangeAspect="1"/>
          </p:cNvPicPr>
          <p:nvPr/>
        </p:nvPicPr>
        <p:blipFill>
          <a:blip r:embed="rId2"/>
          <a:srcRect b="15414"/>
          <a:stretch>
            <a:fillRect/>
          </a:stretch>
        </p:blipFill>
        <p:spPr>
          <a:xfrm>
            <a:off x="20" y="10"/>
            <a:ext cx="12191979" cy="6857990"/>
          </a:xfrm>
          <a:prstGeom prst="rect">
            <a:avLst/>
          </a:prstGeom>
        </p:spPr>
      </p:pic>
      <p:sp>
        <p:nvSpPr>
          <p:cNvPr id="10" name="Rectangle 9">
            <a:extLst>
              <a:ext uri="{FF2B5EF4-FFF2-40B4-BE49-F238E27FC236}">
                <a16:creationId xmlns:a16="http://schemas.microsoft.com/office/drawing/2014/main" id="{0CCA9273-E74E-A306-1F74-BEF9EDA30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462170"/>
          </a:xfrm>
          <a:prstGeom prst="rect">
            <a:avLst/>
          </a:prstGeom>
          <a:gradFill>
            <a:gsLst>
              <a:gs pos="0">
                <a:schemeClr val="bg1">
                  <a:alpha val="0"/>
                </a:schemeClr>
              </a:gs>
              <a:gs pos="48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2BDA0F5B-506A-0CB1-62CC-E8137343A327}"/>
              </a:ext>
            </a:extLst>
          </p:cNvPr>
          <p:cNvSpPr>
            <a:spLocks noGrp="1"/>
          </p:cNvSpPr>
          <p:nvPr>
            <p:ph type="ctrTitle"/>
          </p:nvPr>
        </p:nvSpPr>
        <p:spPr>
          <a:xfrm>
            <a:off x="320039" y="175147"/>
            <a:ext cx="7978385" cy="916234"/>
          </a:xfrm>
        </p:spPr>
        <p:txBody>
          <a:bodyPr anchor="ctr">
            <a:normAutofit/>
          </a:bodyPr>
          <a:lstStyle/>
          <a:p>
            <a:pPr>
              <a:lnSpc>
                <a:spcPct val="90000"/>
              </a:lnSpc>
            </a:pPr>
            <a:r>
              <a:rPr lang="en-US" sz="2800"/>
              <a:t>Uganda, Kenya, Australia and the challenge of Luke 16:1-13</a:t>
            </a:r>
            <a:endParaRPr lang="en-AU" sz="2800"/>
          </a:p>
        </p:txBody>
      </p:sp>
    </p:spTree>
    <p:extLst>
      <p:ext uri="{BB962C8B-B14F-4D97-AF65-F5344CB8AC3E}">
        <p14:creationId xmlns:p14="http://schemas.microsoft.com/office/powerpoint/2010/main" val="174270715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78EB459-3385-4BF6-A9E1-154CBA251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5D024A-78B7-F8A2-8A3C-A4DD020D0F7E}"/>
              </a:ext>
            </a:extLst>
          </p:cNvPr>
          <p:cNvSpPr>
            <a:spLocks noGrp="1"/>
          </p:cNvSpPr>
          <p:nvPr>
            <p:ph type="title"/>
          </p:nvPr>
        </p:nvSpPr>
        <p:spPr>
          <a:xfrm>
            <a:off x="704088" y="910667"/>
            <a:ext cx="3985731" cy="1316736"/>
          </a:xfrm>
        </p:spPr>
        <p:txBody>
          <a:bodyPr>
            <a:normAutofit/>
          </a:bodyPr>
          <a:lstStyle/>
          <a:p>
            <a:pPr>
              <a:lnSpc>
                <a:spcPct val="90000"/>
              </a:lnSpc>
            </a:pPr>
            <a:r>
              <a:rPr lang="en-US" sz="2800"/>
              <a:t>Pastors and Leaders Conference</a:t>
            </a:r>
            <a:endParaRPr lang="en-AU" sz="2800"/>
          </a:p>
        </p:txBody>
      </p:sp>
      <p:cxnSp>
        <p:nvCxnSpPr>
          <p:cNvPr id="18" name="Straight Connector 17">
            <a:extLst>
              <a:ext uri="{FF2B5EF4-FFF2-40B4-BE49-F238E27FC236}">
                <a16:creationId xmlns:a16="http://schemas.microsoft.com/office/drawing/2014/main" id="{1DC20223-0542-4FF7-8F2F-136889161E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Content Placeholder 10" descr="A group of people standing on a stage&#10;&#10;AI-generated content may be incorrect.">
            <a:extLst>
              <a:ext uri="{FF2B5EF4-FFF2-40B4-BE49-F238E27FC236}">
                <a16:creationId xmlns:a16="http://schemas.microsoft.com/office/drawing/2014/main" id="{401EFEC4-D9A4-37BC-C150-988C6D228E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799" y="2227402"/>
            <a:ext cx="5208931" cy="3906697"/>
          </a:xfrm>
        </p:spPr>
      </p:pic>
      <p:pic>
        <p:nvPicPr>
          <p:cNvPr id="5" name="Content Placeholder 4" descr="A poster of people singing&#10;&#10;AI-generated content may be incorrect.">
            <a:extLst>
              <a:ext uri="{FF2B5EF4-FFF2-40B4-BE49-F238E27FC236}">
                <a16:creationId xmlns:a16="http://schemas.microsoft.com/office/drawing/2014/main" id="{727D9594-5D89-ECEE-ECD9-3AD4C4B75135}"/>
              </a:ext>
            </a:extLst>
          </p:cNvPr>
          <p:cNvPicPr>
            <a:picLocks noChangeAspect="1"/>
          </p:cNvPicPr>
          <p:nvPr/>
        </p:nvPicPr>
        <p:blipFill>
          <a:blip r:embed="rId3">
            <a:extLst>
              <a:ext uri="{28A0092B-C50C-407E-A947-70E740481C1C}">
                <a14:useLocalDpi xmlns:a14="http://schemas.microsoft.com/office/drawing/2010/main" val="0"/>
              </a:ext>
            </a:extLst>
          </a:blip>
          <a:srcRect t="29030" r="3" b="8037"/>
          <a:stretch>
            <a:fillRect/>
          </a:stretch>
        </p:blipFill>
        <p:spPr>
          <a:xfrm>
            <a:off x="5361050" y="10"/>
            <a:ext cx="3359905" cy="2819390"/>
          </a:xfrm>
          <a:prstGeom prst="rect">
            <a:avLst/>
          </a:prstGeom>
        </p:spPr>
      </p:pic>
      <p:pic>
        <p:nvPicPr>
          <p:cNvPr id="9" name="Picture 8" descr="A person playing a guitar on a stage&#10;&#10;AI-generated content may be incorrect.">
            <a:extLst>
              <a:ext uri="{FF2B5EF4-FFF2-40B4-BE49-F238E27FC236}">
                <a16:creationId xmlns:a16="http://schemas.microsoft.com/office/drawing/2014/main" id="{B59FB73B-9484-908D-1B52-133C077296D0}"/>
              </a:ext>
            </a:extLst>
          </p:cNvPr>
          <p:cNvPicPr>
            <a:picLocks noChangeAspect="1"/>
          </p:cNvPicPr>
          <p:nvPr/>
        </p:nvPicPr>
        <p:blipFill>
          <a:blip r:embed="rId4">
            <a:extLst>
              <a:ext uri="{28A0092B-C50C-407E-A947-70E740481C1C}">
                <a14:useLocalDpi xmlns:a14="http://schemas.microsoft.com/office/drawing/2010/main" val="0"/>
              </a:ext>
            </a:extLst>
          </a:blip>
          <a:srcRect t="9527" r="2" b="29563"/>
          <a:stretch>
            <a:fillRect/>
          </a:stretch>
        </p:blipFill>
        <p:spPr>
          <a:xfrm>
            <a:off x="8720470" y="10"/>
            <a:ext cx="3471533" cy="2819390"/>
          </a:xfrm>
          <a:prstGeom prst="rect">
            <a:avLst/>
          </a:prstGeom>
        </p:spPr>
      </p:pic>
      <p:pic>
        <p:nvPicPr>
          <p:cNvPr id="7" name="Picture 6" descr="A group of people sitting in a room&#10;&#10;AI-generated content may be incorrect.">
            <a:extLst>
              <a:ext uri="{FF2B5EF4-FFF2-40B4-BE49-F238E27FC236}">
                <a16:creationId xmlns:a16="http://schemas.microsoft.com/office/drawing/2014/main" id="{8EA3249A-097B-2AEE-2BEB-7CD09208F5B9}"/>
              </a:ext>
            </a:extLst>
          </p:cNvPr>
          <p:cNvPicPr>
            <a:picLocks noChangeAspect="1"/>
          </p:cNvPicPr>
          <p:nvPr/>
        </p:nvPicPr>
        <p:blipFill>
          <a:blip r:embed="rId5">
            <a:extLst>
              <a:ext uri="{28A0092B-C50C-407E-A947-70E740481C1C}">
                <a14:useLocalDpi xmlns:a14="http://schemas.microsoft.com/office/drawing/2010/main" val="0"/>
              </a:ext>
            </a:extLst>
          </a:blip>
          <a:srcRect t="16373" r="2" b="4805"/>
          <a:stretch>
            <a:fillRect/>
          </a:stretch>
        </p:blipFill>
        <p:spPr>
          <a:xfrm>
            <a:off x="5360564" y="2819400"/>
            <a:ext cx="6831431" cy="4038600"/>
          </a:xfrm>
          <a:prstGeom prst="rect">
            <a:avLst/>
          </a:prstGeom>
        </p:spPr>
      </p:pic>
    </p:spTree>
    <p:extLst>
      <p:ext uri="{BB962C8B-B14F-4D97-AF65-F5344CB8AC3E}">
        <p14:creationId xmlns:p14="http://schemas.microsoft.com/office/powerpoint/2010/main" val="2538681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78EB459-3385-4BF6-A9E1-154CBA251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1FC064-3E41-008F-2242-C8FA5A106A33}"/>
              </a:ext>
            </a:extLst>
          </p:cNvPr>
          <p:cNvSpPr>
            <a:spLocks noGrp="1"/>
          </p:cNvSpPr>
          <p:nvPr>
            <p:ph type="title"/>
          </p:nvPr>
        </p:nvSpPr>
        <p:spPr>
          <a:xfrm>
            <a:off x="704088" y="910667"/>
            <a:ext cx="3985731" cy="1316736"/>
          </a:xfrm>
        </p:spPr>
        <p:txBody>
          <a:bodyPr>
            <a:normAutofit/>
          </a:bodyPr>
          <a:lstStyle/>
          <a:p>
            <a:r>
              <a:rPr lang="en-US" dirty="0" err="1"/>
              <a:t>Kikyusa</a:t>
            </a:r>
            <a:r>
              <a:rPr lang="en-US" dirty="0"/>
              <a:t> Oneness</a:t>
            </a:r>
            <a:endParaRPr lang="en-AU" dirty="0"/>
          </a:p>
        </p:txBody>
      </p:sp>
      <p:cxnSp>
        <p:nvCxnSpPr>
          <p:cNvPr id="18" name="Straight Connector 17">
            <a:extLst>
              <a:ext uri="{FF2B5EF4-FFF2-40B4-BE49-F238E27FC236}">
                <a16:creationId xmlns:a16="http://schemas.microsoft.com/office/drawing/2014/main" id="{1DC20223-0542-4FF7-8F2F-136889161E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E61B57F0-5367-DDD0-EE0A-05D37BE2F699}"/>
              </a:ext>
            </a:extLst>
          </p:cNvPr>
          <p:cNvSpPr>
            <a:spLocks noGrp="1"/>
          </p:cNvSpPr>
          <p:nvPr>
            <p:ph idx="1"/>
          </p:nvPr>
        </p:nvSpPr>
        <p:spPr>
          <a:xfrm>
            <a:off x="704088" y="2227403"/>
            <a:ext cx="3985732" cy="3934097"/>
          </a:xfrm>
        </p:spPr>
        <p:txBody>
          <a:bodyPr>
            <a:normAutofit/>
          </a:bodyPr>
          <a:lstStyle/>
          <a:p>
            <a:r>
              <a:rPr lang="en-US" dirty="0"/>
              <a:t>Unity in action</a:t>
            </a:r>
          </a:p>
        </p:txBody>
      </p:sp>
      <p:pic>
        <p:nvPicPr>
          <p:cNvPr id="9" name="Picture 8" descr="A group of people posing for a selfie&#10;&#10;AI-generated content may be incorrect.">
            <a:extLst>
              <a:ext uri="{FF2B5EF4-FFF2-40B4-BE49-F238E27FC236}">
                <a16:creationId xmlns:a16="http://schemas.microsoft.com/office/drawing/2014/main" id="{400A8297-8B2C-D942-A2EE-8276A635050A}"/>
              </a:ext>
            </a:extLst>
          </p:cNvPr>
          <p:cNvPicPr>
            <a:picLocks noChangeAspect="1"/>
          </p:cNvPicPr>
          <p:nvPr/>
        </p:nvPicPr>
        <p:blipFill>
          <a:blip r:embed="rId2">
            <a:extLst>
              <a:ext uri="{28A0092B-C50C-407E-A947-70E740481C1C}">
                <a14:useLocalDpi xmlns:a14="http://schemas.microsoft.com/office/drawing/2010/main" val="0"/>
              </a:ext>
            </a:extLst>
          </a:blip>
          <a:srcRect l="4885" r="5737"/>
          <a:stretch>
            <a:fillRect/>
          </a:stretch>
        </p:blipFill>
        <p:spPr>
          <a:xfrm>
            <a:off x="5361050" y="10"/>
            <a:ext cx="3359905" cy="2819390"/>
          </a:xfrm>
          <a:prstGeom prst="rect">
            <a:avLst/>
          </a:prstGeom>
        </p:spPr>
      </p:pic>
      <p:pic>
        <p:nvPicPr>
          <p:cNvPr id="7" name="Picture 6" descr="A group of men eating food&#10;&#10;AI-generated content may be incorrect.">
            <a:extLst>
              <a:ext uri="{FF2B5EF4-FFF2-40B4-BE49-F238E27FC236}">
                <a16:creationId xmlns:a16="http://schemas.microsoft.com/office/drawing/2014/main" id="{700B014F-6A4A-3D85-E313-C3618CC5979A}"/>
              </a:ext>
            </a:extLst>
          </p:cNvPr>
          <p:cNvPicPr>
            <a:picLocks noChangeAspect="1"/>
          </p:cNvPicPr>
          <p:nvPr/>
        </p:nvPicPr>
        <p:blipFill>
          <a:blip r:embed="rId3">
            <a:extLst>
              <a:ext uri="{28A0092B-C50C-407E-A947-70E740481C1C}">
                <a14:useLocalDpi xmlns:a14="http://schemas.microsoft.com/office/drawing/2010/main" val="0"/>
              </a:ext>
            </a:extLst>
          </a:blip>
          <a:srcRect l="26100" r="4641" b="3"/>
          <a:stretch>
            <a:fillRect/>
          </a:stretch>
        </p:blipFill>
        <p:spPr>
          <a:xfrm>
            <a:off x="8720470" y="10"/>
            <a:ext cx="3471533" cy="2819390"/>
          </a:xfrm>
          <a:prstGeom prst="rect">
            <a:avLst/>
          </a:prstGeom>
        </p:spPr>
      </p:pic>
      <p:pic>
        <p:nvPicPr>
          <p:cNvPr id="5" name="Content Placeholder 4" descr="A group of people standing together&#10;&#10;AI-generated content may be incorrect.">
            <a:extLst>
              <a:ext uri="{FF2B5EF4-FFF2-40B4-BE49-F238E27FC236}">
                <a16:creationId xmlns:a16="http://schemas.microsoft.com/office/drawing/2014/main" id="{5B54E187-EAC0-59B2-2B1D-296269ECEB7B}"/>
              </a:ext>
            </a:extLst>
          </p:cNvPr>
          <p:cNvPicPr>
            <a:picLocks noChangeAspect="1"/>
          </p:cNvPicPr>
          <p:nvPr/>
        </p:nvPicPr>
        <p:blipFill>
          <a:blip r:embed="rId4">
            <a:extLst>
              <a:ext uri="{28A0092B-C50C-407E-A947-70E740481C1C}">
                <a14:useLocalDpi xmlns:a14="http://schemas.microsoft.com/office/drawing/2010/main" val="0"/>
              </a:ext>
            </a:extLst>
          </a:blip>
          <a:srcRect l="1228" r="3621" b="-2"/>
          <a:stretch>
            <a:fillRect/>
          </a:stretch>
        </p:blipFill>
        <p:spPr>
          <a:xfrm>
            <a:off x="5360564" y="2819400"/>
            <a:ext cx="6831431" cy="4038600"/>
          </a:xfrm>
          <a:prstGeom prst="rect">
            <a:avLst/>
          </a:prstGeom>
        </p:spPr>
      </p:pic>
    </p:spTree>
    <p:extLst>
      <p:ext uri="{BB962C8B-B14F-4D97-AF65-F5344CB8AC3E}">
        <p14:creationId xmlns:p14="http://schemas.microsoft.com/office/powerpoint/2010/main" val="1307781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9FE39-A152-9FC5-C276-E1D5DFD2A87E}"/>
              </a:ext>
            </a:extLst>
          </p:cNvPr>
          <p:cNvSpPr>
            <a:spLocks noGrp="1"/>
          </p:cNvSpPr>
          <p:nvPr>
            <p:ph type="title"/>
          </p:nvPr>
        </p:nvSpPr>
        <p:spPr/>
        <p:txBody>
          <a:bodyPr>
            <a:normAutofit fontScale="90000"/>
          </a:bodyPr>
          <a:lstStyle/>
          <a:p>
            <a:pPr algn="ctr"/>
            <a:r>
              <a:rPr lang="en-US" dirty="0"/>
              <a:t>Worshiping with </a:t>
            </a:r>
            <a:r>
              <a:rPr lang="en-US" dirty="0" err="1"/>
              <a:t>Gyaza</a:t>
            </a:r>
            <a:r>
              <a:rPr lang="en-US" dirty="0"/>
              <a:t> Church and Bishop Robert</a:t>
            </a:r>
            <a:endParaRPr lang="en-AU" dirty="0"/>
          </a:p>
        </p:txBody>
      </p:sp>
      <p:pic>
        <p:nvPicPr>
          <p:cNvPr id="5" name="Content Placeholder 4" descr="A group of people in a room&#10;&#10;AI-generated content may be incorrect.">
            <a:extLst>
              <a:ext uri="{FF2B5EF4-FFF2-40B4-BE49-F238E27FC236}">
                <a16:creationId xmlns:a16="http://schemas.microsoft.com/office/drawing/2014/main" id="{5AC4558A-039B-9BD9-B3C1-89122824AC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21416" y="2222500"/>
            <a:ext cx="6649155" cy="3740150"/>
          </a:xfrm>
        </p:spPr>
      </p:pic>
    </p:spTree>
    <p:extLst>
      <p:ext uri="{BB962C8B-B14F-4D97-AF65-F5344CB8AC3E}">
        <p14:creationId xmlns:p14="http://schemas.microsoft.com/office/powerpoint/2010/main" val="1269313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ue stone with a sign on it&#10;&#10;AI-generated content may be incorrect.">
            <a:extLst>
              <a:ext uri="{FF2B5EF4-FFF2-40B4-BE49-F238E27FC236}">
                <a16:creationId xmlns:a16="http://schemas.microsoft.com/office/drawing/2014/main" id="{BF99896E-B524-E21E-6AC4-DD2A17592B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1985" y="87669"/>
            <a:ext cx="4986866" cy="3740150"/>
          </a:xfrm>
        </p:spPr>
      </p:pic>
      <p:pic>
        <p:nvPicPr>
          <p:cNvPr id="7" name="Picture 6" descr="A dirt path leading to a building&#10;&#10;AI-generated content may be incorrect.">
            <a:extLst>
              <a:ext uri="{FF2B5EF4-FFF2-40B4-BE49-F238E27FC236}">
                <a16:creationId xmlns:a16="http://schemas.microsoft.com/office/drawing/2014/main" id="{C296FEC7-FE23-648C-2557-E350CD95B9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2659673"/>
            <a:ext cx="5715000" cy="4286250"/>
          </a:xfrm>
          <a:prstGeom prst="rect">
            <a:avLst/>
          </a:prstGeom>
        </p:spPr>
      </p:pic>
      <p:pic>
        <p:nvPicPr>
          <p:cNvPr id="11" name="Picture 10" descr="A small building with a cartoon on it&#10;&#10;AI-generated content may be incorrect.">
            <a:extLst>
              <a:ext uri="{FF2B5EF4-FFF2-40B4-BE49-F238E27FC236}">
                <a16:creationId xmlns:a16="http://schemas.microsoft.com/office/drawing/2014/main" id="{A0E327BF-E5A5-B9E5-1D78-8480800A72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12" y="87923"/>
            <a:ext cx="5143500" cy="6858000"/>
          </a:xfrm>
          <a:prstGeom prst="rect">
            <a:avLst/>
          </a:prstGeom>
        </p:spPr>
      </p:pic>
      <p:pic>
        <p:nvPicPr>
          <p:cNvPr id="9" name="Picture 8" descr="A playground with a fence and trees&#10;&#10;AI-generated content may be incorrect.">
            <a:extLst>
              <a:ext uri="{FF2B5EF4-FFF2-40B4-BE49-F238E27FC236}">
                <a16:creationId xmlns:a16="http://schemas.microsoft.com/office/drawing/2014/main" id="{1902687E-A8AF-47FD-9529-3B85402767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051" y="3844568"/>
            <a:ext cx="4135140" cy="3101355"/>
          </a:xfrm>
          <a:prstGeom prst="rect">
            <a:avLst/>
          </a:prstGeom>
        </p:spPr>
      </p:pic>
      <p:sp>
        <p:nvSpPr>
          <p:cNvPr id="2" name="Title 1">
            <a:extLst>
              <a:ext uri="{FF2B5EF4-FFF2-40B4-BE49-F238E27FC236}">
                <a16:creationId xmlns:a16="http://schemas.microsoft.com/office/drawing/2014/main" id="{8E09DDFF-785D-B659-D032-A13DFC805F12}"/>
              </a:ext>
            </a:extLst>
          </p:cNvPr>
          <p:cNvSpPr>
            <a:spLocks noGrp="1"/>
          </p:cNvSpPr>
          <p:nvPr>
            <p:ph type="title"/>
          </p:nvPr>
        </p:nvSpPr>
        <p:spPr>
          <a:xfrm>
            <a:off x="4242889" y="5462485"/>
            <a:ext cx="10691265" cy="1307592"/>
          </a:xfrm>
        </p:spPr>
        <p:txBody>
          <a:bodyPr/>
          <a:lstStyle/>
          <a:p>
            <a:r>
              <a:rPr lang="en-US" dirty="0">
                <a:solidFill>
                  <a:srgbClr val="FFFF00"/>
                </a:solidFill>
              </a:rPr>
              <a:t>The kingdom of God at work</a:t>
            </a:r>
            <a:endParaRPr lang="en-AU" dirty="0">
              <a:solidFill>
                <a:srgbClr val="FFFF00"/>
              </a:solidFill>
            </a:endParaRPr>
          </a:p>
        </p:txBody>
      </p:sp>
      <p:pic>
        <p:nvPicPr>
          <p:cNvPr id="13" name="Picture 12" descr="A building with a white building and a person walking in front&#10;&#10;AI-generated content may be incorrect.">
            <a:extLst>
              <a:ext uri="{FF2B5EF4-FFF2-40B4-BE49-F238E27FC236}">
                <a16:creationId xmlns:a16="http://schemas.microsoft.com/office/drawing/2014/main" id="{B3043308-4F78-DF07-0136-B8C7066D3E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7024" y="0"/>
            <a:ext cx="3804976" cy="2853732"/>
          </a:xfrm>
          <a:prstGeom prst="rect">
            <a:avLst/>
          </a:prstGeom>
        </p:spPr>
      </p:pic>
    </p:spTree>
    <p:extLst>
      <p:ext uri="{BB962C8B-B14F-4D97-AF65-F5344CB8AC3E}">
        <p14:creationId xmlns:p14="http://schemas.microsoft.com/office/powerpoint/2010/main" val="2473296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74ABF6B1-3A9A-4CEE-889E-0D96AB03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4231"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D61010-8152-43EC-2B07-A5EB644CF635}"/>
              </a:ext>
            </a:extLst>
          </p:cNvPr>
          <p:cNvSpPr>
            <a:spLocks noGrp="1"/>
          </p:cNvSpPr>
          <p:nvPr>
            <p:ph type="title"/>
          </p:nvPr>
        </p:nvSpPr>
        <p:spPr>
          <a:xfrm>
            <a:off x="724453" y="919186"/>
            <a:ext cx="10744394" cy="718363"/>
          </a:xfrm>
        </p:spPr>
        <p:txBody>
          <a:bodyPr vert="horz" lIns="91440" tIns="45720" rIns="91440" bIns="45720" rtlCol="0" anchor="t">
            <a:normAutofit/>
          </a:bodyPr>
          <a:lstStyle/>
          <a:p>
            <a:r>
              <a:rPr lang="en-US"/>
              <a:t>School visits and Conference and rally</a:t>
            </a:r>
          </a:p>
        </p:txBody>
      </p:sp>
      <p:cxnSp>
        <p:nvCxnSpPr>
          <p:cNvPr id="31" name="Straight Connector 30">
            <a:extLst>
              <a:ext uri="{FF2B5EF4-FFF2-40B4-BE49-F238E27FC236}">
                <a16:creationId xmlns:a16="http://schemas.microsoft.com/office/drawing/2014/main" id="{E0AA8030-FA65-4B8E-8530-372EEE8517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A group of people standing in a room with green and blue plastic chairs&#10;&#10;AI-generated content may be incorrect.">
            <a:extLst>
              <a:ext uri="{FF2B5EF4-FFF2-40B4-BE49-F238E27FC236}">
                <a16:creationId xmlns:a16="http://schemas.microsoft.com/office/drawing/2014/main" id="{DD0AA354-9FC7-1F68-EF55-470D5015488D}"/>
              </a:ext>
            </a:extLst>
          </p:cNvPr>
          <p:cNvPicPr>
            <a:picLocks noChangeAspect="1"/>
          </p:cNvPicPr>
          <p:nvPr/>
        </p:nvPicPr>
        <p:blipFill>
          <a:blip r:embed="rId2">
            <a:extLst>
              <a:ext uri="{28A0092B-C50C-407E-A947-70E740481C1C}">
                <a14:useLocalDpi xmlns:a14="http://schemas.microsoft.com/office/drawing/2010/main" val="0"/>
              </a:ext>
            </a:extLst>
          </a:blip>
          <a:srcRect t="22683" r="2" b="2"/>
          <a:stretch>
            <a:fillRect/>
          </a:stretch>
        </p:blipFill>
        <p:spPr>
          <a:xfrm>
            <a:off x="118514" y="4217796"/>
            <a:ext cx="4490796" cy="2604096"/>
          </a:xfrm>
          <a:prstGeom prst="rect">
            <a:avLst/>
          </a:prstGeom>
        </p:spPr>
      </p:pic>
      <p:pic>
        <p:nvPicPr>
          <p:cNvPr id="5" name="Content Placeholder 4" descr="A person standing in front of a group of children raising their hands&#10;&#10;AI-generated content may be incorrect.">
            <a:extLst>
              <a:ext uri="{FF2B5EF4-FFF2-40B4-BE49-F238E27FC236}">
                <a16:creationId xmlns:a16="http://schemas.microsoft.com/office/drawing/2014/main" id="{3CD572CA-ED18-3964-E4E9-65491271E7B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r="2998" b="3"/>
          <a:stretch>
            <a:fillRect/>
          </a:stretch>
        </p:blipFill>
        <p:spPr>
          <a:xfrm>
            <a:off x="3837756" y="1598833"/>
            <a:ext cx="4516487" cy="2618963"/>
          </a:xfrm>
          <a:prstGeom prst="rect">
            <a:avLst/>
          </a:prstGeom>
        </p:spPr>
      </p:pic>
      <p:pic>
        <p:nvPicPr>
          <p:cNvPr id="9" name="Picture 8" descr="A group of people on a stage&#10;&#10;AI-generated content may be incorrect.">
            <a:extLst>
              <a:ext uri="{FF2B5EF4-FFF2-40B4-BE49-F238E27FC236}">
                <a16:creationId xmlns:a16="http://schemas.microsoft.com/office/drawing/2014/main" id="{3D1B96D1-4E6B-179E-A8DB-157A7118DA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9599" y="4217796"/>
            <a:ext cx="4822401" cy="2604096"/>
          </a:xfrm>
          <a:prstGeom prst="rect">
            <a:avLst/>
          </a:prstGeom>
        </p:spPr>
      </p:pic>
    </p:spTree>
    <p:extLst>
      <p:ext uri="{BB962C8B-B14F-4D97-AF65-F5344CB8AC3E}">
        <p14:creationId xmlns:p14="http://schemas.microsoft.com/office/powerpoint/2010/main" val="1191655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595DB0-3F51-F2BA-AB5E-3CFB4C122489}"/>
              </a:ext>
            </a:extLst>
          </p:cNvPr>
          <p:cNvSpPr>
            <a:spLocks noGrp="1"/>
          </p:cNvSpPr>
          <p:nvPr>
            <p:ph type="title"/>
          </p:nvPr>
        </p:nvSpPr>
        <p:spPr>
          <a:xfrm>
            <a:off x="690010" y="906768"/>
            <a:ext cx="10738242" cy="736534"/>
          </a:xfrm>
        </p:spPr>
        <p:txBody>
          <a:bodyPr vert="horz" lIns="91440" tIns="45720" rIns="91440" bIns="45720" rtlCol="0" anchor="t">
            <a:normAutofit fontScale="90000"/>
          </a:bodyPr>
          <a:lstStyle/>
          <a:p>
            <a:r>
              <a:rPr lang="en-US" dirty="0"/>
              <a:t>Kampala traffic, Lake Victoria and Fly to Kenya</a:t>
            </a:r>
          </a:p>
        </p:txBody>
      </p:sp>
      <p:cxnSp>
        <p:nvCxnSpPr>
          <p:cNvPr id="29" name="Straight Connector 28">
            <a:extLst>
              <a:ext uri="{FF2B5EF4-FFF2-40B4-BE49-F238E27FC236}">
                <a16:creationId xmlns:a16="http://schemas.microsoft.com/office/drawing/2014/main" id="{E1FB0664-E16F-4A07-B665-363768D244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traffic jam in a busy city&#10;&#10;AI-generated content may be incorrect.">
            <a:extLst>
              <a:ext uri="{FF2B5EF4-FFF2-40B4-BE49-F238E27FC236}">
                <a16:creationId xmlns:a16="http://schemas.microsoft.com/office/drawing/2014/main" id="{7B59C7F2-ACE2-C955-9E16-56B7D856770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8948" r="14164" b="1"/>
          <a:stretch>
            <a:fillRect/>
          </a:stretch>
        </p:blipFill>
        <p:spPr>
          <a:xfrm>
            <a:off x="20" y="2645758"/>
            <a:ext cx="3195064" cy="4212241"/>
          </a:xfrm>
          <a:prstGeom prst="rect">
            <a:avLst/>
          </a:prstGeom>
        </p:spPr>
      </p:pic>
      <p:pic>
        <p:nvPicPr>
          <p:cNvPr id="7" name="Picture 6" descr="A group of people on motorcycles on a street&#10;&#10;AI-generated content may be incorrect.">
            <a:extLst>
              <a:ext uri="{FF2B5EF4-FFF2-40B4-BE49-F238E27FC236}">
                <a16:creationId xmlns:a16="http://schemas.microsoft.com/office/drawing/2014/main" id="{1D1E9CE9-6395-4748-19C1-869B30F59D27}"/>
              </a:ext>
            </a:extLst>
          </p:cNvPr>
          <p:cNvPicPr>
            <a:picLocks noChangeAspect="1"/>
          </p:cNvPicPr>
          <p:nvPr/>
        </p:nvPicPr>
        <p:blipFill>
          <a:blip r:embed="rId3">
            <a:extLst>
              <a:ext uri="{28A0092B-C50C-407E-A947-70E740481C1C}">
                <a14:useLocalDpi xmlns:a14="http://schemas.microsoft.com/office/drawing/2010/main" val="0"/>
              </a:ext>
            </a:extLst>
          </a:blip>
          <a:srcRect l="474" r="4211" b="4"/>
          <a:stretch>
            <a:fillRect/>
          </a:stretch>
        </p:blipFill>
        <p:spPr>
          <a:xfrm>
            <a:off x="3152845" y="2645758"/>
            <a:ext cx="3011265" cy="4212241"/>
          </a:xfrm>
          <a:prstGeom prst="rect">
            <a:avLst/>
          </a:prstGeom>
        </p:spPr>
      </p:pic>
      <p:pic>
        <p:nvPicPr>
          <p:cNvPr id="9" name="Picture 8" descr="Two men standing next to each other&#10;&#10;AI-generated content may be incorrect.">
            <a:extLst>
              <a:ext uri="{FF2B5EF4-FFF2-40B4-BE49-F238E27FC236}">
                <a16:creationId xmlns:a16="http://schemas.microsoft.com/office/drawing/2014/main" id="{125820CD-98AD-3AAE-F286-B13981C994DC}"/>
              </a:ext>
            </a:extLst>
          </p:cNvPr>
          <p:cNvPicPr>
            <a:picLocks noChangeAspect="1"/>
          </p:cNvPicPr>
          <p:nvPr/>
        </p:nvPicPr>
        <p:blipFill>
          <a:blip r:embed="rId4">
            <a:extLst>
              <a:ext uri="{28A0092B-C50C-407E-A947-70E740481C1C}">
                <a14:useLocalDpi xmlns:a14="http://schemas.microsoft.com/office/drawing/2010/main" val="0"/>
              </a:ext>
            </a:extLst>
          </a:blip>
          <a:srcRect l="5721" r="40464" b="1"/>
          <a:stretch>
            <a:fillRect/>
          </a:stretch>
        </p:blipFill>
        <p:spPr>
          <a:xfrm>
            <a:off x="6157955" y="2645758"/>
            <a:ext cx="3022485" cy="4212241"/>
          </a:xfrm>
          <a:prstGeom prst="rect">
            <a:avLst/>
          </a:prstGeom>
        </p:spPr>
      </p:pic>
      <p:pic>
        <p:nvPicPr>
          <p:cNvPr id="11" name="Picture 10" descr="A person holding a plate of fish&#10;&#10;AI-generated content may be incorrect.">
            <a:extLst>
              <a:ext uri="{FF2B5EF4-FFF2-40B4-BE49-F238E27FC236}">
                <a16:creationId xmlns:a16="http://schemas.microsoft.com/office/drawing/2014/main" id="{72DD10E2-DC28-A383-DBE5-1FB50AF6EF5D}"/>
              </a:ext>
            </a:extLst>
          </p:cNvPr>
          <p:cNvPicPr>
            <a:picLocks noChangeAspect="1"/>
          </p:cNvPicPr>
          <p:nvPr/>
        </p:nvPicPr>
        <p:blipFill>
          <a:blip r:embed="rId5">
            <a:extLst>
              <a:ext uri="{28A0092B-C50C-407E-A947-70E740481C1C}">
                <a14:useLocalDpi xmlns:a14="http://schemas.microsoft.com/office/drawing/2010/main" val="0"/>
              </a:ext>
            </a:extLst>
          </a:blip>
          <a:srcRect l="13845" r="32470" b="1"/>
          <a:stretch>
            <a:fillRect/>
          </a:stretch>
        </p:blipFill>
        <p:spPr>
          <a:xfrm>
            <a:off x="9180408" y="2645758"/>
            <a:ext cx="3015160" cy="4212241"/>
          </a:xfrm>
          <a:prstGeom prst="rect">
            <a:avLst/>
          </a:prstGeom>
        </p:spPr>
      </p:pic>
    </p:spTree>
    <p:extLst>
      <p:ext uri="{BB962C8B-B14F-4D97-AF65-F5344CB8AC3E}">
        <p14:creationId xmlns:p14="http://schemas.microsoft.com/office/powerpoint/2010/main" val="358519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8D865-A6E2-380B-6F03-4907F05E97A2}"/>
              </a:ext>
            </a:extLst>
          </p:cNvPr>
          <p:cNvSpPr>
            <a:spLocks noGrp="1"/>
          </p:cNvSpPr>
          <p:nvPr>
            <p:ph type="title"/>
          </p:nvPr>
        </p:nvSpPr>
        <p:spPr/>
        <p:txBody>
          <a:bodyPr/>
          <a:lstStyle/>
          <a:p>
            <a:endParaRPr lang="en-AU"/>
          </a:p>
        </p:txBody>
      </p:sp>
      <p:pic>
        <p:nvPicPr>
          <p:cNvPr id="5" name="Content Placeholder 4" descr="A group of people sitting in chairs&#10;&#10;AI-generated content may be incorrect.">
            <a:extLst>
              <a:ext uri="{FF2B5EF4-FFF2-40B4-BE49-F238E27FC236}">
                <a16:creationId xmlns:a16="http://schemas.microsoft.com/office/drawing/2014/main" id="{B8499527-B8C8-12B6-35A4-919554BA46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2152"/>
            <a:ext cx="6024979" cy="2711241"/>
          </a:xfrm>
        </p:spPr>
      </p:pic>
      <p:pic>
        <p:nvPicPr>
          <p:cNvPr id="7" name="Picture 6" descr="A person taking a selfie with a group of children in a classroom&#10;&#10;AI-generated content may be incorrect.">
            <a:extLst>
              <a:ext uri="{FF2B5EF4-FFF2-40B4-BE49-F238E27FC236}">
                <a16:creationId xmlns:a16="http://schemas.microsoft.com/office/drawing/2014/main" id="{4F295DD9-FC00-F3F8-D9F7-C70C1C975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0881" y="2221992"/>
            <a:ext cx="6039306" cy="4529479"/>
          </a:xfrm>
          <a:prstGeom prst="rect">
            <a:avLst/>
          </a:prstGeom>
        </p:spPr>
      </p:pic>
      <p:pic>
        <p:nvPicPr>
          <p:cNvPr id="9" name="Picture 8" descr="A person giving high five to a group of children&#10;&#10;AI-generated content may be incorrect.">
            <a:extLst>
              <a:ext uri="{FF2B5EF4-FFF2-40B4-BE49-F238E27FC236}">
                <a16:creationId xmlns:a16="http://schemas.microsoft.com/office/drawing/2014/main" id="{128DF318-006D-4B60-4803-58356E1E4A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18" y="2146629"/>
            <a:ext cx="2590224" cy="4604842"/>
          </a:xfrm>
          <a:prstGeom prst="rect">
            <a:avLst/>
          </a:prstGeom>
        </p:spPr>
      </p:pic>
      <p:pic>
        <p:nvPicPr>
          <p:cNvPr id="11" name="Picture 10" descr="A person raising his hands in a classroom&#10;&#10;AI-generated content may be incorrect.">
            <a:extLst>
              <a:ext uri="{FF2B5EF4-FFF2-40B4-BE49-F238E27FC236}">
                <a16:creationId xmlns:a16="http://schemas.microsoft.com/office/drawing/2014/main" id="{8B5C203E-F96D-3728-E959-89B91E49E8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40194"/>
            <a:ext cx="6096000" cy="2743200"/>
          </a:xfrm>
          <a:prstGeom prst="rect">
            <a:avLst/>
          </a:prstGeom>
        </p:spPr>
      </p:pic>
    </p:spTree>
    <p:extLst>
      <p:ext uri="{BB962C8B-B14F-4D97-AF65-F5344CB8AC3E}">
        <p14:creationId xmlns:p14="http://schemas.microsoft.com/office/powerpoint/2010/main" val="3950042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D48675-AED5-A1F2-7EB8-E4DDB70BFE7E}"/>
              </a:ext>
            </a:extLst>
          </p:cNvPr>
          <p:cNvSpPr>
            <a:spLocks noGrp="1"/>
          </p:cNvSpPr>
          <p:nvPr>
            <p:ph type="title"/>
          </p:nvPr>
        </p:nvSpPr>
        <p:spPr>
          <a:xfrm>
            <a:off x="703400" y="871758"/>
            <a:ext cx="5227171" cy="3871143"/>
          </a:xfrm>
        </p:spPr>
        <p:txBody>
          <a:bodyPr vert="horz" lIns="91440" tIns="45720" rIns="91440" bIns="45720" rtlCol="0" anchor="t">
            <a:normAutofit/>
          </a:bodyPr>
          <a:lstStyle/>
          <a:p>
            <a:r>
              <a:rPr lang="en-US" sz="5400" dirty="0"/>
              <a:t>Sponsored Children</a:t>
            </a:r>
          </a:p>
        </p:txBody>
      </p:sp>
      <p:cxnSp>
        <p:nvCxnSpPr>
          <p:cNvPr id="16" name="Straight Connector 15">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4914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7CC41EB-2D81-4303-9171-6401B388BA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4100"/>
            <a:ext cx="4914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blue door with a group of people in it&#10;&#10;AI-generated content may be incorrect.">
            <a:extLst>
              <a:ext uri="{FF2B5EF4-FFF2-40B4-BE49-F238E27FC236}">
                <a16:creationId xmlns:a16="http://schemas.microsoft.com/office/drawing/2014/main" id="{3CB49028-B142-936E-00A4-03B4450C04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9396"/>
          <a:stretch>
            <a:fillRect/>
          </a:stretch>
        </p:blipFill>
        <p:spPr>
          <a:xfrm rot="5400000">
            <a:off x="5924550" y="590550"/>
            <a:ext cx="6858000" cy="5676900"/>
          </a:xfrm>
          <a:prstGeom prst="rect">
            <a:avLst/>
          </a:prstGeom>
        </p:spPr>
      </p:pic>
      <p:pic>
        <p:nvPicPr>
          <p:cNvPr id="7" name="Picture 6" descr="A group of children and a teacher&#10;&#10;AI-generated content may be incorrect.">
            <a:extLst>
              <a:ext uri="{FF2B5EF4-FFF2-40B4-BE49-F238E27FC236}">
                <a16:creationId xmlns:a16="http://schemas.microsoft.com/office/drawing/2014/main" id="{2445DB9C-12A2-BF24-0B3D-88BECEC52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 y="3093962"/>
            <a:ext cx="7985760" cy="3593592"/>
          </a:xfrm>
          <a:prstGeom prst="rect">
            <a:avLst/>
          </a:prstGeom>
        </p:spPr>
      </p:pic>
    </p:spTree>
    <p:extLst>
      <p:ext uri="{BB962C8B-B14F-4D97-AF65-F5344CB8AC3E}">
        <p14:creationId xmlns:p14="http://schemas.microsoft.com/office/powerpoint/2010/main" val="1537262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05BA1-E7A8-DD21-16EB-8E51DEB67C37}"/>
              </a:ext>
            </a:extLst>
          </p:cNvPr>
          <p:cNvSpPr>
            <a:spLocks noGrp="1"/>
          </p:cNvSpPr>
          <p:nvPr>
            <p:ph type="title"/>
          </p:nvPr>
        </p:nvSpPr>
        <p:spPr/>
        <p:txBody>
          <a:bodyPr/>
          <a:lstStyle/>
          <a:p>
            <a:r>
              <a:rPr lang="en-US" dirty="0"/>
              <a:t>Visits</a:t>
            </a:r>
            <a:endParaRPr lang="en-AU" dirty="0"/>
          </a:p>
        </p:txBody>
      </p:sp>
      <p:pic>
        <p:nvPicPr>
          <p:cNvPr id="5" name="Content Placeholder 4" descr="A group of people posing for a photo&#10;&#10;AI-generated content may be incorrect.">
            <a:extLst>
              <a:ext uri="{FF2B5EF4-FFF2-40B4-BE49-F238E27FC236}">
                <a16:creationId xmlns:a16="http://schemas.microsoft.com/office/drawing/2014/main" id="{56585619-1145-9A7D-3349-36CCCA987D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19801" y="0"/>
            <a:ext cx="3086099" cy="6858000"/>
          </a:xfrm>
        </p:spPr>
      </p:pic>
      <p:pic>
        <p:nvPicPr>
          <p:cNvPr id="7" name="Picture 6" descr="A group of people posing for a photo&#10;&#10;AI-generated content may be incorrect.">
            <a:extLst>
              <a:ext uri="{FF2B5EF4-FFF2-40B4-BE49-F238E27FC236}">
                <a16:creationId xmlns:a16="http://schemas.microsoft.com/office/drawing/2014/main" id="{0E926566-59A1-2B0F-0DD6-29A742C898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5900" y="0"/>
            <a:ext cx="3086100" cy="6858000"/>
          </a:xfrm>
          <a:prstGeom prst="rect">
            <a:avLst/>
          </a:prstGeom>
        </p:spPr>
      </p:pic>
      <p:pic>
        <p:nvPicPr>
          <p:cNvPr id="9" name="Picture 8">
            <a:extLst>
              <a:ext uri="{FF2B5EF4-FFF2-40B4-BE49-F238E27FC236}">
                <a16:creationId xmlns:a16="http://schemas.microsoft.com/office/drawing/2014/main" id="{E5FDE20C-4EDD-F3B9-F922-5BE4012767C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33701" y="0"/>
            <a:ext cx="3086100" cy="6858000"/>
          </a:xfrm>
          <a:prstGeom prst="rect">
            <a:avLst/>
          </a:prstGeom>
        </p:spPr>
      </p:pic>
    </p:spTree>
    <p:extLst>
      <p:ext uri="{BB962C8B-B14F-4D97-AF65-F5344CB8AC3E}">
        <p14:creationId xmlns:p14="http://schemas.microsoft.com/office/powerpoint/2010/main" val="1228633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1FBE3-ECCE-4E1D-936A-6435E4E177FB}"/>
              </a:ext>
            </a:extLst>
          </p:cNvPr>
          <p:cNvSpPr>
            <a:spLocks noGrp="1"/>
          </p:cNvSpPr>
          <p:nvPr>
            <p:ph type="title"/>
          </p:nvPr>
        </p:nvSpPr>
        <p:spPr/>
        <p:txBody>
          <a:bodyPr/>
          <a:lstStyle/>
          <a:p>
            <a:r>
              <a:rPr lang="en-US" dirty="0"/>
              <a:t>Visits</a:t>
            </a:r>
            <a:endParaRPr lang="en-AU" dirty="0"/>
          </a:p>
        </p:txBody>
      </p:sp>
      <p:pic>
        <p:nvPicPr>
          <p:cNvPr id="5" name="Content Placeholder 4" descr="A group of people standing together&#10;&#10;AI-generated content may be incorrect.">
            <a:extLst>
              <a:ext uri="{FF2B5EF4-FFF2-40B4-BE49-F238E27FC236}">
                <a16:creationId xmlns:a16="http://schemas.microsoft.com/office/drawing/2014/main" id="{44B0AB0E-236B-778F-8C79-3C19B29461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19801" y="0"/>
            <a:ext cx="3086099" cy="6858000"/>
          </a:xfrm>
        </p:spPr>
      </p:pic>
      <p:pic>
        <p:nvPicPr>
          <p:cNvPr id="9" name="Picture 8" descr="A group of people holding clothes&#10;&#10;AI-generated content may be incorrect.">
            <a:extLst>
              <a:ext uri="{FF2B5EF4-FFF2-40B4-BE49-F238E27FC236}">
                <a16:creationId xmlns:a16="http://schemas.microsoft.com/office/drawing/2014/main" id="{A87F0BC9-4087-A437-8409-D17E51CD6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5900" y="0"/>
            <a:ext cx="3086100" cy="6858000"/>
          </a:xfrm>
          <a:prstGeom prst="rect">
            <a:avLst/>
          </a:prstGeom>
        </p:spPr>
      </p:pic>
      <p:pic>
        <p:nvPicPr>
          <p:cNvPr id="11" name="Picture 10" descr="A person and a child sitting on a couch reading a book&#10;&#10;AI-generated content may be incorrect.">
            <a:extLst>
              <a:ext uri="{FF2B5EF4-FFF2-40B4-BE49-F238E27FC236}">
                <a16:creationId xmlns:a16="http://schemas.microsoft.com/office/drawing/2014/main" id="{90F6545B-8EAB-8986-6986-D5ABA5D90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01518"/>
            <a:ext cx="6086404" cy="2738882"/>
          </a:xfrm>
          <a:prstGeom prst="rect">
            <a:avLst/>
          </a:prstGeom>
        </p:spPr>
      </p:pic>
    </p:spTree>
    <p:extLst>
      <p:ext uri="{BB962C8B-B14F-4D97-AF65-F5344CB8AC3E}">
        <p14:creationId xmlns:p14="http://schemas.microsoft.com/office/powerpoint/2010/main" val="3360460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B68FD30-41C1-7730-2630-02088F7003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C64F2B-FA04-C37E-5871-C793DA4A8B4A}"/>
              </a:ext>
            </a:extLst>
          </p:cNvPr>
          <p:cNvSpPr>
            <a:spLocks noGrp="1"/>
          </p:cNvSpPr>
          <p:nvPr>
            <p:ph type="title"/>
          </p:nvPr>
        </p:nvSpPr>
        <p:spPr>
          <a:xfrm>
            <a:off x="120531" y="68826"/>
            <a:ext cx="10691265" cy="1307592"/>
          </a:xfrm>
        </p:spPr>
        <p:txBody>
          <a:bodyPr/>
          <a:lstStyle/>
          <a:p>
            <a:r>
              <a:rPr lang="en-US" dirty="0">
                <a:solidFill>
                  <a:srgbClr val="FFFF00"/>
                </a:solidFill>
              </a:rPr>
              <a:t>Luke 16:1-5 </a:t>
            </a:r>
            <a:endParaRPr lang="en-AU" dirty="0">
              <a:solidFill>
                <a:srgbClr val="FFFF00"/>
              </a:solidFill>
            </a:endParaRPr>
          </a:p>
        </p:txBody>
      </p:sp>
      <p:sp>
        <p:nvSpPr>
          <p:cNvPr id="3" name="Content Placeholder 2">
            <a:extLst>
              <a:ext uri="{FF2B5EF4-FFF2-40B4-BE49-F238E27FC236}">
                <a16:creationId xmlns:a16="http://schemas.microsoft.com/office/drawing/2014/main" id="{39F10AD8-D30D-E457-33C0-D29C98E32C2E}"/>
              </a:ext>
            </a:extLst>
          </p:cNvPr>
          <p:cNvSpPr>
            <a:spLocks noGrp="1"/>
          </p:cNvSpPr>
          <p:nvPr>
            <p:ph idx="1"/>
          </p:nvPr>
        </p:nvSpPr>
        <p:spPr>
          <a:xfrm>
            <a:off x="120531" y="589936"/>
            <a:ext cx="11950938" cy="6268064"/>
          </a:xfrm>
        </p:spPr>
        <p:txBody>
          <a:bodyPr>
            <a:normAutofit/>
          </a:bodyPr>
          <a:lstStyle/>
          <a:p>
            <a:pPr marL="0" indent="0">
              <a:buNone/>
            </a:pPr>
            <a:r>
              <a:rPr lang="en-US" sz="3200" dirty="0">
                <a:solidFill>
                  <a:schemeClr val="bg1"/>
                </a:solidFill>
              </a:rPr>
              <a:t>Jesus told his disciples: ‘There was a rich man whose manager was accused of wasting his possessions.  So he called him in and asked him, “What is this I hear about you? Give an account of your management, because you cannot be manager any longer.” </a:t>
            </a:r>
            <a:br>
              <a:rPr lang="en-US" sz="3200" dirty="0">
                <a:solidFill>
                  <a:schemeClr val="bg1"/>
                </a:solidFill>
              </a:rPr>
            </a:br>
            <a:r>
              <a:rPr lang="en-US" sz="3200" dirty="0">
                <a:solidFill>
                  <a:schemeClr val="bg1"/>
                </a:solidFill>
              </a:rPr>
              <a:t>‘The manager said to himself, “What shall I do now? My master is taking away my job. I’m not strong enough to dig, and I’m ashamed to beg –  I know what I’ll do so that, when I lose my job here, people will welcome me into their houses.”</a:t>
            </a:r>
            <a:br>
              <a:rPr lang="en-US" sz="3200" dirty="0">
                <a:solidFill>
                  <a:schemeClr val="bg1"/>
                </a:solidFill>
              </a:rPr>
            </a:br>
            <a:r>
              <a:rPr lang="en-US" sz="3200" dirty="0">
                <a:solidFill>
                  <a:schemeClr val="bg1"/>
                </a:solidFill>
              </a:rPr>
              <a:t> ‘So he called in each one of his master’s debtors. He asked the first, “How much do you owe my master?”</a:t>
            </a:r>
            <a:br>
              <a:rPr lang="en-US" sz="3200" dirty="0">
                <a:solidFill>
                  <a:schemeClr val="bg1"/>
                </a:solidFill>
              </a:rPr>
            </a:br>
            <a:r>
              <a:rPr lang="en-US" sz="3200" dirty="0">
                <a:solidFill>
                  <a:schemeClr val="bg1"/>
                </a:solidFill>
              </a:rPr>
              <a:t>“Three thousand </a:t>
            </a:r>
            <a:r>
              <a:rPr lang="en-US" sz="3200" dirty="0" err="1">
                <a:solidFill>
                  <a:schemeClr val="bg1"/>
                </a:solidFill>
              </a:rPr>
              <a:t>litres</a:t>
            </a:r>
            <a:r>
              <a:rPr lang="en-US" sz="3200" dirty="0">
                <a:solidFill>
                  <a:schemeClr val="bg1"/>
                </a:solidFill>
              </a:rPr>
              <a:t> of olive oil,” he replied.</a:t>
            </a:r>
          </a:p>
          <a:p>
            <a:endParaRPr lang="en-US" dirty="0">
              <a:solidFill>
                <a:schemeClr val="bg1"/>
              </a:solidFill>
            </a:endParaRPr>
          </a:p>
        </p:txBody>
      </p:sp>
    </p:spTree>
    <p:extLst>
      <p:ext uri="{BB962C8B-B14F-4D97-AF65-F5344CB8AC3E}">
        <p14:creationId xmlns:p14="http://schemas.microsoft.com/office/powerpoint/2010/main" val="3008026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49EC3-69F1-5AF2-1190-2FAD1D1590B9}"/>
              </a:ext>
            </a:extLst>
          </p:cNvPr>
          <p:cNvSpPr>
            <a:spLocks noGrp="1"/>
          </p:cNvSpPr>
          <p:nvPr>
            <p:ph type="title"/>
          </p:nvPr>
        </p:nvSpPr>
        <p:spPr/>
        <p:txBody>
          <a:bodyPr>
            <a:normAutofit fontScale="90000"/>
          </a:bodyPr>
          <a:lstStyle/>
          <a:p>
            <a:r>
              <a:rPr lang="en-US" dirty="0"/>
              <a:t>Friday </a:t>
            </a:r>
            <a:br>
              <a:rPr lang="en-US" dirty="0"/>
            </a:br>
            <a:r>
              <a:rPr lang="en-US" dirty="0"/>
              <a:t>at </a:t>
            </a:r>
            <a:br>
              <a:rPr lang="en-US" dirty="0"/>
            </a:br>
            <a:r>
              <a:rPr lang="en-US" dirty="0"/>
              <a:t>Sunbird</a:t>
            </a:r>
            <a:endParaRPr lang="en-AU" dirty="0"/>
          </a:p>
        </p:txBody>
      </p:sp>
      <p:pic>
        <p:nvPicPr>
          <p:cNvPr id="5" name="Content Placeholder 4" descr="A person writing on a chalkboard&#10;&#10;AI-generated content may be incorrect.">
            <a:extLst>
              <a:ext uri="{FF2B5EF4-FFF2-40B4-BE49-F238E27FC236}">
                <a16:creationId xmlns:a16="http://schemas.microsoft.com/office/drawing/2014/main" id="{AF6831FB-E944-A0A3-9B9D-719E842A88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26729" y="0"/>
            <a:ext cx="3044951" cy="6766560"/>
          </a:xfrm>
        </p:spPr>
      </p:pic>
      <p:pic>
        <p:nvPicPr>
          <p:cNvPr id="7" name="Picture 6" descr="A group of people standing next to a guitar case&#10;&#10;AI-generated content may be incorrect.">
            <a:extLst>
              <a:ext uri="{FF2B5EF4-FFF2-40B4-BE49-F238E27FC236}">
                <a16:creationId xmlns:a16="http://schemas.microsoft.com/office/drawing/2014/main" id="{5A3C45F2-A6CA-2A99-68F4-3227CBB429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0629" y="0"/>
            <a:ext cx="3086100" cy="6858000"/>
          </a:xfrm>
          <a:prstGeom prst="rect">
            <a:avLst/>
          </a:prstGeom>
        </p:spPr>
      </p:pic>
      <p:pic>
        <p:nvPicPr>
          <p:cNvPr id="9" name="Picture 8" descr="A group of people standing outside a building&#10;&#10;AI-generated content may be incorrect.">
            <a:extLst>
              <a:ext uri="{FF2B5EF4-FFF2-40B4-BE49-F238E27FC236}">
                <a16:creationId xmlns:a16="http://schemas.microsoft.com/office/drawing/2014/main" id="{84E5BFC1-DA83-091E-9945-2193C99722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4529" y="0"/>
            <a:ext cx="3086100" cy="6858000"/>
          </a:xfrm>
          <a:prstGeom prst="rect">
            <a:avLst/>
          </a:prstGeom>
        </p:spPr>
      </p:pic>
    </p:spTree>
    <p:extLst>
      <p:ext uri="{BB962C8B-B14F-4D97-AF65-F5344CB8AC3E}">
        <p14:creationId xmlns:p14="http://schemas.microsoft.com/office/powerpoint/2010/main" val="3895647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256412-60B3-F0DC-35B6-B4998D1E7BB5}"/>
            </a:ext>
          </a:extLst>
        </p:cNvPr>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341BFA31-6544-45C2-9DA0-9E1C5E0B1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D7DB65D-5EFD-43C1-976E-763AAA2A6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2"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5AFACF-432A-4013-D18C-EFE1444F1A8D}"/>
              </a:ext>
            </a:extLst>
          </p:cNvPr>
          <p:cNvSpPr>
            <a:spLocks noGrp="1"/>
          </p:cNvSpPr>
          <p:nvPr>
            <p:ph type="title"/>
          </p:nvPr>
        </p:nvSpPr>
        <p:spPr>
          <a:xfrm>
            <a:off x="704088" y="4296095"/>
            <a:ext cx="10782299" cy="962076"/>
          </a:xfrm>
        </p:spPr>
        <p:txBody>
          <a:bodyPr vert="horz" lIns="91440" tIns="45720" rIns="91440" bIns="45720" rtlCol="0" anchor="t">
            <a:normAutofit/>
          </a:bodyPr>
          <a:lstStyle/>
          <a:p>
            <a:r>
              <a:rPr lang="en-US" sz="5400">
                <a:solidFill>
                  <a:schemeClr val="bg1"/>
                </a:solidFill>
              </a:rPr>
              <a:t>Friday at Sunbird</a:t>
            </a:r>
          </a:p>
        </p:txBody>
      </p:sp>
      <p:pic>
        <p:nvPicPr>
          <p:cNvPr id="8" name="Content Placeholder 7" descr="A group of people holding yellow balls&#10;&#10;AI-generated content may be incorrect.">
            <a:extLst>
              <a:ext uri="{FF2B5EF4-FFF2-40B4-BE49-F238E27FC236}">
                <a16:creationId xmlns:a16="http://schemas.microsoft.com/office/drawing/2014/main" id="{FF67E584-6933-0430-A41C-824ABDA6F35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3128" r="9269" b="1"/>
          <a:stretch>
            <a:fillRect/>
          </a:stretch>
        </p:blipFill>
        <p:spPr>
          <a:xfrm>
            <a:off x="800100" y="727189"/>
            <a:ext cx="5295900" cy="3070938"/>
          </a:xfrm>
          <a:prstGeom prst="rect">
            <a:avLst/>
          </a:prstGeom>
        </p:spPr>
      </p:pic>
      <p:pic>
        <p:nvPicPr>
          <p:cNvPr id="11" name="Picture 10" descr="A group of women sitting in a classroom&#10;&#10;AI-generated content may be incorrect.">
            <a:extLst>
              <a:ext uri="{FF2B5EF4-FFF2-40B4-BE49-F238E27FC236}">
                <a16:creationId xmlns:a16="http://schemas.microsoft.com/office/drawing/2014/main" id="{117AE623-FA98-1996-091D-D2910D17D1D5}"/>
              </a:ext>
            </a:extLst>
          </p:cNvPr>
          <p:cNvPicPr>
            <a:picLocks noChangeAspect="1"/>
          </p:cNvPicPr>
          <p:nvPr/>
        </p:nvPicPr>
        <p:blipFill>
          <a:blip r:embed="rId3">
            <a:extLst>
              <a:ext uri="{28A0092B-C50C-407E-A947-70E740481C1C}">
                <a14:useLocalDpi xmlns:a14="http://schemas.microsoft.com/office/drawing/2010/main" val="0"/>
              </a:ext>
            </a:extLst>
          </a:blip>
          <a:srcRect l="2254" r="20144" b="1"/>
          <a:stretch>
            <a:fillRect/>
          </a:stretch>
        </p:blipFill>
        <p:spPr>
          <a:xfrm>
            <a:off x="6096000" y="727189"/>
            <a:ext cx="5295900" cy="3070938"/>
          </a:xfrm>
          <a:prstGeom prst="rect">
            <a:avLst/>
          </a:prstGeom>
        </p:spPr>
      </p:pic>
      <p:cxnSp>
        <p:nvCxnSpPr>
          <p:cNvPr id="24" name="Straight Connector 23">
            <a:extLst>
              <a:ext uri="{FF2B5EF4-FFF2-40B4-BE49-F238E27FC236}">
                <a16:creationId xmlns:a16="http://schemas.microsoft.com/office/drawing/2014/main" id="{5FBDBD30-F250-4D5E-925B-4796AFC99B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4144434"/>
            <a:ext cx="105918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522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74ABF6B1-3A9A-4CEE-889E-0D96AB03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C8EBD892-00C5-4507-BFE3-9601A24FB3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19E60-6123-4B8A-C1D4-40BFA169513A}"/>
              </a:ext>
            </a:extLst>
          </p:cNvPr>
          <p:cNvSpPr>
            <a:spLocks noGrp="1"/>
          </p:cNvSpPr>
          <p:nvPr>
            <p:ph type="title"/>
          </p:nvPr>
        </p:nvSpPr>
        <p:spPr>
          <a:xfrm>
            <a:off x="683021" y="4306043"/>
            <a:ext cx="10776311" cy="1162425"/>
          </a:xfrm>
        </p:spPr>
        <p:txBody>
          <a:bodyPr vert="horz" lIns="91440" tIns="45720" rIns="91440" bIns="45720" rtlCol="0" anchor="t">
            <a:normAutofit/>
          </a:bodyPr>
          <a:lstStyle/>
          <a:p>
            <a:r>
              <a:rPr lang="en-US" sz="5400"/>
              <a:t>Fort Jesus</a:t>
            </a:r>
          </a:p>
        </p:txBody>
      </p:sp>
      <p:pic>
        <p:nvPicPr>
          <p:cNvPr id="7" name="Picture 6" descr="A cannon in a stone wall&#10;&#10;AI-generated content may be incorrect.">
            <a:extLst>
              <a:ext uri="{FF2B5EF4-FFF2-40B4-BE49-F238E27FC236}">
                <a16:creationId xmlns:a16="http://schemas.microsoft.com/office/drawing/2014/main" id="{621B99AA-7FE0-47F2-5C94-42A4BDA1C3E9}"/>
              </a:ext>
            </a:extLst>
          </p:cNvPr>
          <p:cNvPicPr>
            <a:picLocks noChangeAspect="1"/>
          </p:cNvPicPr>
          <p:nvPr/>
        </p:nvPicPr>
        <p:blipFill>
          <a:blip r:embed="rId2">
            <a:extLst>
              <a:ext uri="{28A0092B-C50C-407E-A947-70E740481C1C}">
                <a14:useLocalDpi xmlns:a14="http://schemas.microsoft.com/office/drawing/2010/main" val="0"/>
              </a:ext>
            </a:extLst>
          </a:blip>
          <a:srcRect t="16369" r="-3" b="17520"/>
          <a:stretch>
            <a:fillRect/>
          </a:stretch>
        </p:blipFill>
        <p:spPr>
          <a:xfrm>
            <a:off x="800100" y="723900"/>
            <a:ext cx="3501104" cy="3086097"/>
          </a:xfrm>
          <a:prstGeom prst="rect">
            <a:avLst/>
          </a:prstGeom>
        </p:spPr>
      </p:pic>
      <p:pic>
        <p:nvPicPr>
          <p:cNvPr id="9" name="Picture 8" descr="A person standing on a stone bridge with cannons&#10;&#10;AI-generated content may be incorrect.">
            <a:extLst>
              <a:ext uri="{FF2B5EF4-FFF2-40B4-BE49-F238E27FC236}">
                <a16:creationId xmlns:a16="http://schemas.microsoft.com/office/drawing/2014/main" id="{6A35E185-0E07-AF2F-A28A-98C942ECF989}"/>
              </a:ext>
            </a:extLst>
          </p:cNvPr>
          <p:cNvPicPr>
            <a:picLocks noChangeAspect="1"/>
          </p:cNvPicPr>
          <p:nvPr/>
        </p:nvPicPr>
        <p:blipFill>
          <a:blip r:embed="rId3">
            <a:extLst>
              <a:ext uri="{28A0092B-C50C-407E-A947-70E740481C1C}">
                <a14:useLocalDpi xmlns:a14="http://schemas.microsoft.com/office/drawing/2010/main" val="0"/>
              </a:ext>
            </a:extLst>
          </a:blip>
          <a:srcRect l="2714" r="10348"/>
          <a:stretch>
            <a:fillRect/>
          </a:stretch>
        </p:blipFill>
        <p:spPr>
          <a:xfrm>
            <a:off x="4300894" y="723900"/>
            <a:ext cx="3577304" cy="3086097"/>
          </a:xfrm>
          <a:prstGeom prst="rect">
            <a:avLst/>
          </a:prstGeom>
        </p:spPr>
      </p:pic>
      <p:pic>
        <p:nvPicPr>
          <p:cNvPr id="5" name="Content Placeholder 4" descr="A model of a building&#10;&#10;AI-generated content may be incorrect.">
            <a:extLst>
              <a:ext uri="{FF2B5EF4-FFF2-40B4-BE49-F238E27FC236}">
                <a16:creationId xmlns:a16="http://schemas.microsoft.com/office/drawing/2014/main" id="{6A807F24-6E5D-6215-4F3D-7612EA2E1484}"/>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t="19586" r="-3" b="15251"/>
          <a:stretch>
            <a:fillRect/>
          </a:stretch>
        </p:blipFill>
        <p:spPr>
          <a:xfrm>
            <a:off x="7877886" y="723900"/>
            <a:ext cx="3552113" cy="3086097"/>
          </a:xfrm>
          <a:prstGeom prst="rect">
            <a:avLst/>
          </a:prstGeom>
        </p:spPr>
      </p:pic>
      <p:cxnSp>
        <p:nvCxnSpPr>
          <p:cNvPr id="22" name="Straight Connector 21">
            <a:extLst>
              <a:ext uri="{FF2B5EF4-FFF2-40B4-BE49-F238E27FC236}">
                <a16:creationId xmlns:a16="http://schemas.microsoft.com/office/drawing/2014/main" id="{E531BC1D-41F6-43D0-8437-608E6D83F3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4156386"/>
            <a:ext cx="1059596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5214870"/>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03E3D-D2B7-BB69-EA34-7857A39F105A}"/>
              </a:ext>
            </a:extLst>
          </p:cNvPr>
          <p:cNvSpPr>
            <a:spLocks noGrp="1"/>
          </p:cNvSpPr>
          <p:nvPr>
            <p:ph type="title"/>
          </p:nvPr>
        </p:nvSpPr>
        <p:spPr/>
        <p:txBody>
          <a:bodyPr/>
          <a:lstStyle/>
          <a:p>
            <a:r>
              <a:rPr lang="en-US" dirty="0"/>
              <a:t>Wildlife</a:t>
            </a:r>
            <a:endParaRPr lang="en-AU" dirty="0"/>
          </a:p>
        </p:txBody>
      </p:sp>
      <p:pic>
        <p:nvPicPr>
          <p:cNvPr id="5" name="Content Placeholder 4" descr="A animal standing in a field&#10;&#10;AI-generated content may be incorrect.">
            <a:extLst>
              <a:ext uri="{FF2B5EF4-FFF2-40B4-BE49-F238E27FC236}">
                <a16:creationId xmlns:a16="http://schemas.microsoft.com/office/drawing/2014/main" id="{169666A9-2357-A787-C6B5-7C1EDEC8E6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1635" y="1826260"/>
            <a:ext cx="3857518" cy="3740150"/>
          </a:xfrm>
        </p:spPr>
      </p:pic>
      <p:pic>
        <p:nvPicPr>
          <p:cNvPr id="9" name="Picture 8" descr="A crocodile on the ground&#10;&#10;AI-generated content may be incorrect.">
            <a:extLst>
              <a:ext uri="{FF2B5EF4-FFF2-40B4-BE49-F238E27FC236}">
                <a16:creationId xmlns:a16="http://schemas.microsoft.com/office/drawing/2014/main" id="{1DA03863-C5A1-F374-180C-EE836FEF1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2740" y="685800"/>
            <a:ext cx="4238625" cy="5486400"/>
          </a:xfrm>
          <a:prstGeom prst="rect">
            <a:avLst/>
          </a:prstGeom>
        </p:spPr>
      </p:pic>
    </p:spTree>
    <p:extLst>
      <p:ext uri="{BB962C8B-B14F-4D97-AF65-F5344CB8AC3E}">
        <p14:creationId xmlns:p14="http://schemas.microsoft.com/office/powerpoint/2010/main" val="874879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67727-83FC-CDED-CDC6-C56C4435781E}"/>
              </a:ext>
            </a:extLst>
          </p:cNvPr>
          <p:cNvSpPr>
            <a:spLocks noGrp="1"/>
          </p:cNvSpPr>
          <p:nvPr>
            <p:ph type="title"/>
          </p:nvPr>
        </p:nvSpPr>
        <p:spPr/>
        <p:txBody>
          <a:bodyPr/>
          <a:lstStyle/>
          <a:p>
            <a:r>
              <a:rPr lang="en-US" dirty="0"/>
              <a:t>Mombasa Beach</a:t>
            </a:r>
            <a:endParaRPr lang="en-AU" dirty="0"/>
          </a:p>
        </p:txBody>
      </p:sp>
      <p:pic>
        <p:nvPicPr>
          <p:cNvPr id="5" name="Content Placeholder 4" descr="A person's feet in the water&#10;&#10;AI-generated content may be incorrect.">
            <a:extLst>
              <a:ext uri="{FF2B5EF4-FFF2-40B4-BE49-F238E27FC236}">
                <a16:creationId xmlns:a16="http://schemas.microsoft.com/office/drawing/2014/main" id="{10A410B7-F766-5FD8-4ED0-0B4F8DBF60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72368" y="3108047"/>
            <a:ext cx="2805112" cy="3740150"/>
          </a:xfrm>
        </p:spPr>
      </p:pic>
      <p:pic>
        <p:nvPicPr>
          <p:cNvPr id="7" name="Picture 6" descr="A beach with people on it&#10;&#10;AI-generated content may be incorrect.">
            <a:extLst>
              <a:ext uri="{FF2B5EF4-FFF2-40B4-BE49-F238E27FC236}">
                <a16:creationId xmlns:a16="http://schemas.microsoft.com/office/drawing/2014/main" id="{50989A5C-ED9D-C2ED-2B6D-28D238009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 y="3098244"/>
            <a:ext cx="5013008" cy="3759756"/>
          </a:xfrm>
          <a:prstGeom prst="rect">
            <a:avLst/>
          </a:prstGeom>
        </p:spPr>
      </p:pic>
      <p:pic>
        <p:nvPicPr>
          <p:cNvPr id="9" name="Picture 8" descr="A view of a beach from a balcony&#10;&#10;AI-generated content may be incorrect.">
            <a:extLst>
              <a:ext uri="{FF2B5EF4-FFF2-40B4-BE49-F238E27FC236}">
                <a16:creationId xmlns:a16="http://schemas.microsoft.com/office/drawing/2014/main" id="{1ED43777-6208-BADE-2858-13BE3CD094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1765" y="0"/>
            <a:ext cx="5143500" cy="6858000"/>
          </a:xfrm>
          <a:prstGeom prst="rect">
            <a:avLst/>
          </a:prstGeom>
        </p:spPr>
      </p:pic>
    </p:spTree>
    <p:extLst>
      <p:ext uri="{BB962C8B-B14F-4D97-AF65-F5344CB8AC3E}">
        <p14:creationId xmlns:p14="http://schemas.microsoft.com/office/powerpoint/2010/main" val="1151839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1DD99-AE83-0D53-ACFC-D8AD26528308}"/>
              </a:ext>
            </a:extLst>
          </p:cNvPr>
          <p:cNvSpPr>
            <a:spLocks noGrp="1"/>
          </p:cNvSpPr>
          <p:nvPr>
            <p:ph type="title"/>
          </p:nvPr>
        </p:nvSpPr>
        <p:spPr/>
        <p:txBody>
          <a:bodyPr/>
          <a:lstStyle/>
          <a:p>
            <a:r>
              <a:rPr lang="en-US" dirty="0"/>
              <a:t>Reflections</a:t>
            </a:r>
            <a:endParaRPr lang="en-AU" dirty="0"/>
          </a:p>
        </p:txBody>
      </p:sp>
      <p:sp>
        <p:nvSpPr>
          <p:cNvPr id="3" name="Content Placeholder 2">
            <a:extLst>
              <a:ext uri="{FF2B5EF4-FFF2-40B4-BE49-F238E27FC236}">
                <a16:creationId xmlns:a16="http://schemas.microsoft.com/office/drawing/2014/main" id="{0ED245EE-29CF-2364-2330-15AC530ECAD2}"/>
              </a:ext>
            </a:extLst>
          </p:cNvPr>
          <p:cNvSpPr>
            <a:spLocks noGrp="1"/>
          </p:cNvSpPr>
          <p:nvPr>
            <p:ph idx="1"/>
          </p:nvPr>
        </p:nvSpPr>
        <p:spPr/>
        <p:txBody>
          <a:bodyPr>
            <a:normAutofit/>
          </a:bodyPr>
          <a:lstStyle/>
          <a:p>
            <a:pPr marL="0" indent="0">
              <a:buNone/>
            </a:pPr>
            <a:r>
              <a:rPr lang="en-US" sz="3200" dirty="0"/>
              <a:t>Stephen Said:</a:t>
            </a:r>
            <a:br>
              <a:rPr lang="en-US" sz="3200" dirty="0"/>
            </a:br>
            <a:r>
              <a:rPr lang="en-US" sz="3200" dirty="0"/>
              <a:t>1. Materialism – love things use people</a:t>
            </a:r>
          </a:p>
          <a:p>
            <a:pPr marL="0" indent="0">
              <a:buNone/>
            </a:pPr>
            <a:r>
              <a:rPr lang="en-US" sz="3200" dirty="0"/>
              <a:t>2. Xenophobia – racial, cultural, positional superiority over others</a:t>
            </a:r>
          </a:p>
          <a:p>
            <a:pPr marL="0" indent="0">
              <a:buNone/>
            </a:pPr>
            <a:r>
              <a:rPr lang="en-US" sz="3200" dirty="0"/>
              <a:t>Luke 16:1-15 – You cannot serve two masters</a:t>
            </a:r>
            <a:endParaRPr lang="en-AU" sz="3200" dirty="0"/>
          </a:p>
        </p:txBody>
      </p:sp>
    </p:spTree>
    <p:extLst>
      <p:ext uri="{BB962C8B-B14F-4D97-AF65-F5344CB8AC3E}">
        <p14:creationId xmlns:p14="http://schemas.microsoft.com/office/powerpoint/2010/main" val="438105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99BD1-38B9-A26D-781C-BFF9463D6488}"/>
              </a:ext>
            </a:extLst>
          </p:cNvPr>
          <p:cNvSpPr>
            <a:spLocks noGrp="1"/>
          </p:cNvSpPr>
          <p:nvPr>
            <p:ph type="title"/>
          </p:nvPr>
        </p:nvSpPr>
        <p:spPr/>
        <p:txBody>
          <a:bodyPr/>
          <a:lstStyle/>
          <a:p>
            <a:r>
              <a:rPr lang="en-US" dirty="0"/>
              <a:t>Reflect</a:t>
            </a:r>
            <a:endParaRPr lang="en-AU" dirty="0"/>
          </a:p>
        </p:txBody>
      </p:sp>
      <p:sp>
        <p:nvSpPr>
          <p:cNvPr id="3" name="Content Placeholder 2">
            <a:extLst>
              <a:ext uri="{FF2B5EF4-FFF2-40B4-BE49-F238E27FC236}">
                <a16:creationId xmlns:a16="http://schemas.microsoft.com/office/drawing/2014/main" id="{B522481A-4575-1AF3-3939-DD061BEBA48E}"/>
              </a:ext>
            </a:extLst>
          </p:cNvPr>
          <p:cNvSpPr>
            <a:spLocks noGrp="1"/>
          </p:cNvSpPr>
          <p:nvPr>
            <p:ph idx="1"/>
          </p:nvPr>
        </p:nvSpPr>
        <p:spPr/>
        <p:txBody>
          <a:bodyPr>
            <a:normAutofit/>
          </a:bodyPr>
          <a:lstStyle/>
          <a:p>
            <a:r>
              <a:rPr lang="en-US" sz="3200" dirty="0"/>
              <a:t>You cannot serve two masters: </a:t>
            </a:r>
          </a:p>
          <a:p>
            <a:r>
              <a:rPr lang="en-US" sz="3200" dirty="0"/>
              <a:t>What is the process I need to engage, to ensure I have my priorities straight?</a:t>
            </a:r>
            <a:endParaRPr lang="en-AU" sz="3200" dirty="0"/>
          </a:p>
        </p:txBody>
      </p:sp>
    </p:spTree>
    <p:extLst>
      <p:ext uri="{BB962C8B-B14F-4D97-AF65-F5344CB8AC3E}">
        <p14:creationId xmlns:p14="http://schemas.microsoft.com/office/powerpoint/2010/main" val="533062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2A1A8-B4B3-0F20-D22D-88F550B46403}"/>
              </a:ext>
            </a:extLst>
          </p:cNvPr>
          <p:cNvSpPr>
            <a:spLocks noGrp="1"/>
          </p:cNvSpPr>
          <p:nvPr>
            <p:ph type="title"/>
          </p:nvPr>
        </p:nvSpPr>
        <p:spPr>
          <a:xfrm>
            <a:off x="120531" y="68826"/>
            <a:ext cx="10691265" cy="1307592"/>
          </a:xfrm>
        </p:spPr>
        <p:txBody>
          <a:bodyPr/>
          <a:lstStyle/>
          <a:p>
            <a:r>
              <a:rPr lang="en-US" dirty="0">
                <a:solidFill>
                  <a:srgbClr val="FFFF00"/>
                </a:solidFill>
              </a:rPr>
              <a:t>Luke 16:6-10 </a:t>
            </a:r>
            <a:endParaRPr lang="en-AU" dirty="0">
              <a:solidFill>
                <a:srgbClr val="FFFF00"/>
              </a:solidFill>
            </a:endParaRPr>
          </a:p>
        </p:txBody>
      </p:sp>
      <p:sp>
        <p:nvSpPr>
          <p:cNvPr id="3" name="Content Placeholder 2">
            <a:extLst>
              <a:ext uri="{FF2B5EF4-FFF2-40B4-BE49-F238E27FC236}">
                <a16:creationId xmlns:a16="http://schemas.microsoft.com/office/drawing/2014/main" id="{F1B27ADC-C0E2-C6D8-4617-C770E1B52C83}"/>
              </a:ext>
            </a:extLst>
          </p:cNvPr>
          <p:cNvSpPr>
            <a:spLocks noGrp="1"/>
          </p:cNvSpPr>
          <p:nvPr>
            <p:ph idx="1"/>
          </p:nvPr>
        </p:nvSpPr>
        <p:spPr>
          <a:xfrm>
            <a:off x="206477" y="766916"/>
            <a:ext cx="11864992" cy="5928852"/>
          </a:xfrm>
        </p:spPr>
        <p:txBody>
          <a:bodyPr>
            <a:normAutofit fontScale="55000" lnSpcReduction="20000"/>
          </a:bodyPr>
          <a:lstStyle/>
          <a:p>
            <a:pPr marL="0" indent="0">
              <a:buNone/>
            </a:pPr>
            <a:r>
              <a:rPr lang="en-US" sz="5800" dirty="0">
                <a:solidFill>
                  <a:schemeClr val="bg1"/>
                </a:solidFill>
              </a:rPr>
              <a:t>‘The manager told him, “Take your bill, sit down quickly, and make it fifteen hundred.” </a:t>
            </a:r>
            <a:br>
              <a:rPr lang="en-US" sz="5800" dirty="0">
                <a:solidFill>
                  <a:schemeClr val="bg1"/>
                </a:solidFill>
              </a:rPr>
            </a:br>
            <a:r>
              <a:rPr lang="en-US" sz="5800" dirty="0">
                <a:solidFill>
                  <a:schemeClr val="bg1"/>
                </a:solidFill>
              </a:rPr>
              <a:t>‘Then he asked the second, “And how much do you owe?” </a:t>
            </a:r>
            <a:br>
              <a:rPr lang="en-US" sz="5800" dirty="0">
                <a:solidFill>
                  <a:schemeClr val="bg1"/>
                </a:solidFill>
              </a:rPr>
            </a:br>
            <a:r>
              <a:rPr lang="en-US" sz="5800" dirty="0">
                <a:solidFill>
                  <a:schemeClr val="bg1"/>
                </a:solidFill>
              </a:rPr>
              <a:t>‘“Thirty tons of wheat,” he replied. </a:t>
            </a:r>
            <a:br>
              <a:rPr lang="en-US" sz="5800" dirty="0">
                <a:solidFill>
                  <a:schemeClr val="bg1"/>
                </a:solidFill>
              </a:rPr>
            </a:br>
            <a:r>
              <a:rPr lang="en-US" sz="5800" dirty="0">
                <a:solidFill>
                  <a:schemeClr val="bg1"/>
                </a:solidFill>
              </a:rPr>
              <a:t>‘He told him, “Take your bill and make it twenty-four.” </a:t>
            </a:r>
            <a:br>
              <a:rPr lang="en-US" sz="5800" dirty="0">
                <a:solidFill>
                  <a:schemeClr val="bg1"/>
                </a:solidFill>
              </a:rPr>
            </a:br>
            <a:r>
              <a:rPr lang="en-US" sz="5800" dirty="0">
                <a:solidFill>
                  <a:schemeClr val="bg1"/>
                </a:solidFill>
              </a:rPr>
              <a:t>‘The master commended the dishonest manager because he had acted shrewdly. For the people of this world are more shrewd in dealing with their own kind than are the people of the light. 9 I tell you, use worldly wealth to gain friends for yourselves, so that when it is gone, you will be welcomed into eternal dwellings. </a:t>
            </a:r>
            <a:br>
              <a:rPr lang="en-US" sz="5800" dirty="0">
                <a:solidFill>
                  <a:schemeClr val="bg1"/>
                </a:solidFill>
              </a:rPr>
            </a:br>
            <a:r>
              <a:rPr lang="en-US" sz="5800" dirty="0">
                <a:solidFill>
                  <a:schemeClr val="bg1"/>
                </a:solidFill>
              </a:rPr>
              <a:t>‘Whoever can be trusted with very little can also be trusted with much, and whoever is dishonest with very little will also be dishonest with much. </a:t>
            </a:r>
            <a:endParaRPr lang="en-US" sz="2200" dirty="0">
              <a:solidFill>
                <a:schemeClr val="bg1"/>
              </a:solidFill>
            </a:endParaRPr>
          </a:p>
          <a:p>
            <a:endParaRPr lang="en-AU" dirty="0"/>
          </a:p>
        </p:txBody>
      </p:sp>
    </p:spTree>
    <p:extLst>
      <p:ext uri="{BB962C8B-B14F-4D97-AF65-F5344CB8AC3E}">
        <p14:creationId xmlns:p14="http://schemas.microsoft.com/office/powerpoint/2010/main" val="3142690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00BAE42-19CB-6577-BAA9-87BF3F032D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F676AC-13E7-149B-FAA3-994001EE62CB}"/>
              </a:ext>
            </a:extLst>
          </p:cNvPr>
          <p:cNvSpPr>
            <a:spLocks noGrp="1"/>
          </p:cNvSpPr>
          <p:nvPr>
            <p:ph type="title"/>
          </p:nvPr>
        </p:nvSpPr>
        <p:spPr>
          <a:xfrm>
            <a:off x="120531" y="68826"/>
            <a:ext cx="10691265" cy="1307592"/>
          </a:xfrm>
        </p:spPr>
        <p:txBody>
          <a:bodyPr/>
          <a:lstStyle/>
          <a:p>
            <a:r>
              <a:rPr lang="en-US" dirty="0">
                <a:solidFill>
                  <a:srgbClr val="FFFF00"/>
                </a:solidFill>
              </a:rPr>
              <a:t>Luke 16:11-15</a:t>
            </a:r>
            <a:endParaRPr lang="en-AU" dirty="0">
              <a:solidFill>
                <a:srgbClr val="FFFF00"/>
              </a:solidFill>
            </a:endParaRPr>
          </a:p>
        </p:txBody>
      </p:sp>
      <p:sp>
        <p:nvSpPr>
          <p:cNvPr id="3" name="Content Placeholder 2">
            <a:extLst>
              <a:ext uri="{FF2B5EF4-FFF2-40B4-BE49-F238E27FC236}">
                <a16:creationId xmlns:a16="http://schemas.microsoft.com/office/drawing/2014/main" id="{E5AA20AF-3412-F6D5-10C8-2EB63394481A}"/>
              </a:ext>
            </a:extLst>
          </p:cNvPr>
          <p:cNvSpPr>
            <a:spLocks noGrp="1"/>
          </p:cNvSpPr>
          <p:nvPr>
            <p:ph idx="1"/>
          </p:nvPr>
        </p:nvSpPr>
        <p:spPr>
          <a:xfrm>
            <a:off x="206477" y="766916"/>
            <a:ext cx="11641394" cy="5928852"/>
          </a:xfrm>
        </p:spPr>
        <p:txBody>
          <a:bodyPr>
            <a:normAutofit lnSpcReduction="10000"/>
          </a:bodyPr>
          <a:lstStyle/>
          <a:p>
            <a:pPr marL="0" indent="0">
              <a:buNone/>
            </a:pPr>
            <a:r>
              <a:rPr lang="en-US" sz="3200" dirty="0">
                <a:solidFill>
                  <a:schemeClr val="bg1"/>
                </a:solidFill>
              </a:rPr>
              <a:t>So if you have not been trustworthy in handling worldly wealth, who will trust you with true riches? </a:t>
            </a:r>
            <a:br>
              <a:rPr lang="en-US" sz="3200" dirty="0">
                <a:solidFill>
                  <a:schemeClr val="bg1"/>
                </a:solidFill>
              </a:rPr>
            </a:br>
            <a:r>
              <a:rPr lang="en-US" sz="3200" dirty="0">
                <a:solidFill>
                  <a:schemeClr val="bg1"/>
                </a:solidFill>
              </a:rPr>
              <a:t>And if you have not been trustworthy with someone else’s property, who will give you property of your own?</a:t>
            </a:r>
          </a:p>
          <a:p>
            <a:pPr marL="0" indent="0">
              <a:buNone/>
            </a:pPr>
            <a:r>
              <a:rPr lang="en-US" sz="3200" dirty="0">
                <a:solidFill>
                  <a:schemeClr val="bg1"/>
                </a:solidFill>
              </a:rPr>
              <a:t>‘No one can serve two masters. Either you will hate the one and love the other, or you will be devoted to the one and despise the other. You cannot serve both God and Money.’</a:t>
            </a:r>
            <a:br>
              <a:rPr lang="en-US" sz="3200" dirty="0">
                <a:solidFill>
                  <a:schemeClr val="bg1"/>
                </a:solidFill>
              </a:rPr>
            </a:br>
            <a:r>
              <a:rPr lang="en-US" sz="3200" dirty="0">
                <a:solidFill>
                  <a:schemeClr val="bg1"/>
                </a:solidFill>
              </a:rPr>
              <a:t>The Pharisees, who loved money, heard all this and were sneering at Jesus. He said to them, ‘You are the ones who justify yourselves in the eyes of others, but God knows your hearts. What people value highly is detestable in God’s sight.</a:t>
            </a:r>
          </a:p>
          <a:p>
            <a:endParaRPr lang="en-AU" dirty="0"/>
          </a:p>
        </p:txBody>
      </p:sp>
    </p:spTree>
    <p:extLst>
      <p:ext uri="{BB962C8B-B14F-4D97-AF65-F5344CB8AC3E}">
        <p14:creationId xmlns:p14="http://schemas.microsoft.com/office/powerpoint/2010/main" val="3508296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74ABF6B1-3A9A-4CEE-889E-0D96AB03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C8EBD892-00C5-4507-BFE3-9601A24FB3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C503D1-5DFC-D3A1-9016-35C7C7571637}"/>
              </a:ext>
            </a:extLst>
          </p:cNvPr>
          <p:cNvSpPr>
            <a:spLocks noGrp="1"/>
          </p:cNvSpPr>
          <p:nvPr>
            <p:ph type="title"/>
          </p:nvPr>
        </p:nvSpPr>
        <p:spPr>
          <a:xfrm>
            <a:off x="683021" y="4306043"/>
            <a:ext cx="10776311" cy="1162425"/>
          </a:xfrm>
        </p:spPr>
        <p:txBody>
          <a:bodyPr vert="horz" lIns="91440" tIns="45720" rIns="91440" bIns="45720" rtlCol="0" anchor="t">
            <a:normAutofit/>
          </a:bodyPr>
          <a:lstStyle/>
          <a:p>
            <a:r>
              <a:rPr lang="en-US" sz="5400"/>
              <a:t>Travel</a:t>
            </a:r>
          </a:p>
        </p:txBody>
      </p:sp>
      <p:pic>
        <p:nvPicPr>
          <p:cNvPr id="5" name="Content Placeholder 4" descr="A person standing in front of a sign&#10;&#10;AI-generated content may be incorrect.">
            <a:extLst>
              <a:ext uri="{FF2B5EF4-FFF2-40B4-BE49-F238E27FC236}">
                <a16:creationId xmlns:a16="http://schemas.microsoft.com/office/drawing/2014/main" id="{378B6820-3AE2-98E2-AA80-E31839CF848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30317" r="-3" b="3571"/>
          <a:stretch>
            <a:fillRect/>
          </a:stretch>
        </p:blipFill>
        <p:spPr>
          <a:xfrm>
            <a:off x="800100" y="723900"/>
            <a:ext cx="3501104" cy="3086097"/>
          </a:xfrm>
          <a:prstGeom prst="rect">
            <a:avLst/>
          </a:prstGeom>
        </p:spPr>
      </p:pic>
      <p:pic>
        <p:nvPicPr>
          <p:cNvPr id="9" name="Picture 8" descr="A road with cars and buildings on the side&#10;&#10;AI-generated content may be incorrect.">
            <a:extLst>
              <a:ext uri="{FF2B5EF4-FFF2-40B4-BE49-F238E27FC236}">
                <a16:creationId xmlns:a16="http://schemas.microsoft.com/office/drawing/2014/main" id="{29F50C8B-3E1F-7DA4-DF85-6795E035D11B}"/>
              </a:ext>
            </a:extLst>
          </p:cNvPr>
          <p:cNvPicPr>
            <a:picLocks noChangeAspect="1"/>
          </p:cNvPicPr>
          <p:nvPr/>
        </p:nvPicPr>
        <p:blipFill>
          <a:blip r:embed="rId3">
            <a:extLst>
              <a:ext uri="{28A0092B-C50C-407E-A947-70E740481C1C}">
                <a14:useLocalDpi xmlns:a14="http://schemas.microsoft.com/office/drawing/2010/main" val="0"/>
              </a:ext>
            </a:extLst>
          </a:blip>
          <a:srcRect l="10754" r="2309"/>
          <a:stretch>
            <a:fillRect/>
          </a:stretch>
        </p:blipFill>
        <p:spPr>
          <a:xfrm>
            <a:off x="4300894" y="723900"/>
            <a:ext cx="3577304" cy="3086097"/>
          </a:xfrm>
          <a:prstGeom prst="rect">
            <a:avLst/>
          </a:prstGeom>
        </p:spPr>
      </p:pic>
      <p:pic>
        <p:nvPicPr>
          <p:cNvPr id="7" name="Picture 6" descr="A person riding a motorcycle in front of a large gate&#10;&#10;AI-generated content may be incorrect.">
            <a:extLst>
              <a:ext uri="{FF2B5EF4-FFF2-40B4-BE49-F238E27FC236}">
                <a16:creationId xmlns:a16="http://schemas.microsoft.com/office/drawing/2014/main" id="{756785BA-1657-5BBD-A189-A3DFDDC08141}"/>
              </a:ext>
            </a:extLst>
          </p:cNvPr>
          <p:cNvPicPr>
            <a:picLocks noChangeAspect="1"/>
          </p:cNvPicPr>
          <p:nvPr/>
        </p:nvPicPr>
        <p:blipFill>
          <a:blip r:embed="rId4">
            <a:extLst>
              <a:ext uri="{28A0092B-C50C-407E-A947-70E740481C1C}">
                <a14:useLocalDpi xmlns:a14="http://schemas.microsoft.com/office/drawing/2010/main" val="0"/>
              </a:ext>
            </a:extLst>
          </a:blip>
          <a:srcRect t="22557" r="-3" b="12280"/>
          <a:stretch>
            <a:fillRect/>
          </a:stretch>
        </p:blipFill>
        <p:spPr>
          <a:xfrm>
            <a:off x="7877886" y="723900"/>
            <a:ext cx="3552113" cy="3086097"/>
          </a:xfrm>
          <a:prstGeom prst="rect">
            <a:avLst/>
          </a:prstGeom>
        </p:spPr>
      </p:pic>
      <p:cxnSp>
        <p:nvCxnSpPr>
          <p:cNvPr id="22" name="Straight Connector 21">
            <a:extLst>
              <a:ext uri="{FF2B5EF4-FFF2-40B4-BE49-F238E27FC236}">
                <a16:creationId xmlns:a16="http://schemas.microsoft.com/office/drawing/2014/main" id="{E531BC1D-41F6-43D0-8437-608E6D83F3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4156386"/>
            <a:ext cx="1059596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717343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74ABF6B1-3A9A-4CEE-889E-0D96AB03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C8EBD892-00C5-4507-BFE3-9601A24FB3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8BBD29-2E42-6925-6BC8-4BB8A9B38C70}"/>
              </a:ext>
            </a:extLst>
          </p:cNvPr>
          <p:cNvSpPr>
            <a:spLocks noGrp="1"/>
          </p:cNvSpPr>
          <p:nvPr>
            <p:ph type="title"/>
          </p:nvPr>
        </p:nvSpPr>
        <p:spPr>
          <a:xfrm>
            <a:off x="683021" y="4306043"/>
            <a:ext cx="10776311" cy="1162425"/>
          </a:xfrm>
        </p:spPr>
        <p:txBody>
          <a:bodyPr vert="horz" lIns="91440" tIns="45720" rIns="91440" bIns="45720" rtlCol="0" anchor="t">
            <a:normAutofit/>
          </a:bodyPr>
          <a:lstStyle/>
          <a:p>
            <a:r>
              <a:rPr lang="en-US" sz="5400" dirty="0"/>
              <a:t>Visited Jesse</a:t>
            </a:r>
          </a:p>
        </p:txBody>
      </p:sp>
      <p:pic>
        <p:nvPicPr>
          <p:cNvPr id="5" name="Content Placeholder 4" descr="A group of people standing in front of a curtain&#10;&#10;AI-generated content may be incorrect.">
            <a:extLst>
              <a:ext uri="{FF2B5EF4-FFF2-40B4-BE49-F238E27FC236}">
                <a16:creationId xmlns:a16="http://schemas.microsoft.com/office/drawing/2014/main" id="{6EA3A006-907C-3B65-F608-F3D270A8D0B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3" b="33888"/>
          <a:stretch>
            <a:fillRect/>
          </a:stretch>
        </p:blipFill>
        <p:spPr>
          <a:xfrm>
            <a:off x="800100" y="723900"/>
            <a:ext cx="3501104" cy="3086097"/>
          </a:xfrm>
          <a:prstGeom prst="rect">
            <a:avLst/>
          </a:prstGeom>
        </p:spPr>
      </p:pic>
      <p:pic>
        <p:nvPicPr>
          <p:cNvPr id="9" name="Picture 8" descr="A brick building in a dirt field&#10;&#10;AI-generated content may be incorrect.">
            <a:extLst>
              <a:ext uri="{FF2B5EF4-FFF2-40B4-BE49-F238E27FC236}">
                <a16:creationId xmlns:a16="http://schemas.microsoft.com/office/drawing/2014/main" id="{8E56BA3B-F18F-76AE-93EE-461C1C892D5F}"/>
              </a:ext>
            </a:extLst>
          </p:cNvPr>
          <p:cNvPicPr>
            <a:picLocks noChangeAspect="1"/>
          </p:cNvPicPr>
          <p:nvPr/>
        </p:nvPicPr>
        <p:blipFill>
          <a:blip r:embed="rId3">
            <a:extLst>
              <a:ext uri="{28A0092B-C50C-407E-A947-70E740481C1C}">
                <a14:useLocalDpi xmlns:a14="http://schemas.microsoft.com/office/drawing/2010/main" val="0"/>
              </a:ext>
            </a:extLst>
          </a:blip>
          <a:srcRect r="13063"/>
          <a:stretch>
            <a:fillRect/>
          </a:stretch>
        </p:blipFill>
        <p:spPr>
          <a:xfrm>
            <a:off x="4300894" y="723900"/>
            <a:ext cx="3577304" cy="3086097"/>
          </a:xfrm>
          <a:prstGeom prst="rect">
            <a:avLst/>
          </a:prstGeom>
        </p:spPr>
      </p:pic>
      <p:pic>
        <p:nvPicPr>
          <p:cNvPr id="7" name="Picture 6" descr="A group of people standing in front of a brick building&#10;&#10;AI-generated content may be incorrect.">
            <a:extLst>
              <a:ext uri="{FF2B5EF4-FFF2-40B4-BE49-F238E27FC236}">
                <a16:creationId xmlns:a16="http://schemas.microsoft.com/office/drawing/2014/main" id="{BE2AF24B-2E55-20A8-5A54-2FF9BF34689F}"/>
              </a:ext>
            </a:extLst>
          </p:cNvPr>
          <p:cNvPicPr>
            <a:picLocks noChangeAspect="1"/>
          </p:cNvPicPr>
          <p:nvPr/>
        </p:nvPicPr>
        <p:blipFill>
          <a:blip r:embed="rId4">
            <a:extLst>
              <a:ext uri="{28A0092B-C50C-407E-A947-70E740481C1C}">
                <a14:useLocalDpi xmlns:a14="http://schemas.microsoft.com/office/drawing/2010/main" val="0"/>
              </a:ext>
            </a:extLst>
          </a:blip>
          <a:srcRect t="14246" r="-3" b="20592"/>
          <a:stretch>
            <a:fillRect/>
          </a:stretch>
        </p:blipFill>
        <p:spPr>
          <a:xfrm>
            <a:off x="7877886" y="723900"/>
            <a:ext cx="3552113" cy="3086097"/>
          </a:xfrm>
          <a:prstGeom prst="rect">
            <a:avLst/>
          </a:prstGeom>
        </p:spPr>
      </p:pic>
      <p:cxnSp>
        <p:nvCxnSpPr>
          <p:cNvPr id="22" name="Straight Connector 21">
            <a:extLst>
              <a:ext uri="{FF2B5EF4-FFF2-40B4-BE49-F238E27FC236}">
                <a16:creationId xmlns:a16="http://schemas.microsoft.com/office/drawing/2014/main" id="{E531BC1D-41F6-43D0-8437-608E6D83F3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4156386"/>
            <a:ext cx="1059596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007591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341BFA31-6544-45C2-9DA0-9E1C5E0B1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4DA6AD-C72B-0EC8-1835-87A3E83986D0}"/>
              </a:ext>
            </a:extLst>
          </p:cNvPr>
          <p:cNvSpPr>
            <a:spLocks noGrp="1"/>
          </p:cNvSpPr>
          <p:nvPr>
            <p:ph type="title"/>
          </p:nvPr>
        </p:nvSpPr>
        <p:spPr>
          <a:xfrm>
            <a:off x="695326" y="4742029"/>
            <a:ext cx="10765912" cy="925950"/>
          </a:xfrm>
        </p:spPr>
        <p:txBody>
          <a:bodyPr vert="horz" lIns="91440" tIns="45720" rIns="91440" bIns="45720" rtlCol="0" anchor="t">
            <a:normAutofit/>
          </a:bodyPr>
          <a:lstStyle/>
          <a:p>
            <a:r>
              <a:rPr lang="en-US" sz="5400"/>
              <a:t>Bicycle</a:t>
            </a:r>
          </a:p>
        </p:txBody>
      </p:sp>
      <p:pic>
        <p:nvPicPr>
          <p:cNvPr id="7" name="Picture 6" descr="A van with a bicycle on the front&#10;&#10;AI-generated content may be incorrect.">
            <a:extLst>
              <a:ext uri="{FF2B5EF4-FFF2-40B4-BE49-F238E27FC236}">
                <a16:creationId xmlns:a16="http://schemas.microsoft.com/office/drawing/2014/main" id="{E360FAC7-6957-B391-00EA-362A59DA2E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724" y="723899"/>
            <a:ext cx="4778948" cy="3584211"/>
          </a:xfrm>
          <a:prstGeom prst="rect">
            <a:avLst/>
          </a:prstGeom>
        </p:spPr>
      </p:pic>
      <p:pic>
        <p:nvPicPr>
          <p:cNvPr id="5" name="Content Placeholder 4" descr="A child standing on a bicycle&#10;&#10;AI-generated content may be incorrect.">
            <a:extLst>
              <a:ext uri="{FF2B5EF4-FFF2-40B4-BE49-F238E27FC236}">
                <a16:creationId xmlns:a16="http://schemas.microsoft.com/office/drawing/2014/main" id="{22114AD2-E0D9-A1CE-1C4A-057CB582BF6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426" r="3759"/>
          <a:stretch>
            <a:fillRect/>
          </a:stretch>
        </p:blipFill>
        <p:spPr>
          <a:xfrm>
            <a:off x="6272812" y="723899"/>
            <a:ext cx="2548777" cy="3584211"/>
          </a:xfrm>
          <a:prstGeom prst="rect">
            <a:avLst/>
          </a:prstGeom>
        </p:spPr>
      </p:pic>
      <p:cxnSp>
        <p:nvCxnSpPr>
          <p:cNvPr id="29" name="Straight Connector 28">
            <a:extLst>
              <a:ext uri="{FF2B5EF4-FFF2-40B4-BE49-F238E27FC236}">
                <a16:creationId xmlns:a16="http://schemas.microsoft.com/office/drawing/2014/main" id="{DC36F877-5419-44C1-A2CD-376BDDDC3E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4667603"/>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504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DD04F-A2F1-BBFE-71DB-269222CE6E64}"/>
              </a:ext>
            </a:extLst>
          </p:cNvPr>
          <p:cNvSpPr>
            <a:spLocks noGrp="1"/>
          </p:cNvSpPr>
          <p:nvPr>
            <p:ph type="title"/>
          </p:nvPr>
        </p:nvSpPr>
        <p:spPr/>
        <p:txBody>
          <a:bodyPr/>
          <a:lstStyle/>
          <a:p>
            <a:r>
              <a:rPr lang="en-US" dirty="0" err="1"/>
              <a:t>Wokinoni</a:t>
            </a:r>
            <a:r>
              <a:rPr lang="en-US" dirty="0"/>
              <a:t> School  </a:t>
            </a:r>
            <a:endParaRPr lang="en-AU" dirty="0"/>
          </a:p>
        </p:txBody>
      </p:sp>
      <p:pic>
        <p:nvPicPr>
          <p:cNvPr id="5" name="Content Placeholder 4" descr="A group of people working on a dirt hill&#10;&#10;AI-generated content may be incorrect.">
            <a:extLst>
              <a:ext uri="{FF2B5EF4-FFF2-40B4-BE49-F238E27FC236}">
                <a16:creationId xmlns:a16="http://schemas.microsoft.com/office/drawing/2014/main" id="{31BBF51F-74D1-057B-3B1E-8305525C24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37258" y="3026369"/>
            <a:ext cx="2805112" cy="3740150"/>
          </a:xfrm>
        </p:spPr>
      </p:pic>
      <p:pic>
        <p:nvPicPr>
          <p:cNvPr id="9" name="Picture 8" descr="A long row of wooden buildings&#10;&#10;AI-generated content may be incorrect.">
            <a:extLst>
              <a:ext uri="{FF2B5EF4-FFF2-40B4-BE49-F238E27FC236}">
                <a16:creationId xmlns:a16="http://schemas.microsoft.com/office/drawing/2014/main" id="{2E9663A2-F60A-2B51-E081-F002D383A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3055" y="970501"/>
            <a:ext cx="4011527" cy="3008646"/>
          </a:xfrm>
          <a:prstGeom prst="rect">
            <a:avLst/>
          </a:prstGeom>
        </p:spPr>
      </p:pic>
      <p:pic>
        <p:nvPicPr>
          <p:cNvPr id="11" name="Picture 10" descr="A drawing of a building and trees&#10;&#10;AI-generated content may be incorrect.">
            <a:extLst>
              <a:ext uri="{FF2B5EF4-FFF2-40B4-BE49-F238E27FC236}">
                <a16:creationId xmlns:a16="http://schemas.microsoft.com/office/drawing/2014/main" id="{F92C1288-CF3E-8937-1F1F-46A35B295C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948" y="1834159"/>
            <a:ext cx="5202243" cy="3983837"/>
          </a:xfrm>
          <a:prstGeom prst="rect">
            <a:avLst/>
          </a:prstGeom>
        </p:spPr>
      </p:pic>
    </p:spTree>
    <p:extLst>
      <p:ext uri="{BB962C8B-B14F-4D97-AF65-F5344CB8AC3E}">
        <p14:creationId xmlns:p14="http://schemas.microsoft.com/office/powerpoint/2010/main" val="831772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03341-30E3-AB9E-F05F-D0B39D7A1D1B}"/>
              </a:ext>
            </a:extLst>
          </p:cNvPr>
          <p:cNvSpPr>
            <a:spLocks noGrp="1"/>
          </p:cNvSpPr>
          <p:nvPr>
            <p:ph type="title"/>
          </p:nvPr>
        </p:nvSpPr>
        <p:spPr/>
        <p:txBody>
          <a:bodyPr/>
          <a:lstStyle/>
          <a:p>
            <a:r>
              <a:rPr lang="en-US" dirty="0"/>
              <a:t>Pretty</a:t>
            </a:r>
            <a:endParaRPr lang="en-AU" dirty="0"/>
          </a:p>
        </p:txBody>
      </p:sp>
      <p:pic>
        <p:nvPicPr>
          <p:cNvPr id="5" name="Content Placeholder 4" descr="A person and a child posing for a picture&#10;&#10;AI-generated content may be incorrect.">
            <a:extLst>
              <a:ext uri="{FF2B5EF4-FFF2-40B4-BE49-F238E27FC236}">
                <a16:creationId xmlns:a16="http://schemas.microsoft.com/office/drawing/2014/main" id="{32870AFE-AE7C-29A6-1A76-7EF8F159E1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2276" y="827536"/>
            <a:ext cx="2351900" cy="5226446"/>
          </a:xfrm>
        </p:spPr>
      </p:pic>
      <p:pic>
        <p:nvPicPr>
          <p:cNvPr id="7" name="Picture 6" descr="A group of people standing in front of a door&#10;&#10;AI-generated content may be incorrect.">
            <a:extLst>
              <a:ext uri="{FF2B5EF4-FFF2-40B4-BE49-F238E27FC236}">
                <a16:creationId xmlns:a16="http://schemas.microsoft.com/office/drawing/2014/main" id="{87ED5691-8CA3-1E09-5460-D9FD19521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4242" y="827536"/>
            <a:ext cx="3934234" cy="5245645"/>
          </a:xfrm>
          <a:prstGeom prst="rect">
            <a:avLst/>
          </a:prstGeom>
        </p:spPr>
      </p:pic>
    </p:spTree>
    <p:extLst>
      <p:ext uri="{BB962C8B-B14F-4D97-AF65-F5344CB8AC3E}">
        <p14:creationId xmlns:p14="http://schemas.microsoft.com/office/powerpoint/2010/main" val="2680785824"/>
      </p:ext>
    </p:extLst>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docProps/app.xml><?xml version="1.0" encoding="utf-8"?>
<Properties xmlns="http://schemas.openxmlformats.org/officeDocument/2006/extended-properties" xmlns:vt="http://schemas.openxmlformats.org/officeDocument/2006/docPropsVTypes">
  <TotalTime>1363</TotalTime>
  <Words>579</Words>
  <Application>Microsoft Office PowerPoint</Application>
  <PresentationFormat>Widescreen</PresentationFormat>
  <Paragraphs>35</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Calisto MT</vt:lpstr>
      <vt:lpstr>Univers Condensed</vt:lpstr>
      <vt:lpstr>ChronicleVTI</vt:lpstr>
      <vt:lpstr>Uganda, Kenya, Australia and the challenge of Luke 16:1-13</vt:lpstr>
      <vt:lpstr>Luke 16:1-5 </vt:lpstr>
      <vt:lpstr>Luke 16:6-10 </vt:lpstr>
      <vt:lpstr>Luke 16:11-15</vt:lpstr>
      <vt:lpstr>Travel</vt:lpstr>
      <vt:lpstr>Visited Jesse</vt:lpstr>
      <vt:lpstr>Bicycle</vt:lpstr>
      <vt:lpstr>Wokinoni School  </vt:lpstr>
      <vt:lpstr>Pretty</vt:lpstr>
      <vt:lpstr>Pastors and Leaders Conference</vt:lpstr>
      <vt:lpstr>Kikyusa Oneness</vt:lpstr>
      <vt:lpstr>Worshiping with Gyaza Church and Bishop Robert</vt:lpstr>
      <vt:lpstr>The kingdom of God at work</vt:lpstr>
      <vt:lpstr>School visits and Conference and rally</vt:lpstr>
      <vt:lpstr>Kampala traffic, Lake Victoria and Fly to Kenya</vt:lpstr>
      <vt:lpstr>PowerPoint Presentation</vt:lpstr>
      <vt:lpstr>Sponsored Children</vt:lpstr>
      <vt:lpstr>Visits</vt:lpstr>
      <vt:lpstr>Visits</vt:lpstr>
      <vt:lpstr>Friday  at  Sunbird</vt:lpstr>
      <vt:lpstr>Friday at Sunbird</vt:lpstr>
      <vt:lpstr>Fort Jesus</vt:lpstr>
      <vt:lpstr>Wildlife</vt:lpstr>
      <vt:lpstr>Mombasa Beach</vt:lpstr>
      <vt:lpstr>Reflections</vt:lpstr>
      <vt:lpstr>Reflect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Andrew Crighton</dc:creator>
  <cp:lastModifiedBy>Andrew Crighton</cp:lastModifiedBy>
  <cp:revision>4</cp:revision>
  <dcterms:created xsi:type="dcterms:W3CDTF">2025-09-18T00:25:11Z</dcterms:created>
  <dcterms:modified xsi:type="dcterms:W3CDTF">2025-09-19T00:57:28Z</dcterms:modified>
</cp:coreProperties>
</file>