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6" d="100"/>
          <a:sy n="76" d="100"/>
        </p:scale>
        <p:origin x="62"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13303-594B-D8B9-2D4C-EBDF2D6D16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DA47C0BA-06B3-7F7F-05E3-F76BB8592E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A7395336-440C-E97D-D50E-CAD579E72B8E}"/>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5" name="Footer Placeholder 4">
            <a:extLst>
              <a:ext uri="{FF2B5EF4-FFF2-40B4-BE49-F238E27FC236}">
                <a16:creationId xmlns:a16="http://schemas.microsoft.com/office/drawing/2014/main" id="{0539F687-C643-8248-3706-38178D78F32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2A0B872-30DA-E728-EBF4-3BEE3FBB615A}"/>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3983559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0BEBB-DF40-250E-4A82-DCF8D3700EE3}"/>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17A2618-98F5-44BB-18A5-FF7ECCF728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5145116-7437-1FCB-AFB4-75619C835CC4}"/>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5" name="Footer Placeholder 4">
            <a:extLst>
              <a:ext uri="{FF2B5EF4-FFF2-40B4-BE49-F238E27FC236}">
                <a16:creationId xmlns:a16="http://schemas.microsoft.com/office/drawing/2014/main" id="{B054B1F9-AB70-7593-FDCA-6B814D18050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AD15A41-1B11-AE79-9090-91EFE6BFC14A}"/>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3284821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19E5D2-00D9-4880-EE9D-32ABE2E04B4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A6E14EB8-637A-4221-69A3-70F943CEDF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5820C3ED-9F35-F778-6E9E-46CA1EADE026}"/>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5" name="Footer Placeholder 4">
            <a:extLst>
              <a:ext uri="{FF2B5EF4-FFF2-40B4-BE49-F238E27FC236}">
                <a16:creationId xmlns:a16="http://schemas.microsoft.com/office/drawing/2014/main" id="{9B328FD3-0C24-EC33-7E98-40B83B8C9D4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4FB999B-91AD-49DE-159F-ED4A026080E2}"/>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3031058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45468-C5C2-BA5D-6370-0DA41B1A7240}"/>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EB4A1884-EEAF-F550-80E1-D8A95A92425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0EDE2E2-8076-0B0C-0AB0-F4C089F2E6DA}"/>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5" name="Footer Placeholder 4">
            <a:extLst>
              <a:ext uri="{FF2B5EF4-FFF2-40B4-BE49-F238E27FC236}">
                <a16:creationId xmlns:a16="http://schemas.microsoft.com/office/drawing/2014/main" id="{4D360CA4-1786-3DDB-7957-EF5ACD979FE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D35C7FD3-8A27-F5FB-E75F-9B81F1EA7C43}"/>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3925639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D262C-3405-BCD3-1807-BEDADC497F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86126922-6739-A6B8-FC1E-CE30E36E03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B8C567-9D5E-585C-2033-0F8A04FF414F}"/>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5" name="Footer Placeholder 4">
            <a:extLst>
              <a:ext uri="{FF2B5EF4-FFF2-40B4-BE49-F238E27FC236}">
                <a16:creationId xmlns:a16="http://schemas.microsoft.com/office/drawing/2014/main" id="{58EEB01D-CE07-511F-A250-AC656D68C3F8}"/>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6D369D23-90CA-8C5F-168A-5E06AD440528}"/>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1355663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88699-8303-59A1-04E7-4799458DA1B2}"/>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7AC98BE5-2BF4-3DF7-06B1-FFECC2BD24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9836D96D-0674-F365-98C1-B6D38977D7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4A3323B4-36E2-BDCD-1828-CFAF0AFE3788}"/>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6" name="Footer Placeholder 5">
            <a:extLst>
              <a:ext uri="{FF2B5EF4-FFF2-40B4-BE49-F238E27FC236}">
                <a16:creationId xmlns:a16="http://schemas.microsoft.com/office/drawing/2014/main" id="{42827C7C-5EC6-324D-6C68-51BC82E5E8BA}"/>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681481A3-53CB-9CC9-40F7-A8AACEF97841}"/>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2188620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4F768-B3AD-F7B1-1F60-4E069B0E87E5}"/>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C2C8321-397B-4125-23C5-40BFEADDE4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14D22-2223-4804-DF4E-0F2ACAD6CA5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D2B8ADA-5A67-2FFF-B57D-0DB372105A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44AC15-4224-A249-565C-DED02FA8A5C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1074E0C6-F999-1BB2-C9E2-D24159047F66}"/>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8" name="Footer Placeholder 7">
            <a:extLst>
              <a:ext uri="{FF2B5EF4-FFF2-40B4-BE49-F238E27FC236}">
                <a16:creationId xmlns:a16="http://schemas.microsoft.com/office/drawing/2014/main" id="{3C9CB6A3-3CF5-24A4-1DCE-6DFD2233402C}"/>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9232BAA2-ED53-D722-C82D-6C17ED5DE30A}"/>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3640821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A9EDB-64F9-EC6D-5564-D5C4680E998D}"/>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853B6853-F7F8-3B2D-7CD9-D5EBF49156B5}"/>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4" name="Footer Placeholder 3">
            <a:extLst>
              <a:ext uri="{FF2B5EF4-FFF2-40B4-BE49-F238E27FC236}">
                <a16:creationId xmlns:a16="http://schemas.microsoft.com/office/drawing/2014/main" id="{A72729FA-7BE2-FFEF-BD41-FCF79E83AF8E}"/>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BD1D78F7-99FB-504C-DB33-60035F825667}"/>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854782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625DC5-C5BD-877F-D0C5-70BD4ED01233}"/>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3" name="Footer Placeholder 2">
            <a:extLst>
              <a:ext uri="{FF2B5EF4-FFF2-40B4-BE49-F238E27FC236}">
                <a16:creationId xmlns:a16="http://schemas.microsoft.com/office/drawing/2014/main" id="{497CD499-DD19-2A88-8EBB-8DA510D9CAFE}"/>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7A12D5E-5957-579B-66B7-4A6DE1CEAD56}"/>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3364432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2F0D4-4533-914F-AFEC-412B5AA79C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8F8543F4-F826-D201-2433-F2BCC5FDE9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E7C64924-0238-BCAC-357B-B31F33A5F3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B64F46-033D-B3B7-3BAE-6973EDBD6D76}"/>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6" name="Footer Placeholder 5">
            <a:extLst>
              <a:ext uri="{FF2B5EF4-FFF2-40B4-BE49-F238E27FC236}">
                <a16:creationId xmlns:a16="http://schemas.microsoft.com/office/drawing/2014/main" id="{6620DF8F-611E-860D-432C-4B9B967A0CA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7FE8AF9-50C1-EB05-29B1-328648D2B47A}"/>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554671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DA195-58EC-4DFF-9B80-D720B3B111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8F4E73CF-9564-5C71-011C-E759434ADD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6D632CCE-0960-75C5-2DEA-A20257A0ED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E825B6-0221-F647-8D13-E083E001D4FB}"/>
              </a:ext>
            </a:extLst>
          </p:cNvPr>
          <p:cNvSpPr>
            <a:spLocks noGrp="1"/>
          </p:cNvSpPr>
          <p:nvPr>
            <p:ph type="dt" sz="half" idx="10"/>
          </p:nvPr>
        </p:nvSpPr>
        <p:spPr/>
        <p:txBody>
          <a:bodyPr/>
          <a:lstStyle/>
          <a:p>
            <a:fld id="{1FF78E03-2512-4097-879A-1D407C27DA1F}" type="datetimeFigureOut">
              <a:rPr lang="en-AU" smtClean="0"/>
              <a:t>27/09/2025</a:t>
            </a:fld>
            <a:endParaRPr lang="en-AU"/>
          </a:p>
        </p:txBody>
      </p:sp>
      <p:sp>
        <p:nvSpPr>
          <p:cNvPr id="6" name="Footer Placeholder 5">
            <a:extLst>
              <a:ext uri="{FF2B5EF4-FFF2-40B4-BE49-F238E27FC236}">
                <a16:creationId xmlns:a16="http://schemas.microsoft.com/office/drawing/2014/main" id="{71DA6921-D571-C4EA-BAD8-EDD0E8B6C58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F3762F52-E1B3-2EB2-452B-6B6B26C60CBD}"/>
              </a:ext>
            </a:extLst>
          </p:cNvPr>
          <p:cNvSpPr>
            <a:spLocks noGrp="1"/>
          </p:cNvSpPr>
          <p:nvPr>
            <p:ph type="sldNum" sz="quarter" idx="12"/>
          </p:nvPr>
        </p:nvSpPr>
        <p:spPr/>
        <p:txBody>
          <a:bodyPr/>
          <a:lstStyle/>
          <a:p>
            <a:fld id="{819613CE-7016-4C2E-A201-4694FF3155D1}" type="slidenum">
              <a:rPr lang="en-AU" smtClean="0"/>
              <a:t>‹#›</a:t>
            </a:fld>
            <a:endParaRPr lang="en-AU"/>
          </a:p>
        </p:txBody>
      </p:sp>
    </p:spTree>
    <p:extLst>
      <p:ext uri="{BB962C8B-B14F-4D97-AF65-F5344CB8AC3E}">
        <p14:creationId xmlns:p14="http://schemas.microsoft.com/office/powerpoint/2010/main" val="2157278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05726F-869B-A4D3-40DE-96C07959F1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7A29689-3F2D-C8A4-F4A7-07D9BE54B3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E048DC51-1126-B748-A709-AA35105014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FF78E03-2512-4097-879A-1D407C27DA1F}" type="datetimeFigureOut">
              <a:rPr lang="en-AU" smtClean="0"/>
              <a:t>27/09/2025</a:t>
            </a:fld>
            <a:endParaRPr lang="en-AU"/>
          </a:p>
        </p:txBody>
      </p:sp>
      <p:sp>
        <p:nvSpPr>
          <p:cNvPr id="5" name="Footer Placeholder 4">
            <a:extLst>
              <a:ext uri="{FF2B5EF4-FFF2-40B4-BE49-F238E27FC236}">
                <a16:creationId xmlns:a16="http://schemas.microsoft.com/office/drawing/2014/main" id="{3F96A24E-10F7-CCD2-1B6F-B1F50CBE19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39A3E699-C826-6ED5-97D6-FFE5ABD42A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9613CE-7016-4C2E-A201-4694FF3155D1}" type="slidenum">
              <a:rPr lang="en-AU" smtClean="0"/>
              <a:t>‹#›</a:t>
            </a:fld>
            <a:endParaRPr lang="en-AU"/>
          </a:p>
        </p:txBody>
      </p:sp>
    </p:spTree>
    <p:extLst>
      <p:ext uri="{BB962C8B-B14F-4D97-AF65-F5344CB8AC3E}">
        <p14:creationId xmlns:p14="http://schemas.microsoft.com/office/powerpoint/2010/main" val="31451589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89B7BFD-8F45-4093-AD9C-91B15B050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869C5CC6-6F40-4DCF-B250-2BE981CE3DF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76029" y="1302430"/>
            <a:ext cx="5145145" cy="4483168"/>
            <a:chOff x="1674895" y="1345036"/>
            <a:chExt cx="5428610" cy="4210939"/>
          </a:xfrm>
        </p:grpSpPr>
        <p:sp>
          <p:nvSpPr>
            <p:cNvPr id="13" name="Rectangle 12">
              <a:extLst>
                <a:ext uri="{FF2B5EF4-FFF2-40B4-BE49-F238E27FC236}">
                  <a16:creationId xmlns:a16="http://schemas.microsoft.com/office/drawing/2014/main" id="{26F75F2C-15D0-444C-A904-0253BFE1E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BA91BC9-DD8F-4878-B894-A30F41F8F4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895" y="1345036"/>
              <a:ext cx="5428610" cy="4210939"/>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Rectangle 15">
            <a:extLst>
              <a:ext uri="{FF2B5EF4-FFF2-40B4-BE49-F238E27FC236}">
                <a16:creationId xmlns:a16="http://schemas.microsoft.com/office/drawing/2014/main" id="{FDDE3270-A872-4E10-80BC-B93D6F0E3F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4563" y="1187311"/>
            <a:ext cx="5089552" cy="4483379"/>
          </a:xfrm>
          <a:prstGeom prst="rect">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30C146B-B51D-A707-3E9D-E46C53E30B94}"/>
              </a:ext>
            </a:extLst>
          </p:cNvPr>
          <p:cNvSpPr>
            <a:spLocks noGrp="1"/>
          </p:cNvSpPr>
          <p:nvPr>
            <p:ph type="ctrTitle"/>
          </p:nvPr>
        </p:nvSpPr>
        <p:spPr>
          <a:xfrm>
            <a:off x="1214651" y="1619944"/>
            <a:ext cx="4544703" cy="2785454"/>
          </a:xfrm>
        </p:spPr>
        <p:txBody>
          <a:bodyPr>
            <a:normAutofit/>
          </a:bodyPr>
          <a:lstStyle/>
          <a:p>
            <a:r>
              <a:rPr lang="en-US" sz="5400">
                <a:solidFill>
                  <a:schemeClr val="bg1"/>
                </a:solidFill>
              </a:rPr>
              <a:t>Lazarus and the Rich Man</a:t>
            </a:r>
            <a:endParaRPr lang="en-AU" sz="5400">
              <a:solidFill>
                <a:schemeClr val="bg1"/>
              </a:solidFill>
            </a:endParaRPr>
          </a:p>
        </p:txBody>
      </p:sp>
      <p:sp>
        <p:nvSpPr>
          <p:cNvPr id="3" name="Subtitle 2">
            <a:extLst>
              <a:ext uri="{FF2B5EF4-FFF2-40B4-BE49-F238E27FC236}">
                <a16:creationId xmlns:a16="http://schemas.microsoft.com/office/drawing/2014/main" id="{58157AAC-B26B-3B89-EB43-600E4EFE52EF}"/>
              </a:ext>
            </a:extLst>
          </p:cNvPr>
          <p:cNvSpPr>
            <a:spLocks noGrp="1"/>
          </p:cNvSpPr>
          <p:nvPr>
            <p:ph type="subTitle" idx="1"/>
          </p:nvPr>
        </p:nvSpPr>
        <p:spPr>
          <a:xfrm>
            <a:off x="1676412" y="4497473"/>
            <a:ext cx="3624471" cy="811604"/>
          </a:xfrm>
        </p:spPr>
        <p:txBody>
          <a:bodyPr>
            <a:normAutofit/>
          </a:bodyPr>
          <a:lstStyle/>
          <a:p>
            <a:r>
              <a:rPr lang="en-US" sz="2000">
                <a:solidFill>
                  <a:schemeClr val="bg1"/>
                </a:solidFill>
              </a:rPr>
              <a:t>Luke 16:19-31</a:t>
            </a:r>
            <a:endParaRPr lang="en-AU" sz="2000">
              <a:solidFill>
                <a:schemeClr val="bg1"/>
              </a:solidFill>
            </a:endParaRPr>
          </a:p>
        </p:txBody>
      </p:sp>
      <p:grpSp>
        <p:nvGrpSpPr>
          <p:cNvPr id="18" name="Graphic 38">
            <a:extLst>
              <a:ext uri="{FF2B5EF4-FFF2-40B4-BE49-F238E27FC236}">
                <a16:creationId xmlns:a16="http://schemas.microsoft.com/office/drawing/2014/main" id="{F0E417D8-88AA-4184-A08D-DEF97C6C9E6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487475" y="339532"/>
            <a:ext cx="1910252" cy="709660"/>
            <a:chOff x="2267504" y="2540250"/>
            <a:chExt cx="1990951" cy="739640"/>
          </a:xfrm>
          <a:solidFill>
            <a:schemeClr val="bg1"/>
          </a:solidFill>
        </p:grpSpPr>
        <p:sp>
          <p:nvSpPr>
            <p:cNvPr id="19" name="Freeform: Shape 18">
              <a:extLst>
                <a:ext uri="{FF2B5EF4-FFF2-40B4-BE49-F238E27FC236}">
                  <a16:creationId xmlns:a16="http://schemas.microsoft.com/office/drawing/2014/main" id="{FCB4E045-9FB0-41C4-AC74-479EA20D85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20" name="Freeform: Shape 19">
              <a:extLst>
                <a:ext uri="{FF2B5EF4-FFF2-40B4-BE49-F238E27FC236}">
                  <a16:creationId xmlns:a16="http://schemas.microsoft.com/office/drawing/2014/main" id="{D21C7A48-09EB-4AF0-84CB-7EE408C2CA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pic>
        <p:nvPicPr>
          <p:cNvPr id="5" name="Picture 4" descr="A painting of a person lying down with two dogs&#10;&#10;AI-generated content may be incorrect.">
            <a:extLst>
              <a:ext uri="{FF2B5EF4-FFF2-40B4-BE49-F238E27FC236}">
                <a16:creationId xmlns:a16="http://schemas.microsoft.com/office/drawing/2014/main" id="{2D3F20D7-EA80-5E56-6A63-0CE56FF70B7D}"/>
              </a:ext>
            </a:extLst>
          </p:cNvPr>
          <p:cNvPicPr>
            <a:picLocks noChangeAspect="1"/>
          </p:cNvPicPr>
          <p:nvPr/>
        </p:nvPicPr>
        <p:blipFill>
          <a:blip r:embed="rId2">
            <a:extLst>
              <a:ext uri="{28A0092B-C50C-407E-A947-70E740481C1C}">
                <a14:useLocalDpi xmlns:a14="http://schemas.microsoft.com/office/drawing/2010/main" val="0"/>
              </a:ext>
            </a:extLst>
          </a:blip>
          <a:srcRect l="20370" r="1" b="1"/>
          <a:stretch>
            <a:fillRect/>
          </a:stretch>
        </p:blipFill>
        <p:spPr>
          <a:xfrm>
            <a:off x="6289990" y="1187521"/>
            <a:ext cx="5089552" cy="4483168"/>
          </a:xfrm>
          <a:prstGeom prst="rect">
            <a:avLst/>
          </a:prstGeom>
        </p:spPr>
      </p:pic>
      <p:sp>
        <p:nvSpPr>
          <p:cNvPr id="22" name="Graphic 212">
            <a:extLst>
              <a:ext uri="{FF2B5EF4-FFF2-40B4-BE49-F238E27FC236}">
                <a16:creationId xmlns:a16="http://schemas.microsoft.com/office/drawing/2014/main" id="{63DD1BD1-81FE-4F15-A934-E9AE94AE94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4736" y="823301"/>
            <a:ext cx="663342" cy="663342"/>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4" name="Graphic 212">
            <a:extLst>
              <a:ext uri="{FF2B5EF4-FFF2-40B4-BE49-F238E27FC236}">
                <a16:creationId xmlns:a16="http://schemas.microsoft.com/office/drawing/2014/main" id="{4AF0D540-FCE1-4A05-A889-995E50EDE4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84736" y="823301"/>
            <a:ext cx="663342" cy="663342"/>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
        <p:nvSpPr>
          <p:cNvPr id="26" name="Oval 25">
            <a:extLst>
              <a:ext uri="{FF2B5EF4-FFF2-40B4-BE49-F238E27FC236}">
                <a16:creationId xmlns:a16="http://schemas.microsoft.com/office/drawing/2014/main" id="{98815DD1-EC9D-4BE1-846B-8BEF57D398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729" y="4580404"/>
            <a:ext cx="406409" cy="406409"/>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8" name="Oval 27">
            <a:extLst>
              <a:ext uri="{FF2B5EF4-FFF2-40B4-BE49-F238E27FC236}">
                <a16:creationId xmlns:a16="http://schemas.microsoft.com/office/drawing/2014/main" id="{E5155E3F-4269-4EB6-A266-DF4A6B2AC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729" y="4580404"/>
            <a:ext cx="406409" cy="406409"/>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1921212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4C3548D-7F73-8ABD-79A8-01E2C0844247}"/>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C9FB4BE-4C20-558E-ED6B-2DD828C65B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1748C467-5AB1-9A3B-6CFF-1C3EC6F203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D5DB6EE1-B49B-C5AB-EFF2-53B70940E507}"/>
              </a:ext>
            </a:extLst>
          </p:cNvPr>
          <p:cNvSpPr>
            <a:spLocks noGrp="1"/>
          </p:cNvSpPr>
          <p:nvPr>
            <p:ph type="title"/>
          </p:nvPr>
        </p:nvSpPr>
        <p:spPr>
          <a:xfrm>
            <a:off x="1137034" y="609597"/>
            <a:ext cx="9392421" cy="1330841"/>
          </a:xfrm>
        </p:spPr>
        <p:txBody>
          <a:bodyPr>
            <a:normAutofit/>
          </a:bodyPr>
          <a:lstStyle/>
          <a:p>
            <a:r>
              <a:rPr lang="en-US" dirty="0"/>
              <a:t>Key themes</a:t>
            </a:r>
            <a:endParaRPr lang="en-AU" dirty="0"/>
          </a:p>
        </p:txBody>
      </p:sp>
      <p:sp>
        <p:nvSpPr>
          <p:cNvPr id="3" name="Content Placeholder 2">
            <a:extLst>
              <a:ext uri="{FF2B5EF4-FFF2-40B4-BE49-F238E27FC236}">
                <a16:creationId xmlns:a16="http://schemas.microsoft.com/office/drawing/2014/main" id="{71BAA9F9-7238-5D3F-6DA2-C00BF4F98195}"/>
              </a:ext>
            </a:extLst>
          </p:cNvPr>
          <p:cNvSpPr>
            <a:spLocks noGrp="1"/>
          </p:cNvSpPr>
          <p:nvPr>
            <p:ph idx="1"/>
          </p:nvPr>
        </p:nvSpPr>
        <p:spPr>
          <a:xfrm>
            <a:off x="1137034" y="2198362"/>
            <a:ext cx="4958966" cy="3917773"/>
          </a:xfrm>
        </p:spPr>
        <p:txBody>
          <a:bodyPr>
            <a:normAutofit/>
          </a:bodyPr>
          <a:lstStyle/>
          <a:p>
            <a:r>
              <a:rPr lang="en-US" sz="3200" dirty="0"/>
              <a:t>Life - not just afterlife</a:t>
            </a:r>
          </a:p>
          <a:p>
            <a:r>
              <a:rPr lang="en-US" sz="3200" dirty="0"/>
              <a:t>Hypocrisy</a:t>
            </a:r>
          </a:p>
          <a:p>
            <a:r>
              <a:rPr lang="en-US" sz="3200" dirty="0"/>
              <a:t>Greed</a:t>
            </a:r>
          </a:p>
          <a:p>
            <a:endParaRPr lang="en-US" sz="3200" dirty="0"/>
          </a:p>
          <a:p>
            <a:endParaRPr lang="en-AU" sz="3200" dirty="0"/>
          </a:p>
        </p:txBody>
      </p:sp>
      <p:pic>
        <p:nvPicPr>
          <p:cNvPr id="5" name="Picture 4" descr="A painting of a person lying down with two dogs&#10;&#10;AI-generated content may be incorrect.">
            <a:extLst>
              <a:ext uri="{FF2B5EF4-FFF2-40B4-BE49-F238E27FC236}">
                <a16:creationId xmlns:a16="http://schemas.microsoft.com/office/drawing/2014/main" id="{439EF054-B40F-2589-5CCC-63A321FB0E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9367" y="2383491"/>
            <a:ext cx="4788505" cy="3358761"/>
          </a:xfrm>
          <a:prstGeom prst="rect">
            <a:avLst/>
          </a:prstGeom>
        </p:spPr>
      </p:pic>
      <p:sp>
        <p:nvSpPr>
          <p:cNvPr id="14" name="Freeform: Shape 13">
            <a:extLst>
              <a:ext uri="{FF2B5EF4-FFF2-40B4-BE49-F238E27FC236}">
                <a16:creationId xmlns:a16="http://schemas.microsoft.com/office/drawing/2014/main" id="{D07F4E30-DB39-8004-52DC-CB43322AC5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123072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D55A19D-297C-4231-AD1F-08EF9B4AA8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BAB6C56-3D38-4923-996E-BD474BBB9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4600" y="662169"/>
            <a:ext cx="10289033" cy="5694181"/>
          </a:xfrm>
          <a:prstGeom prst="rect">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0CD21DB-082D-417D-A5AB-FC838AF9D9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4600" y="662169"/>
            <a:ext cx="10289033" cy="5694181"/>
          </a:xfrm>
          <a:prstGeom prst="rect">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erson with fire and flames&#10;&#10;AI-generated content may be incorrect.">
            <a:extLst>
              <a:ext uri="{FF2B5EF4-FFF2-40B4-BE49-F238E27FC236}">
                <a16:creationId xmlns:a16="http://schemas.microsoft.com/office/drawing/2014/main" id="{B0CB6274-9093-5F81-5068-44858162219F}"/>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r="-1" b="-1"/>
          <a:stretch>
            <a:fillRect/>
          </a:stretch>
        </p:blipFill>
        <p:spPr>
          <a:xfrm>
            <a:off x="838200" y="233807"/>
            <a:ext cx="10468866" cy="5888737"/>
          </a:xfrm>
          <a:prstGeom prst="rect">
            <a:avLst/>
          </a:prstGeom>
          <a:ln w="28575">
            <a:solidFill>
              <a:schemeClr val="bg1"/>
            </a:solidFill>
          </a:ln>
        </p:spPr>
      </p:pic>
    </p:spTree>
    <p:extLst>
      <p:ext uri="{BB962C8B-B14F-4D97-AF65-F5344CB8AC3E}">
        <p14:creationId xmlns:p14="http://schemas.microsoft.com/office/powerpoint/2010/main" val="1975646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6F828D28-8E09-41CC-8229-3070B5467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painting of a person sitting at a table&#10;&#10;AI-generated content may be incorrect.">
            <a:extLst>
              <a:ext uri="{FF2B5EF4-FFF2-40B4-BE49-F238E27FC236}">
                <a16:creationId xmlns:a16="http://schemas.microsoft.com/office/drawing/2014/main" id="{4015AE39-6B93-252F-EEF7-C9FB83820B36}"/>
              </a:ext>
            </a:extLst>
          </p:cNvPr>
          <p:cNvPicPr>
            <a:picLocks noChangeAspect="1"/>
          </p:cNvPicPr>
          <p:nvPr/>
        </p:nvPicPr>
        <p:blipFill>
          <a:blip r:embed="rId2">
            <a:extLst>
              <a:ext uri="{28A0092B-C50C-407E-A947-70E740481C1C}">
                <a14:useLocalDpi xmlns:a14="http://schemas.microsoft.com/office/drawing/2010/main" val="0"/>
              </a:ext>
            </a:extLst>
          </a:blip>
          <a:srcRect b="8907"/>
          <a:stretch>
            <a:fillRect/>
          </a:stretch>
        </p:blipFill>
        <p:spPr>
          <a:xfrm>
            <a:off x="20" y="-22"/>
            <a:ext cx="12191977" cy="6858022"/>
          </a:xfrm>
          <a:prstGeom prst="rect">
            <a:avLst/>
          </a:prstGeom>
        </p:spPr>
      </p:pic>
      <p:sp>
        <p:nvSpPr>
          <p:cNvPr id="21" name="Rectangle 20">
            <a:extLst>
              <a:ext uri="{FF2B5EF4-FFF2-40B4-BE49-F238E27FC236}">
                <a16:creationId xmlns:a16="http://schemas.microsoft.com/office/drawing/2014/main" id="{D5B012D8-7F27-4758-9AC6-C889B154BD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103377" y="1100316"/>
            <a:ext cx="6858003" cy="4657347"/>
          </a:xfrm>
          <a:prstGeom prst="rect">
            <a:avLst/>
          </a:prstGeom>
          <a:gradFill flip="none" rotWithShape="1">
            <a:gsLst>
              <a:gs pos="48000">
                <a:srgbClr val="000000">
                  <a:alpha val="24000"/>
                </a:srgbClr>
              </a:gs>
              <a:gs pos="85000">
                <a:srgbClr val="000000">
                  <a:alpha val="45000"/>
                </a:srgbClr>
              </a:gs>
              <a:gs pos="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A93B90-54D6-201C-DECB-A29540B544B7}"/>
              </a:ext>
            </a:extLst>
          </p:cNvPr>
          <p:cNvSpPr>
            <a:spLocks noGrp="1"/>
          </p:cNvSpPr>
          <p:nvPr>
            <p:ph type="title"/>
          </p:nvPr>
        </p:nvSpPr>
        <p:spPr>
          <a:xfrm>
            <a:off x="643466" y="643467"/>
            <a:ext cx="5452529" cy="3569242"/>
          </a:xfrm>
        </p:spPr>
        <p:txBody>
          <a:bodyPr vert="horz" lIns="91440" tIns="45720" rIns="91440" bIns="45720" rtlCol="0" anchor="t">
            <a:normAutofit/>
          </a:bodyPr>
          <a:lstStyle/>
          <a:p>
            <a:r>
              <a:rPr lang="en-US" sz="5200">
                <a:solidFill>
                  <a:srgbClr val="FFFFFF"/>
                </a:solidFill>
              </a:rPr>
              <a:t>Reflect</a:t>
            </a:r>
          </a:p>
        </p:txBody>
      </p:sp>
      <p:sp>
        <p:nvSpPr>
          <p:cNvPr id="23" name="Rectangle 22">
            <a:extLst>
              <a:ext uri="{FF2B5EF4-FFF2-40B4-BE49-F238E27FC236}">
                <a16:creationId xmlns:a16="http://schemas.microsoft.com/office/drawing/2014/main" id="{4063B759-00FC-46D1-9898-8E8625268F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40187" y="2206184"/>
            <a:ext cx="6858003" cy="2445624"/>
          </a:xfrm>
          <a:prstGeom prst="rect">
            <a:avLst/>
          </a:prstGeom>
          <a:gradFill flip="none" rotWithShape="1">
            <a:gsLst>
              <a:gs pos="48000">
                <a:srgbClr val="000000">
                  <a:alpha val="24000"/>
                </a:srgbClr>
              </a:gs>
              <a:gs pos="85000">
                <a:srgbClr val="000000">
                  <a:alpha val="45000"/>
                </a:srgbClr>
              </a:gs>
              <a:gs pos="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1072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976E2-311E-776A-5831-0AE550536083}"/>
              </a:ext>
            </a:extLst>
          </p:cNvPr>
          <p:cNvSpPr>
            <a:spLocks noGrp="1"/>
          </p:cNvSpPr>
          <p:nvPr>
            <p:ph type="title"/>
          </p:nvPr>
        </p:nvSpPr>
        <p:spPr>
          <a:xfrm>
            <a:off x="178904" y="69575"/>
            <a:ext cx="11174896" cy="964095"/>
          </a:xfrm>
        </p:spPr>
        <p:txBody>
          <a:bodyPr/>
          <a:lstStyle/>
          <a:p>
            <a:r>
              <a:rPr lang="en-US" dirty="0">
                <a:solidFill>
                  <a:schemeClr val="bg1"/>
                </a:solidFill>
              </a:rPr>
              <a:t>Luke 16:19-24</a:t>
            </a:r>
            <a:endParaRPr lang="en-AU" dirty="0">
              <a:solidFill>
                <a:schemeClr val="bg1"/>
              </a:solidFill>
            </a:endParaRPr>
          </a:p>
        </p:txBody>
      </p:sp>
      <p:sp>
        <p:nvSpPr>
          <p:cNvPr id="3" name="Content Placeholder 2">
            <a:extLst>
              <a:ext uri="{FF2B5EF4-FFF2-40B4-BE49-F238E27FC236}">
                <a16:creationId xmlns:a16="http://schemas.microsoft.com/office/drawing/2014/main" id="{C056160A-40EC-3102-CCC9-FF31C3D5B0DA}"/>
              </a:ext>
            </a:extLst>
          </p:cNvPr>
          <p:cNvSpPr>
            <a:spLocks noGrp="1"/>
          </p:cNvSpPr>
          <p:nvPr>
            <p:ph idx="1"/>
          </p:nvPr>
        </p:nvSpPr>
        <p:spPr>
          <a:xfrm>
            <a:off x="178904" y="816076"/>
            <a:ext cx="11934438" cy="5889523"/>
          </a:xfrm>
        </p:spPr>
        <p:txBody>
          <a:bodyPr>
            <a:normAutofit/>
          </a:bodyPr>
          <a:lstStyle/>
          <a:p>
            <a:pPr marL="0" indent="0">
              <a:buNone/>
            </a:pPr>
            <a:r>
              <a:rPr lang="en-US" sz="3200" dirty="0">
                <a:solidFill>
                  <a:schemeClr val="bg1"/>
                </a:solidFill>
              </a:rPr>
              <a:t>‘There was a rich man who was dressed in purple and fine linen and lived in luxury every day. </a:t>
            </a:r>
            <a:r>
              <a:rPr lang="en-US" sz="3200" b="1" baseline="30000" dirty="0">
                <a:solidFill>
                  <a:schemeClr val="bg1"/>
                </a:solidFill>
              </a:rPr>
              <a:t> </a:t>
            </a:r>
            <a:r>
              <a:rPr lang="en-US" sz="3200" dirty="0">
                <a:solidFill>
                  <a:schemeClr val="bg1"/>
                </a:solidFill>
              </a:rPr>
              <a:t>At his gate was laid a beggar named Lazarus, covered with sores and longing to eat what fell from the rich man’s table. Even the dogs came and licked his sores.</a:t>
            </a:r>
          </a:p>
          <a:p>
            <a:pPr marL="0" indent="0">
              <a:buNone/>
            </a:pPr>
            <a:endParaRPr lang="en-US" sz="3200" dirty="0">
              <a:solidFill>
                <a:schemeClr val="bg1"/>
              </a:solidFill>
            </a:endParaRPr>
          </a:p>
          <a:p>
            <a:pPr marL="0" indent="0">
              <a:buNone/>
            </a:pPr>
            <a:r>
              <a:rPr lang="en-US" sz="3200" dirty="0">
                <a:solidFill>
                  <a:schemeClr val="bg1"/>
                </a:solidFill>
              </a:rPr>
              <a:t>‘The time came when the beggar died and the angels carried him to Abraham’s side. The rich man also died and was buried. In Hades, where he was in torment, he looked up and saw Abraham far away, with Lazarus by his side. So he called to him, “Father Abraham, have pity on me and send Lazarus to dip the tip of his finger in water and cool my tongue, because I am in agony in this fire.”</a:t>
            </a:r>
          </a:p>
          <a:p>
            <a:endParaRPr lang="en-AU" dirty="0"/>
          </a:p>
        </p:txBody>
      </p:sp>
    </p:spTree>
    <p:extLst>
      <p:ext uri="{BB962C8B-B14F-4D97-AF65-F5344CB8AC3E}">
        <p14:creationId xmlns:p14="http://schemas.microsoft.com/office/powerpoint/2010/main" val="1966712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C4337AB-BBFF-8717-A34A-DD54DEB8DD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A0005C-6B2D-C3BB-187F-941568A89B15}"/>
              </a:ext>
            </a:extLst>
          </p:cNvPr>
          <p:cNvSpPr>
            <a:spLocks noGrp="1"/>
          </p:cNvSpPr>
          <p:nvPr>
            <p:ph type="title"/>
          </p:nvPr>
        </p:nvSpPr>
        <p:spPr>
          <a:xfrm>
            <a:off x="178904" y="69575"/>
            <a:ext cx="11174896" cy="964095"/>
          </a:xfrm>
        </p:spPr>
        <p:txBody>
          <a:bodyPr/>
          <a:lstStyle/>
          <a:p>
            <a:r>
              <a:rPr lang="en-US" dirty="0">
                <a:solidFill>
                  <a:schemeClr val="bg1"/>
                </a:solidFill>
              </a:rPr>
              <a:t>Luke 16:25-28</a:t>
            </a:r>
            <a:endParaRPr lang="en-AU" dirty="0">
              <a:solidFill>
                <a:schemeClr val="bg1"/>
              </a:solidFill>
            </a:endParaRPr>
          </a:p>
        </p:txBody>
      </p:sp>
      <p:sp>
        <p:nvSpPr>
          <p:cNvPr id="3" name="Content Placeholder 2">
            <a:extLst>
              <a:ext uri="{FF2B5EF4-FFF2-40B4-BE49-F238E27FC236}">
                <a16:creationId xmlns:a16="http://schemas.microsoft.com/office/drawing/2014/main" id="{D5EC5908-0EC0-D414-AD1A-47A8DB2D30D4}"/>
              </a:ext>
            </a:extLst>
          </p:cNvPr>
          <p:cNvSpPr>
            <a:spLocks noGrp="1"/>
          </p:cNvSpPr>
          <p:nvPr>
            <p:ph idx="1"/>
          </p:nvPr>
        </p:nvSpPr>
        <p:spPr>
          <a:xfrm>
            <a:off x="178904" y="816076"/>
            <a:ext cx="11934438" cy="5889523"/>
          </a:xfrm>
        </p:spPr>
        <p:txBody>
          <a:bodyPr>
            <a:normAutofit/>
          </a:bodyPr>
          <a:lstStyle/>
          <a:p>
            <a:pPr marL="0" indent="0">
              <a:buNone/>
            </a:pPr>
            <a:r>
              <a:rPr lang="en-US" sz="3200" dirty="0">
                <a:solidFill>
                  <a:schemeClr val="bg1"/>
                </a:solidFill>
              </a:rPr>
              <a:t>‘But Abraham replied, “Son, remember that in your lifetime you received your good things, while Lazarus received bad things, but now he is comforted here and you are in agony. And besides all this, between us and you a great chasm has been set in place, so that those who want to go from here to you cannot, nor can anyone cross over from there to us.”</a:t>
            </a:r>
          </a:p>
          <a:p>
            <a:endParaRPr lang="en-US" sz="3200" dirty="0">
              <a:solidFill>
                <a:schemeClr val="bg1"/>
              </a:solidFill>
            </a:endParaRPr>
          </a:p>
          <a:p>
            <a:pPr marL="0" indent="0">
              <a:buNone/>
            </a:pPr>
            <a:r>
              <a:rPr lang="en-US" sz="3200" dirty="0">
                <a:solidFill>
                  <a:schemeClr val="bg1"/>
                </a:solidFill>
              </a:rPr>
              <a:t>‘He answered, “Then I beg you, father, send Lazarus to my family, for I have five brothers. Let him warn them, so that they will not also come to this place of torment.”</a:t>
            </a:r>
            <a:endParaRPr lang="en-AU" sz="3200" dirty="0">
              <a:solidFill>
                <a:schemeClr val="bg1"/>
              </a:solidFill>
            </a:endParaRPr>
          </a:p>
        </p:txBody>
      </p:sp>
    </p:spTree>
    <p:extLst>
      <p:ext uri="{BB962C8B-B14F-4D97-AF65-F5344CB8AC3E}">
        <p14:creationId xmlns:p14="http://schemas.microsoft.com/office/powerpoint/2010/main" val="1876696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70AC788-5244-894D-E481-300F1AAA20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A0111C-BDB8-E435-B32E-391F01B6EBEF}"/>
              </a:ext>
            </a:extLst>
          </p:cNvPr>
          <p:cNvSpPr>
            <a:spLocks noGrp="1"/>
          </p:cNvSpPr>
          <p:nvPr>
            <p:ph type="title"/>
          </p:nvPr>
        </p:nvSpPr>
        <p:spPr>
          <a:xfrm>
            <a:off x="178904" y="69575"/>
            <a:ext cx="11174896" cy="964095"/>
          </a:xfrm>
        </p:spPr>
        <p:txBody>
          <a:bodyPr/>
          <a:lstStyle/>
          <a:p>
            <a:r>
              <a:rPr lang="en-US" dirty="0">
                <a:solidFill>
                  <a:schemeClr val="bg1"/>
                </a:solidFill>
              </a:rPr>
              <a:t>Luke 16:29-31</a:t>
            </a:r>
            <a:endParaRPr lang="en-AU" dirty="0">
              <a:solidFill>
                <a:schemeClr val="bg1"/>
              </a:solidFill>
            </a:endParaRPr>
          </a:p>
        </p:txBody>
      </p:sp>
      <p:sp>
        <p:nvSpPr>
          <p:cNvPr id="3" name="Content Placeholder 2">
            <a:extLst>
              <a:ext uri="{FF2B5EF4-FFF2-40B4-BE49-F238E27FC236}">
                <a16:creationId xmlns:a16="http://schemas.microsoft.com/office/drawing/2014/main" id="{08BB753E-ED5F-E839-E54D-A114121F5D67}"/>
              </a:ext>
            </a:extLst>
          </p:cNvPr>
          <p:cNvSpPr>
            <a:spLocks noGrp="1"/>
          </p:cNvSpPr>
          <p:nvPr>
            <p:ph idx="1"/>
          </p:nvPr>
        </p:nvSpPr>
        <p:spPr>
          <a:xfrm>
            <a:off x="178904" y="816076"/>
            <a:ext cx="11934438" cy="5889523"/>
          </a:xfrm>
        </p:spPr>
        <p:txBody>
          <a:bodyPr>
            <a:normAutofit/>
          </a:bodyPr>
          <a:lstStyle/>
          <a:p>
            <a:pPr marL="0" indent="0">
              <a:buNone/>
            </a:pPr>
            <a:r>
              <a:rPr lang="en-US" sz="3200" dirty="0">
                <a:solidFill>
                  <a:schemeClr val="bg1"/>
                </a:solidFill>
              </a:rPr>
              <a:t> ‘Abraham replied, “They have Moses and the Prophets; let them listen to them.”</a:t>
            </a:r>
          </a:p>
          <a:p>
            <a:pPr marL="0" indent="0">
              <a:buNone/>
            </a:pPr>
            <a:endParaRPr lang="en-US" sz="3200" dirty="0">
              <a:solidFill>
                <a:schemeClr val="bg1"/>
              </a:solidFill>
            </a:endParaRPr>
          </a:p>
          <a:p>
            <a:pPr marL="0" indent="0">
              <a:buNone/>
            </a:pPr>
            <a:r>
              <a:rPr lang="en-US" sz="3200" dirty="0">
                <a:solidFill>
                  <a:schemeClr val="bg1"/>
                </a:solidFill>
              </a:rPr>
              <a:t>‘“No, father Abraham,” he said, “but if someone from the dead goes to them, they will repent.”</a:t>
            </a:r>
          </a:p>
          <a:p>
            <a:pPr marL="0" indent="0">
              <a:buNone/>
            </a:pPr>
            <a:endParaRPr lang="en-US" sz="3200" dirty="0">
              <a:solidFill>
                <a:schemeClr val="bg1"/>
              </a:solidFill>
            </a:endParaRPr>
          </a:p>
          <a:p>
            <a:pPr marL="0" indent="0">
              <a:buNone/>
            </a:pPr>
            <a:r>
              <a:rPr lang="en-US" sz="3200" dirty="0">
                <a:solidFill>
                  <a:schemeClr val="bg1"/>
                </a:solidFill>
              </a:rPr>
              <a:t>‘He said to him, “If they do not listen to Moses and the Prophets, they will not be convinced even if someone rises from the dead.”’</a:t>
            </a:r>
            <a:endParaRPr lang="en-AU" sz="3200" dirty="0">
              <a:solidFill>
                <a:schemeClr val="bg1"/>
              </a:solidFill>
            </a:endParaRPr>
          </a:p>
        </p:txBody>
      </p:sp>
    </p:spTree>
    <p:extLst>
      <p:ext uri="{BB962C8B-B14F-4D97-AF65-F5344CB8AC3E}">
        <p14:creationId xmlns:p14="http://schemas.microsoft.com/office/powerpoint/2010/main" val="133006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40E4C-367B-4C70-28F1-076B80ED809B}"/>
              </a:ext>
            </a:extLst>
          </p:cNvPr>
          <p:cNvSpPr>
            <a:spLocks noGrp="1"/>
          </p:cNvSpPr>
          <p:nvPr>
            <p:ph type="title"/>
          </p:nvPr>
        </p:nvSpPr>
        <p:spPr/>
        <p:txBody>
          <a:bodyPr/>
          <a:lstStyle/>
          <a:p>
            <a:r>
              <a:rPr lang="en-US" dirty="0"/>
              <a:t>Read that a second time and meditate on it</a:t>
            </a:r>
            <a:endParaRPr lang="en-AU" dirty="0"/>
          </a:p>
        </p:txBody>
      </p:sp>
    </p:spTree>
    <p:extLst>
      <p:ext uri="{BB962C8B-B14F-4D97-AF65-F5344CB8AC3E}">
        <p14:creationId xmlns:p14="http://schemas.microsoft.com/office/powerpoint/2010/main" val="2957744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BB173D4-E2F3-68A6-DCF5-7C8C383C5E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945384-39FF-7265-0556-556BBFDA555D}"/>
              </a:ext>
            </a:extLst>
          </p:cNvPr>
          <p:cNvSpPr>
            <a:spLocks noGrp="1"/>
          </p:cNvSpPr>
          <p:nvPr>
            <p:ph type="title"/>
          </p:nvPr>
        </p:nvSpPr>
        <p:spPr>
          <a:xfrm>
            <a:off x="178904" y="69575"/>
            <a:ext cx="11174896" cy="964095"/>
          </a:xfrm>
        </p:spPr>
        <p:txBody>
          <a:bodyPr/>
          <a:lstStyle/>
          <a:p>
            <a:r>
              <a:rPr lang="en-US" dirty="0">
                <a:solidFill>
                  <a:schemeClr val="bg1"/>
                </a:solidFill>
              </a:rPr>
              <a:t>Luke 16:19-24</a:t>
            </a:r>
            <a:endParaRPr lang="en-AU" dirty="0">
              <a:solidFill>
                <a:schemeClr val="bg1"/>
              </a:solidFill>
            </a:endParaRPr>
          </a:p>
        </p:txBody>
      </p:sp>
      <p:sp>
        <p:nvSpPr>
          <p:cNvPr id="3" name="Content Placeholder 2">
            <a:extLst>
              <a:ext uri="{FF2B5EF4-FFF2-40B4-BE49-F238E27FC236}">
                <a16:creationId xmlns:a16="http://schemas.microsoft.com/office/drawing/2014/main" id="{F331F2A2-6D04-739F-55D2-F631C993444B}"/>
              </a:ext>
            </a:extLst>
          </p:cNvPr>
          <p:cNvSpPr>
            <a:spLocks noGrp="1"/>
          </p:cNvSpPr>
          <p:nvPr>
            <p:ph idx="1"/>
          </p:nvPr>
        </p:nvSpPr>
        <p:spPr>
          <a:xfrm>
            <a:off x="178904" y="816076"/>
            <a:ext cx="11934438" cy="5889523"/>
          </a:xfrm>
        </p:spPr>
        <p:txBody>
          <a:bodyPr>
            <a:normAutofit/>
          </a:bodyPr>
          <a:lstStyle/>
          <a:p>
            <a:pPr marL="0" indent="0">
              <a:buNone/>
            </a:pPr>
            <a:r>
              <a:rPr lang="en-US" sz="3200" dirty="0">
                <a:solidFill>
                  <a:schemeClr val="bg1"/>
                </a:solidFill>
              </a:rPr>
              <a:t>‘There was a rich man who was dressed in purple and fine linen and lived in luxury every day. </a:t>
            </a:r>
            <a:r>
              <a:rPr lang="en-US" sz="3200" b="1" baseline="30000" dirty="0">
                <a:solidFill>
                  <a:schemeClr val="bg1"/>
                </a:solidFill>
              </a:rPr>
              <a:t> </a:t>
            </a:r>
            <a:r>
              <a:rPr lang="en-US" sz="3200" dirty="0">
                <a:solidFill>
                  <a:schemeClr val="bg1"/>
                </a:solidFill>
              </a:rPr>
              <a:t>At his gate was laid a beggar named Lazarus, covered with sores and longing to eat what fell from the rich man’s table. Even the dogs came and licked his sores.</a:t>
            </a:r>
          </a:p>
          <a:p>
            <a:pPr marL="0" indent="0">
              <a:buNone/>
            </a:pPr>
            <a:endParaRPr lang="en-US" sz="3200" dirty="0">
              <a:solidFill>
                <a:schemeClr val="bg1"/>
              </a:solidFill>
            </a:endParaRPr>
          </a:p>
          <a:p>
            <a:pPr marL="0" indent="0">
              <a:buNone/>
            </a:pPr>
            <a:r>
              <a:rPr lang="en-US" sz="3200" dirty="0">
                <a:solidFill>
                  <a:schemeClr val="bg1"/>
                </a:solidFill>
              </a:rPr>
              <a:t>‘The time came when the beggar died and the angels carried him to Abraham’s side. The rich man also died and was buried. In Hades, where he was in torment, he looked up and saw Abraham far away, with Lazarus by his side. So he called to him, “Father Abraham, have pity on me and send Lazarus to dip the tip of his finger in water and cool my tongue, because I am in agony in this fire.”</a:t>
            </a:r>
          </a:p>
          <a:p>
            <a:endParaRPr lang="en-AU" dirty="0"/>
          </a:p>
        </p:txBody>
      </p:sp>
    </p:spTree>
    <p:extLst>
      <p:ext uri="{BB962C8B-B14F-4D97-AF65-F5344CB8AC3E}">
        <p14:creationId xmlns:p14="http://schemas.microsoft.com/office/powerpoint/2010/main" val="3723774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FC0B9CC0-48B9-5633-9BD2-480C0E17CE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0498C5-FE2C-10C8-179A-991D9E2C6DB0}"/>
              </a:ext>
            </a:extLst>
          </p:cNvPr>
          <p:cNvSpPr>
            <a:spLocks noGrp="1"/>
          </p:cNvSpPr>
          <p:nvPr>
            <p:ph type="title"/>
          </p:nvPr>
        </p:nvSpPr>
        <p:spPr>
          <a:xfrm>
            <a:off x="178904" y="69575"/>
            <a:ext cx="11174896" cy="964095"/>
          </a:xfrm>
        </p:spPr>
        <p:txBody>
          <a:bodyPr/>
          <a:lstStyle/>
          <a:p>
            <a:r>
              <a:rPr lang="en-US" dirty="0">
                <a:solidFill>
                  <a:schemeClr val="bg1"/>
                </a:solidFill>
              </a:rPr>
              <a:t>Luke 16:25-28</a:t>
            </a:r>
            <a:endParaRPr lang="en-AU" dirty="0">
              <a:solidFill>
                <a:schemeClr val="bg1"/>
              </a:solidFill>
            </a:endParaRPr>
          </a:p>
        </p:txBody>
      </p:sp>
      <p:sp>
        <p:nvSpPr>
          <p:cNvPr id="3" name="Content Placeholder 2">
            <a:extLst>
              <a:ext uri="{FF2B5EF4-FFF2-40B4-BE49-F238E27FC236}">
                <a16:creationId xmlns:a16="http://schemas.microsoft.com/office/drawing/2014/main" id="{8A2D813E-4E61-4DCA-DCB9-AFF15094A742}"/>
              </a:ext>
            </a:extLst>
          </p:cNvPr>
          <p:cNvSpPr>
            <a:spLocks noGrp="1"/>
          </p:cNvSpPr>
          <p:nvPr>
            <p:ph idx="1"/>
          </p:nvPr>
        </p:nvSpPr>
        <p:spPr>
          <a:xfrm>
            <a:off x="178904" y="816076"/>
            <a:ext cx="11934438" cy="5889523"/>
          </a:xfrm>
        </p:spPr>
        <p:txBody>
          <a:bodyPr>
            <a:normAutofit/>
          </a:bodyPr>
          <a:lstStyle/>
          <a:p>
            <a:pPr marL="0" indent="0">
              <a:buNone/>
            </a:pPr>
            <a:r>
              <a:rPr lang="en-US" sz="3200" dirty="0">
                <a:solidFill>
                  <a:schemeClr val="bg1"/>
                </a:solidFill>
              </a:rPr>
              <a:t>‘But Abraham replied, “Son, remember that in your lifetime you received your good things, while Lazarus received bad things, but now he is comforted here and you are in agony. And besides all this, between us and you a great chasm has been set in place, so that those who want to go from here to you cannot, nor can anyone cross over from there to us.”</a:t>
            </a:r>
          </a:p>
          <a:p>
            <a:endParaRPr lang="en-US" sz="3200" dirty="0">
              <a:solidFill>
                <a:schemeClr val="bg1"/>
              </a:solidFill>
            </a:endParaRPr>
          </a:p>
          <a:p>
            <a:pPr marL="0" indent="0">
              <a:buNone/>
            </a:pPr>
            <a:r>
              <a:rPr lang="en-US" sz="3200" dirty="0">
                <a:solidFill>
                  <a:schemeClr val="bg1"/>
                </a:solidFill>
              </a:rPr>
              <a:t>‘He answered, “Then I beg you, father, send Lazarus to my family, for I have five brothers. Let him warn them, so that they will not also come to this place of torment.”</a:t>
            </a:r>
            <a:endParaRPr lang="en-AU" sz="3200" dirty="0">
              <a:solidFill>
                <a:schemeClr val="bg1"/>
              </a:solidFill>
            </a:endParaRPr>
          </a:p>
        </p:txBody>
      </p:sp>
    </p:spTree>
    <p:extLst>
      <p:ext uri="{BB962C8B-B14F-4D97-AF65-F5344CB8AC3E}">
        <p14:creationId xmlns:p14="http://schemas.microsoft.com/office/powerpoint/2010/main" val="4088888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299779A-DC98-1D8A-A4B4-FBC7C5BEB2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778186-9C71-F422-4390-F6DBB1D52C96}"/>
              </a:ext>
            </a:extLst>
          </p:cNvPr>
          <p:cNvSpPr>
            <a:spLocks noGrp="1"/>
          </p:cNvSpPr>
          <p:nvPr>
            <p:ph type="title"/>
          </p:nvPr>
        </p:nvSpPr>
        <p:spPr>
          <a:xfrm>
            <a:off x="178904" y="69575"/>
            <a:ext cx="11174896" cy="964095"/>
          </a:xfrm>
        </p:spPr>
        <p:txBody>
          <a:bodyPr/>
          <a:lstStyle/>
          <a:p>
            <a:r>
              <a:rPr lang="en-US" dirty="0">
                <a:solidFill>
                  <a:schemeClr val="bg1"/>
                </a:solidFill>
              </a:rPr>
              <a:t>Luke 16:29-31</a:t>
            </a:r>
            <a:endParaRPr lang="en-AU" dirty="0">
              <a:solidFill>
                <a:schemeClr val="bg1"/>
              </a:solidFill>
            </a:endParaRPr>
          </a:p>
        </p:txBody>
      </p:sp>
      <p:sp>
        <p:nvSpPr>
          <p:cNvPr id="3" name="Content Placeholder 2">
            <a:extLst>
              <a:ext uri="{FF2B5EF4-FFF2-40B4-BE49-F238E27FC236}">
                <a16:creationId xmlns:a16="http://schemas.microsoft.com/office/drawing/2014/main" id="{676EE842-4658-9F34-0639-04BC8163E3DB}"/>
              </a:ext>
            </a:extLst>
          </p:cNvPr>
          <p:cNvSpPr>
            <a:spLocks noGrp="1"/>
          </p:cNvSpPr>
          <p:nvPr>
            <p:ph idx="1"/>
          </p:nvPr>
        </p:nvSpPr>
        <p:spPr>
          <a:xfrm>
            <a:off x="178904" y="816076"/>
            <a:ext cx="11934438" cy="5889523"/>
          </a:xfrm>
        </p:spPr>
        <p:txBody>
          <a:bodyPr>
            <a:normAutofit/>
          </a:bodyPr>
          <a:lstStyle/>
          <a:p>
            <a:pPr marL="0" indent="0">
              <a:buNone/>
            </a:pPr>
            <a:r>
              <a:rPr lang="en-US" sz="3200" dirty="0">
                <a:solidFill>
                  <a:schemeClr val="bg1"/>
                </a:solidFill>
              </a:rPr>
              <a:t> ‘Abraham replied, “They have Moses and the Prophets; let them listen to them.”</a:t>
            </a:r>
          </a:p>
          <a:p>
            <a:pPr marL="0" indent="0">
              <a:buNone/>
            </a:pPr>
            <a:endParaRPr lang="en-US" sz="3200" dirty="0">
              <a:solidFill>
                <a:schemeClr val="bg1"/>
              </a:solidFill>
            </a:endParaRPr>
          </a:p>
          <a:p>
            <a:pPr marL="0" indent="0">
              <a:buNone/>
            </a:pPr>
            <a:r>
              <a:rPr lang="en-US" sz="3200" dirty="0">
                <a:solidFill>
                  <a:schemeClr val="bg1"/>
                </a:solidFill>
              </a:rPr>
              <a:t>‘“No, father Abraham,” he said, “but if someone from the dead goes to them, they will repent.”</a:t>
            </a:r>
          </a:p>
          <a:p>
            <a:pPr marL="0" indent="0">
              <a:buNone/>
            </a:pPr>
            <a:endParaRPr lang="en-US" sz="3200" dirty="0">
              <a:solidFill>
                <a:schemeClr val="bg1"/>
              </a:solidFill>
            </a:endParaRPr>
          </a:p>
          <a:p>
            <a:pPr marL="0" indent="0">
              <a:buNone/>
            </a:pPr>
            <a:r>
              <a:rPr lang="en-US" sz="3200" dirty="0">
                <a:solidFill>
                  <a:schemeClr val="bg1"/>
                </a:solidFill>
              </a:rPr>
              <a:t>‘He said to him, “If they do not listen to Moses and the Prophets, they will not be convinced even if someone rises from the dead.”’</a:t>
            </a:r>
            <a:endParaRPr lang="en-AU" sz="3200" dirty="0">
              <a:solidFill>
                <a:schemeClr val="bg1"/>
              </a:solidFill>
            </a:endParaRPr>
          </a:p>
        </p:txBody>
      </p:sp>
    </p:spTree>
    <p:extLst>
      <p:ext uri="{BB962C8B-B14F-4D97-AF65-F5344CB8AC3E}">
        <p14:creationId xmlns:p14="http://schemas.microsoft.com/office/powerpoint/2010/main" val="2919740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E6DEE15-E2EE-21CF-BDEC-6133F88C637A}"/>
              </a:ext>
            </a:extLst>
          </p:cNvPr>
          <p:cNvSpPr>
            <a:spLocks noGrp="1"/>
          </p:cNvSpPr>
          <p:nvPr>
            <p:ph type="title"/>
          </p:nvPr>
        </p:nvSpPr>
        <p:spPr>
          <a:xfrm>
            <a:off x="1137034" y="609597"/>
            <a:ext cx="9392421" cy="1330841"/>
          </a:xfrm>
        </p:spPr>
        <p:txBody>
          <a:bodyPr>
            <a:normAutofit/>
          </a:bodyPr>
          <a:lstStyle/>
          <a:p>
            <a:r>
              <a:rPr lang="en-US" dirty="0"/>
              <a:t>What stands out for you?</a:t>
            </a:r>
            <a:endParaRPr lang="en-AU" dirty="0"/>
          </a:p>
        </p:txBody>
      </p:sp>
      <p:sp>
        <p:nvSpPr>
          <p:cNvPr id="3" name="Content Placeholder 2">
            <a:extLst>
              <a:ext uri="{FF2B5EF4-FFF2-40B4-BE49-F238E27FC236}">
                <a16:creationId xmlns:a16="http://schemas.microsoft.com/office/drawing/2014/main" id="{56A606E2-E91B-F41A-771F-8DCBF37FC9D4}"/>
              </a:ext>
            </a:extLst>
          </p:cNvPr>
          <p:cNvSpPr>
            <a:spLocks noGrp="1"/>
          </p:cNvSpPr>
          <p:nvPr>
            <p:ph idx="1"/>
          </p:nvPr>
        </p:nvSpPr>
        <p:spPr>
          <a:xfrm>
            <a:off x="1137034" y="2198362"/>
            <a:ext cx="4958966" cy="3917773"/>
          </a:xfrm>
        </p:spPr>
        <p:txBody>
          <a:bodyPr>
            <a:normAutofit/>
          </a:bodyPr>
          <a:lstStyle/>
          <a:p>
            <a:r>
              <a:rPr lang="en-US" sz="3200" dirty="0"/>
              <a:t>Discuss</a:t>
            </a:r>
            <a:endParaRPr lang="en-AU" sz="3200" dirty="0"/>
          </a:p>
        </p:txBody>
      </p:sp>
      <p:pic>
        <p:nvPicPr>
          <p:cNvPr id="5" name="Picture 4" descr="A painting of a person lying down with two dogs&#10;&#10;AI-generated content may be incorrect.">
            <a:extLst>
              <a:ext uri="{FF2B5EF4-FFF2-40B4-BE49-F238E27FC236}">
                <a16:creationId xmlns:a16="http://schemas.microsoft.com/office/drawing/2014/main" id="{C985CACC-B070-4058-0F61-A49EABE403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19367" y="2383491"/>
            <a:ext cx="4788505" cy="3358761"/>
          </a:xfrm>
          <a:prstGeom prst="rect">
            <a:avLst/>
          </a:prstGeom>
        </p:spPr>
      </p:pic>
      <p:sp>
        <p:nvSpPr>
          <p:cNvPr id="14" name="Freeform: Shape 13">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29976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105</TotalTime>
  <Words>723</Words>
  <Application>Microsoft Office PowerPoint</Application>
  <PresentationFormat>Widescreen</PresentationFormat>
  <Paragraphs>38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Lazarus and the Rich Man</vt:lpstr>
      <vt:lpstr>Luke 16:19-24</vt:lpstr>
      <vt:lpstr>Luke 16:25-28</vt:lpstr>
      <vt:lpstr>Luke 16:29-31</vt:lpstr>
      <vt:lpstr>Read that a second time and meditate on it</vt:lpstr>
      <vt:lpstr>Luke 16:19-24</vt:lpstr>
      <vt:lpstr>Luke 16:25-28</vt:lpstr>
      <vt:lpstr>Luke 16:29-31</vt:lpstr>
      <vt:lpstr>What stands out for you?</vt:lpstr>
      <vt:lpstr>Key themes</vt:lpstr>
      <vt:lpstr>PowerPoint Presentation</vt:lpstr>
      <vt:lpstr>Reflect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Crighton</dc:creator>
  <cp:lastModifiedBy>Andrew Crighton</cp:lastModifiedBy>
  <cp:revision>1</cp:revision>
  <dcterms:created xsi:type="dcterms:W3CDTF">2025-09-27T08:24:40Z</dcterms:created>
  <dcterms:modified xsi:type="dcterms:W3CDTF">2025-09-27T10:10:24Z</dcterms:modified>
</cp:coreProperties>
</file>