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63" r:id="rId3"/>
    <p:sldId id="257" r:id="rId4"/>
    <p:sldId id="258" r:id="rId5"/>
    <p:sldId id="273" r:id="rId6"/>
    <p:sldId id="266" r:id="rId7"/>
    <p:sldId id="259" r:id="rId8"/>
    <p:sldId id="260" r:id="rId9"/>
    <p:sldId id="261" r:id="rId10"/>
    <p:sldId id="262" r:id="rId11"/>
    <p:sldId id="264" r:id="rId12"/>
    <p:sldId id="265" r:id="rId13"/>
    <p:sldId id="268" r:id="rId14"/>
    <p:sldId id="269" r:id="rId15"/>
    <p:sldId id="270"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10/30/2025</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305673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10/30/2025</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684381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10/30/2025</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1457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10/30/2025</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056831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10/30/2025</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4097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10/30/2025</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82532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10/30/2025</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30000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10/30/2025</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731771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10/30/2025</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97515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10/30/2025</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023946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10/30/2025</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744781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10/30/2025</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7941957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BEC44CD-E290-4D60-A056-5BA05B182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Colorful patterns on the sky">
            <a:extLst>
              <a:ext uri="{FF2B5EF4-FFF2-40B4-BE49-F238E27FC236}">
                <a16:creationId xmlns:a16="http://schemas.microsoft.com/office/drawing/2014/main" id="{F8AC07F7-5FE0-14F8-6FCE-B2A56F9FFF0E}"/>
              </a:ext>
            </a:extLst>
          </p:cNvPr>
          <p:cNvPicPr>
            <a:picLocks noChangeAspect="1"/>
          </p:cNvPicPr>
          <p:nvPr/>
        </p:nvPicPr>
        <p:blipFill>
          <a:blip r:embed="rId2">
            <a:alphaModFix amt="40000"/>
          </a:blip>
          <a:srcRect t="4543" b="11187"/>
          <a:stretch>
            <a:fillRect/>
          </a:stretch>
        </p:blipFill>
        <p:spPr>
          <a:xfrm>
            <a:off x="-2" y="-4"/>
            <a:ext cx="12192001" cy="6858001"/>
          </a:xfrm>
          <a:prstGeom prst="rect">
            <a:avLst/>
          </a:prstGeom>
        </p:spPr>
      </p:pic>
      <p:sp>
        <p:nvSpPr>
          <p:cNvPr id="2" name="Title 1">
            <a:extLst>
              <a:ext uri="{FF2B5EF4-FFF2-40B4-BE49-F238E27FC236}">
                <a16:creationId xmlns:a16="http://schemas.microsoft.com/office/drawing/2014/main" id="{E9E96121-8DA7-6D91-ABCB-45045CFC6E9E}"/>
              </a:ext>
            </a:extLst>
          </p:cNvPr>
          <p:cNvSpPr>
            <a:spLocks noGrp="1"/>
          </p:cNvSpPr>
          <p:nvPr>
            <p:ph type="ctrTitle"/>
          </p:nvPr>
        </p:nvSpPr>
        <p:spPr>
          <a:xfrm>
            <a:off x="517870" y="978408"/>
            <a:ext cx="5021182" cy="2450592"/>
          </a:xfrm>
        </p:spPr>
        <p:txBody>
          <a:bodyPr anchor="t">
            <a:normAutofit/>
          </a:bodyPr>
          <a:lstStyle/>
          <a:p>
            <a:pPr>
              <a:lnSpc>
                <a:spcPct val="90000"/>
              </a:lnSpc>
            </a:pPr>
            <a:r>
              <a:rPr lang="en-US" sz="5600">
                <a:solidFill>
                  <a:srgbClr val="FFFFFF"/>
                </a:solidFill>
              </a:rPr>
              <a:t>Riches and the Kingdom of God</a:t>
            </a:r>
            <a:endParaRPr lang="en-AU" sz="5600">
              <a:solidFill>
                <a:srgbClr val="FFFFFF"/>
              </a:solidFill>
            </a:endParaRPr>
          </a:p>
        </p:txBody>
      </p:sp>
      <p:sp>
        <p:nvSpPr>
          <p:cNvPr id="3" name="Subtitle 2">
            <a:extLst>
              <a:ext uri="{FF2B5EF4-FFF2-40B4-BE49-F238E27FC236}">
                <a16:creationId xmlns:a16="http://schemas.microsoft.com/office/drawing/2014/main" id="{E8371748-FAD6-F87A-2348-F54C18F6C320}"/>
              </a:ext>
            </a:extLst>
          </p:cNvPr>
          <p:cNvSpPr>
            <a:spLocks noGrp="1"/>
          </p:cNvSpPr>
          <p:nvPr>
            <p:ph type="subTitle" idx="1"/>
          </p:nvPr>
        </p:nvSpPr>
        <p:spPr>
          <a:xfrm>
            <a:off x="7797521" y="4017818"/>
            <a:ext cx="3895630" cy="1828799"/>
          </a:xfrm>
        </p:spPr>
        <p:txBody>
          <a:bodyPr anchor="b">
            <a:normAutofit/>
          </a:bodyPr>
          <a:lstStyle/>
          <a:p>
            <a:r>
              <a:rPr lang="en-US" sz="2400" dirty="0">
                <a:solidFill>
                  <a:srgbClr val="FFFFFF"/>
                </a:solidFill>
              </a:rPr>
              <a:t>Luke 18:18-30 and 19:1-10</a:t>
            </a:r>
            <a:endParaRPr lang="en-AU" sz="2400" dirty="0">
              <a:solidFill>
                <a:srgbClr val="FFFFFF"/>
              </a:solidFill>
            </a:endParaRPr>
          </a:p>
        </p:txBody>
      </p:sp>
      <p:sp>
        <p:nvSpPr>
          <p:cNvPr id="20" name="Rectangle 19">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1189494-2B67-46D2-93D6-A122A09BF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in a robe with a person in a robe&#10;&#10;AI-generated content may be incorrect.">
            <a:extLst>
              <a:ext uri="{FF2B5EF4-FFF2-40B4-BE49-F238E27FC236}">
                <a16:creationId xmlns:a16="http://schemas.microsoft.com/office/drawing/2014/main" id="{E5CA99B5-6BF8-4AEA-5DBB-29BEFDBCB3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8788" y="318457"/>
            <a:ext cx="5003454" cy="3336053"/>
          </a:xfrm>
          <a:prstGeom prst="rect">
            <a:avLst/>
          </a:prstGeom>
        </p:spPr>
      </p:pic>
      <p:pic>
        <p:nvPicPr>
          <p:cNvPr id="8" name="Picture 7" descr="A person climbing a tree&#10;&#10;AI-generated content may be incorrect.">
            <a:extLst>
              <a:ext uri="{FF2B5EF4-FFF2-40B4-BE49-F238E27FC236}">
                <a16:creationId xmlns:a16="http://schemas.microsoft.com/office/drawing/2014/main" id="{3F9B4FFE-0920-F3CC-CAE8-045136640A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558" y="3654510"/>
            <a:ext cx="5898382" cy="2751660"/>
          </a:xfrm>
          <a:prstGeom prst="rect">
            <a:avLst/>
          </a:prstGeom>
        </p:spPr>
      </p:pic>
    </p:spTree>
    <p:extLst>
      <p:ext uri="{BB962C8B-B14F-4D97-AF65-F5344CB8AC3E}">
        <p14:creationId xmlns:p14="http://schemas.microsoft.com/office/powerpoint/2010/main" val="26557897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32758-0F34-2E4D-F37D-F089CADF860E}"/>
              </a:ext>
            </a:extLst>
          </p:cNvPr>
          <p:cNvSpPr>
            <a:spLocks noGrp="1"/>
          </p:cNvSpPr>
          <p:nvPr>
            <p:ph type="title"/>
          </p:nvPr>
        </p:nvSpPr>
        <p:spPr/>
        <p:txBody>
          <a:bodyPr/>
          <a:lstStyle/>
          <a:p>
            <a:r>
              <a:rPr lang="en-US" dirty="0">
                <a:highlight>
                  <a:srgbClr val="FFFF00"/>
                </a:highlight>
              </a:rPr>
              <a:t>Overview </a:t>
            </a:r>
            <a:endParaRPr lang="en-AU" dirty="0">
              <a:highlight>
                <a:srgbClr val="FFFF00"/>
              </a:highlight>
            </a:endParaRPr>
          </a:p>
        </p:txBody>
      </p:sp>
      <p:sp>
        <p:nvSpPr>
          <p:cNvPr id="3" name="Content Placeholder 2">
            <a:extLst>
              <a:ext uri="{FF2B5EF4-FFF2-40B4-BE49-F238E27FC236}">
                <a16:creationId xmlns:a16="http://schemas.microsoft.com/office/drawing/2014/main" id="{85E83362-BABE-5630-6C88-42E1DF334A6A}"/>
              </a:ext>
            </a:extLst>
          </p:cNvPr>
          <p:cNvSpPr>
            <a:spLocks noGrp="1"/>
          </p:cNvSpPr>
          <p:nvPr>
            <p:ph idx="1"/>
          </p:nvPr>
        </p:nvSpPr>
        <p:spPr>
          <a:xfrm>
            <a:off x="127819" y="1700981"/>
            <a:ext cx="11549069" cy="5083277"/>
          </a:xfrm>
        </p:spPr>
        <p:txBody>
          <a:bodyPr>
            <a:normAutofit/>
          </a:bodyPr>
          <a:lstStyle/>
          <a:p>
            <a:pPr marL="0" indent="0">
              <a:buNone/>
            </a:pPr>
            <a:r>
              <a:rPr lang="en-US" sz="3200" dirty="0">
                <a:solidFill>
                  <a:schemeClr val="bg1"/>
                </a:solidFill>
              </a:rPr>
              <a:t>Luke tells several comparative stories close together</a:t>
            </a:r>
          </a:p>
          <a:p>
            <a:r>
              <a:rPr lang="en-AU" sz="3200" dirty="0">
                <a:solidFill>
                  <a:schemeClr val="bg1"/>
                </a:solidFill>
              </a:rPr>
              <a:t>The pharisee and tax collector</a:t>
            </a:r>
          </a:p>
          <a:p>
            <a:r>
              <a:rPr lang="en-AU" sz="3200" dirty="0">
                <a:solidFill>
                  <a:schemeClr val="bg1"/>
                </a:solidFill>
              </a:rPr>
              <a:t>The children before Jesus</a:t>
            </a:r>
          </a:p>
          <a:p>
            <a:r>
              <a:rPr lang="en-AU" sz="3200" dirty="0">
                <a:solidFill>
                  <a:schemeClr val="bg1"/>
                </a:solidFill>
              </a:rPr>
              <a:t>The Rich Young Ruler</a:t>
            </a:r>
          </a:p>
          <a:p>
            <a:r>
              <a:rPr lang="en-AU" sz="3200" dirty="0">
                <a:solidFill>
                  <a:schemeClr val="bg1"/>
                </a:solidFill>
              </a:rPr>
              <a:t>Jesus Predicts His death</a:t>
            </a:r>
          </a:p>
          <a:p>
            <a:r>
              <a:rPr lang="en-AU" sz="3200" dirty="0">
                <a:solidFill>
                  <a:schemeClr val="bg1"/>
                </a:solidFill>
              </a:rPr>
              <a:t>Blind beggars trust</a:t>
            </a:r>
          </a:p>
          <a:p>
            <a:r>
              <a:rPr lang="en-AU" sz="3200" dirty="0">
                <a:solidFill>
                  <a:schemeClr val="bg1"/>
                </a:solidFill>
              </a:rPr>
              <a:t>Zaccheaus </a:t>
            </a:r>
          </a:p>
        </p:txBody>
      </p:sp>
    </p:spTree>
    <p:extLst>
      <p:ext uri="{BB962C8B-B14F-4D97-AF65-F5344CB8AC3E}">
        <p14:creationId xmlns:p14="http://schemas.microsoft.com/office/powerpoint/2010/main" val="819167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a:extLst>
            <a:ext uri="{FF2B5EF4-FFF2-40B4-BE49-F238E27FC236}">
              <a16:creationId xmlns:a16="http://schemas.microsoft.com/office/drawing/2014/main" id="{80E9BE97-32CB-7AB2-C3D0-03744562DC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681C9C-BD28-D64D-B24B-DC669301F415}"/>
              </a:ext>
            </a:extLst>
          </p:cNvPr>
          <p:cNvSpPr>
            <a:spLocks noGrp="1"/>
          </p:cNvSpPr>
          <p:nvPr>
            <p:ph type="title"/>
          </p:nvPr>
        </p:nvSpPr>
        <p:spPr>
          <a:xfrm>
            <a:off x="518160" y="0"/>
            <a:ext cx="11155680" cy="948715"/>
          </a:xfrm>
        </p:spPr>
        <p:txBody>
          <a:bodyPr/>
          <a:lstStyle/>
          <a:p>
            <a:r>
              <a:rPr lang="en-US" dirty="0">
                <a:highlight>
                  <a:srgbClr val="FFFF00"/>
                </a:highlight>
              </a:rPr>
              <a:t>Themes</a:t>
            </a:r>
            <a:endParaRPr lang="en-AU" dirty="0">
              <a:highlight>
                <a:srgbClr val="FFFF00"/>
              </a:highlight>
            </a:endParaRPr>
          </a:p>
        </p:txBody>
      </p:sp>
      <p:sp>
        <p:nvSpPr>
          <p:cNvPr id="3" name="Content Placeholder 2">
            <a:extLst>
              <a:ext uri="{FF2B5EF4-FFF2-40B4-BE49-F238E27FC236}">
                <a16:creationId xmlns:a16="http://schemas.microsoft.com/office/drawing/2014/main" id="{2DA0CF3B-5B10-FB5B-CEAD-7A58F5891DA6}"/>
              </a:ext>
            </a:extLst>
          </p:cNvPr>
          <p:cNvSpPr>
            <a:spLocks noGrp="1"/>
          </p:cNvSpPr>
          <p:nvPr>
            <p:ph idx="1"/>
          </p:nvPr>
        </p:nvSpPr>
        <p:spPr>
          <a:xfrm>
            <a:off x="78658" y="668594"/>
            <a:ext cx="12113342" cy="6189407"/>
          </a:xfrm>
        </p:spPr>
        <p:txBody>
          <a:bodyPr>
            <a:normAutofit fontScale="92500" lnSpcReduction="10000"/>
          </a:bodyPr>
          <a:lstStyle/>
          <a:p>
            <a:r>
              <a:rPr lang="en-AU" sz="3200" dirty="0">
                <a:solidFill>
                  <a:schemeClr val="bg1"/>
                </a:solidFill>
              </a:rPr>
              <a:t>The pharisee and tax collector </a:t>
            </a:r>
            <a:r>
              <a:rPr lang="en-AU" sz="3200" dirty="0">
                <a:solidFill>
                  <a:srgbClr val="FFFF00"/>
                </a:solidFill>
              </a:rPr>
              <a:t>(relying on self righteousness vs faith in Jesus; the connection of Jesus with sinners)</a:t>
            </a:r>
            <a:endParaRPr lang="en-AU" sz="3200" dirty="0">
              <a:solidFill>
                <a:schemeClr val="bg1"/>
              </a:solidFill>
            </a:endParaRPr>
          </a:p>
          <a:p>
            <a:r>
              <a:rPr lang="en-AU" sz="3200" dirty="0">
                <a:solidFill>
                  <a:schemeClr val="bg1"/>
                </a:solidFill>
              </a:rPr>
              <a:t>The children before Jesus </a:t>
            </a:r>
            <a:r>
              <a:rPr lang="en-AU" sz="3200" dirty="0">
                <a:solidFill>
                  <a:srgbClr val="FFFF00"/>
                </a:solidFill>
              </a:rPr>
              <a:t>(the dehumanisation of idealising riches)</a:t>
            </a:r>
          </a:p>
          <a:p>
            <a:r>
              <a:rPr lang="en-AU" sz="3200" dirty="0">
                <a:solidFill>
                  <a:schemeClr val="bg1"/>
                </a:solidFill>
              </a:rPr>
              <a:t>The Rich Young Ruler </a:t>
            </a:r>
            <a:r>
              <a:rPr lang="en-AU" sz="3200" dirty="0">
                <a:solidFill>
                  <a:srgbClr val="FFFF00"/>
                </a:solidFill>
              </a:rPr>
              <a:t>(the problem of self righteousness and the problem of riches and what to do about it)</a:t>
            </a:r>
          </a:p>
          <a:p>
            <a:r>
              <a:rPr lang="en-AU" sz="3200" dirty="0">
                <a:solidFill>
                  <a:schemeClr val="bg1"/>
                </a:solidFill>
              </a:rPr>
              <a:t>Prediction of Death </a:t>
            </a:r>
            <a:r>
              <a:rPr lang="en-AU" sz="3200" dirty="0">
                <a:solidFill>
                  <a:srgbClr val="FFFF00"/>
                </a:solidFill>
              </a:rPr>
              <a:t>(seek and save the lost and fulfillment of prophesy)</a:t>
            </a:r>
          </a:p>
          <a:p>
            <a:r>
              <a:rPr lang="en-AU" sz="3200" dirty="0">
                <a:solidFill>
                  <a:schemeClr val="bg1"/>
                </a:solidFill>
              </a:rPr>
              <a:t>Blind beggars trust </a:t>
            </a:r>
            <a:r>
              <a:rPr lang="en-AU" sz="3200" dirty="0">
                <a:solidFill>
                  <a:srgbClr val="FFFF00"/>
                </a:solidFill>
              </a:rPr>
              <a:t>(recognising Jesus and placing faith in Him; how riches and reputation dehumanise people; healing the broken)</a:t>
            </a:r>
            <a:endParaRPr lang="en-AU" sz="3200" dirty="0">
              <a:solidFill>
                <a:schemeClr val="bg1"/>
              </a:solidFill>
            </a:endParaRPr>
          </a:p>
          <a:p>
            <a:r>
              <a:rPr lang="en-AU" sz="3200" dirty="0">
                <a:solidFill>
                  <a:schemeClr val="bg1"/>
                </a:solidFill>
              </a:rPr>
              <a:t>Zaccheaus </a:t>
            </a:r>
            <a:r>
              <a:rPr lang="en-AU" sz="3200" dirty="0">
                <a:solidFill>
                  <a:srgbClr val="FFFF00"/>
                </a:solidFill>
              </a:rPr>
              <a:t>(recognising Jesus and placing faith in Him and the problem of riches and what to do about it; the connection of Jesus with sinners; seek and save the lost) </a:t>
            </a:r>
            <a:endParaRPr lang="en-AU" sz="3200" dirty="0">
              <a:solidFill>
                <a:schemeClr val="bg1"/>
              </a:solidFill>
            </a:endParaRPr>
          </a:p>
        </p:txBody>
      </p:sp>
    </p:spTree>
    <p:extLst>
      <p:ext uri="{BB962C8B-B14F-4D97-AF65-F5344CB8AC3E}">
        <p14:creationId xmlns:p14="http://schemas.microsoft.com/office/powerpoint/2010/main" val="4179936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7E957-835D-4D1E-425D-07A323614835}"/>
              </a:ext>
            </a:extLst>
          </p:cNvPr>
          <p:cNvSpPr>
            <a:spLocks noGrp="1"/>
          </p:cNvSpPr>
          <p:nvPr>
            <p:ph type="title"/>
          </p:nvPr>
        </p:nvSpPr>
        <p:spPr>
          <a:xfrm>
            <a:off x="373724" y="512064"/>
            <a:ext cx="11155680" cy="742237"/>
          </a:xfrm>
        </p:spPr>
        <p:txBody>
          <a:bodyPr>
            <a:normAutofit fontScale="90000"/>
          </a:bodyPr>
          <a:lstStyle/>
          <a:p>
            <a:r>
              <a:rPr lang="en-US" dirty="0">
                <a:solidFill>
                  <a:srgbClr val="FFFF00"/>
                </a:solidFill>
              </a:rPr>
              <a:t>Themes</a:t>
            </a:r>
            <a:endParaRPr lang="en-AU" dirty="0">
              <a:solidFill>
                <a:srgbClr val="FFFF00"/>
              </a:solidFill>
            </a:endParaRPr>
          </a:p>
        </p:txBody>
      </p:sp>
      <p:sp>
        <p:nvSpPr>
          <p:cNvPr id="3" name="Content Placeholder 2">
            <a:extLst>
              <a:ext uri="{FF2B5EF4-FFF2-40B4-BE49-F238E27FC236}">
                <a16:creationId xmlns:a16="http://schemas.microsoft.com/office/drawing/2014/main" id="{FEA62D6D-12BF-FA5D-9909-7DF83507E166}"/>
              </a:ext>
            </a:extLst>
          </p:cNvPr>
          <p:cNvSpPr>
            <a:spLocks noGrp="1"/>
          </p:cNvSpPr>
          <p:nvPr>
            <p:ph idx="1"/>
          </p:nvPr>
        </p:nvSpPr>
        <p:spPr>
          <a:xfrm>
            <a:off x="117987" y="1160206"/>
            <a:ext cx="11956026" cy="5185730"/>
          </a:xfrm>
        </p:spPr>
        <p:txBody>
          <a:bodyPr>
            <a:normAutofit/>
          </a:bodyPr>
          <a:lstStyle/>
          <a:p>
            <a:r>
              <a:rPr lang="en-US" sz="3200" dirty="0">
                <a:solidFill>
                  <a:schemeClr val="bg1"/>
                </a:solidFill>
              </a:rPr>
              <a:t>The Rich Young Ruler like the Pharisee</a:t>
            </a:r>
          </a:p>
          <a:p>
            <a:r>
              <a:rPr lang="en-US" sz="3200" dirty="0">
                <a:solidFill>
                  <a:schemeClr val="bg1"/>
                </a:solidFill>
              </a:rPr>
              <a:t>The young children like the beggar</a:t>
            </a:r>
          </a:p>
          <a:p>
            <a:r>
              <a:rPr lang="en-US" sz="3200" dirty="0">
                <a:solidFill>
                  <a:schemeClr val="bg1"/>
                </a:solidFill>
              </a:rPr>
              <a:t>The tax collector like the tax collector – Zaccheaus </a:t>
            </a:r>
          </a:p>
          <a:p>
            <a:r>
              <a:rPr lang="en-US" sz="3200" dirty="0">
                <a:solidFill>
                  <a:schemeClr val="bg1"/>
                </a:solidFill>
              </a:rPr>
              <a:t>Zaccheaus, though rich is more like the children and beggar than the Rich Young Ruler</a:t>
            </a:r>
          </a:p>
          <a:p>
            <a:r>
              <a:rPr lang="en-US" sz="3200" dirty="0">
                <a:solidFill>
                  <a:schemeClr val="bg1"/>
                </a:solidFill>
              </a:rPr>
              <a:t>What makes it so?</a:t>
            </a:r>
          </a:p>
          <a:p>
            <a:endParaRPr lang="en-US" sz="3200" dirty="0">
              <a:solidFill>
                <a:schemeClr val="bg1"/>
              </a:solidFill>
            </a:endParaRPr>
          </a:p>
          <a:p>
            <a:endParaRPr lang="en-US" sz="3200" dirty="0">
              <a:solidFill>
                <a:schemeClr val="bg1"/>
              </a:solidFill>
            </a:endParaRPr>
          </a:p>
          <a:p>
            <a:endParaRPr lang="en-AU" sz="3200" dirty="0">
              <a:solidFill>
                <a:schemeClr val="bg1"/>
              </a:solidFill>
            </a:endParaRPr>
          </a:p>
        </p:txBody>
      </p:sp>
    </p:spTree>
    <p:extLst>
      <p:ext uri="{BB962C8B-B14F-4D97-AF65-F5344CB8AC3E}">
        <p14:creationId xmlns:p14="http://schemas.microsoft.com/office/powerpoint/2010/main" val="166401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a:extLst>
            <a:ext uri="{FF2B5EF4-FFF2-40B4-BE49-F238E27FC236}">
              <a16:creationId xmlns:a16="http://schemas.microsoft.com/office/drawing/2014/main" id="{E036E88A-BFE6-8718-9DC2-B516164A8A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D14CD0-6031-6975-CD6B-AD67F0DE5E62}"/>
              </a:ext>
            </a:extLst>
          </p:cNvPr>
          <p:cNvSpPr>
            <a:spLocks noGrp="1"/>
          </p:cNvSpPr>
          <p:nvPr>
            <p:ph type="title"/>
          </p:nvPr>
        </p:nvSpPr>
        <p:spPr>
          <a:xfrm>
            <a:off x="373724" y="512064"/>
            <a:ext cx="11155680" cy="742237"/>
          </a:xfrm>
        </p:spPr>
        <p:txBody>
          <a:bodyPr>
            <a:normAutofit fontScale="90000"/>
          </a:bodyPr>
          <a:lstStyle/>
          <a:p>
            <a:r>
              <a:rPr lang="en-US" dirty="0">
                <a:solidFill>
                  <a:srgbClr val="FFFF00"/>
                </a:solidFill>
              </a:rPr>
              <a:t>Invitation and Challenge</a:t>
            </a:r>
            <a:endParaRPr lang="en-AU" dirty="0">
              <a:solidFill>
                <a:srgbClr val="FFFF00"/>
              </a:solidFill>
            </a:endParaRPr>
          </a:p>
        </p:txBody>
      </p:sp>
      <p:sp>
        <p:nvSpPr>
          <p:cNvPr id="3" name="Content Placeholder 2">
            <a:extLst>
              <a:ext uri="{FF2B5EF4-FFF2-40B4-BE49-F238E27FC236}">
                <a16:creationId xmlns:a16="http://schemas.microsoft.com/office/drawing/2014/main" id="{D63AA1D1-8F7E-EF99-CFFE-4F8A907B7708}"/>
              </a:ext>
            </a:extLst>
          </p:cNvPr>
          <p:cNvSpPr>
            <a:spLocks noGrp="1"/>
          </p:cNvSpPr>
          <p:nvPr>
            <p:ph idx="1"/>
          </p:nvPr>
        </p:nvSpPr>
        <p:spPr>
          <a:xfrm>
            <a:off x="117987" y="1160206"/>
            <a:ext cx="11956026" cy="5185730"/>
          </a:xfrm>
        </p:spPr>
        <p:txBody>
          <a:bodyPr>
            <a:normAutofit/>
          </a:bodyPr>
          <a:lstStyle/>
          <a:p>
            <a:r>
              <a:rPr lang="en-US" sz="3200" dirty="0">
                <a:solidFill>
                  <a:schemeClr val="bg1"/>
                </a:solidFill>
              </a:rPr>
              <a:t>R.Y.R. asked to sacrifice both reputation and riches</a:t>
            </a:r>
          </a:p>
          <a:p>
            <a:r>
              <a:rPr lang="en-US" sz="3200" dirty="0">
                <a:solidFill>
                  <a:schemeClr val="bg1"/>
                </a:solidFill>
              </a:rPr>
              <a:t>Zacchaeus reputation already ruined</a:t>
            </a:r>
          </a:p>
          <a:p>
            <a:r>
              <a:rPr lang="en-US" sz="3200" dirty="0">
                <a:solidFill>
                  <a:schemeClr val="bg1"/>
                </a:solidFill>
              </a:rPr>
              <a:t>How much easier for children and poor?</a:t>
            </a:r>
          </a:p>
          <a:p>
            <a:endParaRPr lang="en-US" sz="3200" dirty="0">
              <a:solidFill>
                <a:schemeClr val="bg1"/>
              </a:solidFill>
            </a:endParaRPr>
          </a:p>
          <a:p>
            <a:r>
              <a:rPr lang="en-US" sz="3200" dirty="0">
                <a:solidFill>
                  <a:schemeClr val="bg1"/>
                </a:solidFill>
              </a:rPr>
              <a:t>What am I challenged to sacrifice?</a:t>
            </a:r>
          </a:p>
          <a:p>
            <a:r>
              <a:rPr lang="en-US" sz="3200" dirty="0">
                <a:solidFill>
                  <a:schemeClr val="bg1"/>
                </a:solidFill>
              </a:rPr>
              <a:t>What is invitational about that? </a:t>
            </a:r>
            <a:endParaRPr lang="en-AU" sz="3200" dirty="0">
              <a:solidFill>
                <a:schemeClr val="bg1"/>
              </a:solidFill>
            </a:endParaRPr>
          </a:p>
        </p:txBody>
      </p:sp>
    </p:spTree>
    <p:extLst>
      <p:ext uri="{BB962C8B-B14F-4D97-AF65-F5344CB8AC3E}">
        <p14:creationId xmlns:p14="http://schemas.microsoft.com/office/powerpoint/2010/main" val="289364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ACC7B5-A05C-CE2D-0BE4-827B39FDB241}"/>
            </a:ext>
          </a:extLst>
        </p:cNvPr>
        <p:cNvGrpSpPr/>
        <p:nvPr/>
      </p:nvGrpSpPr>
      <p:grpSpPr>
        <a:xfrm>
          <a:off x="0" y="0"/>
          <a:ext cx="0" cy="0"/>
          <a:chOff x="0" y="0"/>
          <a:chExt cx="0" cy="0"/>
        </a:xfrm>
      </p:grpSpPr>
      <p:sp>
        <p:nvSpPr>
          <p:cNvPr id="9" name="Freeform: Shape 8">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8" name="Rectangle 17">
            <a:extLst>
              <a:ext uri="{FF2B5EF4-FFF2-40B4-BE49-F238E27FC236}">
                <a16:creationId xmlns:a16="http://schemas.microsoft.com/office/drawing/2014/main" id="{8BEC44CD-E290-4D60-A056-5BA05B182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a:extLst>
              <a:ext uri="{FF2B5EF4-FFF2-40B4-BE49-F238E27FC236}">
                <a16:creationId xmlns:a16="http://schemas.microsoft.com/office/drawing/2014/main" id="{4581F568-ADD3-DEAB-A642-CC4E1CC0A972}"/>
              </a:ext>
            </a:extLst>
          </p:cNvPr>
          <p:cNvPicPr>
            <a:picLocks noGrp="1" noChangeAspect="1"/>
          </p:cNvPicPr>
          <p:nvPr>
            <p:ph idx="1"/>
          </p:nvPr>
        </p:nvPicPr>
        <p:blipFill>
          <a:blip r:embed="rId2">
            <a:alphaModFix amt="40000"/>
          </a:blip>
          <a:srcRect l="10917" r="5973" b="1"/>
          <a:stretch>
            <a:fillRect/>
          </a:stretch>
        </p:blipFill>
        <p:spPr>
          <a:xfrm>
            <a:off x="-2" y="-4"/>
            <a:ext cx="12192001" cy="6858001"/>
          </a:xfrm>
          <a:prstGeom prst="rect">
            <a:avLst/>
          </a:prstGeom>
        </p:spPr>
      </p:pic>
      <p:sp>
        <p:nvSpPr>
          <p:cNvPr id="2" name="Title 1">
            <a:extLst>
              <a:ext uri="{FF2B5EF4-FFF2-40B4-BE49-F238E27FC236}">
                <a16:creationId xmlns:a16="http://schemas.microsoft.com/office/drawing/2014/main" id="{04AA78BA-648D-F7E8-EA52-D6CE5845525B}"/>
              </a:ext>
            </a:extLst>
          </p:cNvPr>
          <p:cNvSpPr>
            <a:spLocks noGrp="1"/>
          </p:cNvSpPr>
          <p:nvPr>
            <p:ph type="title"/>
          </p:nvPr>
        </p:nvSpPr>
        <p:spPr>
          <a:xfrm>
            <a:off x="630621" y="983055"/>
            <a:ext cx="11153214" cy="2450592"/>
          </a:xfrm>
        </p:spPr>
        <p:txBody>
          <a:bodyPr vert="horz" lIns="91440" tIns="45720" rIns="91440" bIns="45720" rtlCol="0" anchor="t">
            <a:normAutofit fontScale="90000"/>
          </a:bodyPr>
          <a:lstStyle/>
          <a:p>
            <a:r>
              <a:rPr lang="en-US" sz="6000" dirty="0">
                <a:solidFill>
                  <a:srgbClr val="FFFFFF"/>
                </a:solidFill>
              </a:rPr>
              <a:t>I’m coming to your house today…. </a:t>
            </a:r>
            <a:br>
              <a:rPr lang="en-US" sz="6000" dirty="0">
                <a:solidFill>
                  <a:srgbClr val="FFFFFF"/>
                </a:solidFill>
              </a:rPr>
            </a:br>
            <a:br>
              <a:rPr lang="en-US" sz="6000" dirty="0">
                <a:solidFill>
                  <a:srgbClr val="FFFFFF"/>
                </a:solidFill>
              </a:rPr>
            </a:br>
            <a:r>
              <a:rPr lang="en-US" sz="6000" dirty="0">
                <a:solidFill>
                  <a:srgbClr val="FFFFFF"/>
                </a:solidFill>
              </a:rPr>
              <a:t>Today salvation has come to your house</a:t>
            </a:r>
            <a:br>
              <a:rPr lang="en-US" sz="6000" dirty="0">
                <a:solidFill>
                  <a:srgbClr val="FFFFFF"/>
                </a:solidFill>
              </a:rPr>
            </a:br>
            <a:br>
              <a:rPr lang="en-US" sz="6000" dirty="0">
                <a:solidFill>
                  <a:srgbClr val="FFFFFF"/>
                </a:solidFill>
              </a:rPr>
            </a:br>
            <a:endParaRPr lang="en-US" sz="6000" dirty="0">
              <a:solidFill>
                <a:srgbClr val="FFFFFF"/>
              </a:solidFill>
            </a:endParaRPr>
          </a:p>
        </p:txBody>
      </p:sp>
      <p:sp>
        <p:nvSpPr>
          <p:cNvPr id="15" name="Rectangle 14">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1189494-2B67-46D2-93D6-A122A09BF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251853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9AFC6-C219-E247-915C-BF9A7F9BA40A}"/>
              </a:ext>
            </a:extLst>
          </p:cNvPr>
          <p:cNvSpPr>
            <a:spLocks noGrp="1"/>
          </p:cNvSpPr>
          <p:nvPr>
            <p:ph type="title"/>
          </p:nvPr>
        </p:nvSpPr>
        <p:spPr>
          <a:xfrm>
            <a:off x="314730" y="512064"/>
            <a:ext cx="11155680" cy="893949"/>
          </a:xfrm>
        </p:spPr>
        <p:txBody>
          <a:bodyPr/>
          <a:lstStyle/>
          <a:p>
            <a:r>
              <a:rPr lang="en-US" dirty="0">
                <a:solidFill>
                  <a:srgbClr val="FFFF00"/>
                </a:solidFill>
              </a:rPr>
              <a:t>The ways of Jesus</a:t>
            </a:r>
            <a:endParaRPr lang="en-AU" dirty="0">
              <a:solidFill>
                <a:srgbClr val="FFFF00"/>
              </a:solidFill>
            </a:endParaRPr>
          </a:p>
        </p:txBody>
      </p:sp>
      <p:sp>
        <p:nvSpPr>
          <p:cNvPr id="3" name="Content Placeholder 2">
            <a:extLst>
              <a:ext uri="{FF2B5EF4-FFF2-40B4-BE49-F238E27FC236}">
                <a16:creationId xmlns:a16="http://schemas.microsoft.com/office/drawing/2014/main" id="{9608198C-23BC-E612-2B2F-E757E4853A30}"/>
              </a:ext>
            </a:extLst>
          </p:cNvPr>
          <p:cNvSpPr>
            <a:spLocks noGrp="1"/>
          </p:cNvSpPr>
          <p:nvPr>
            <p:ph idx="1"/>
          </p:nvPr>
        </p:nvSpPr>
        <p:spPr>
          <a:xfrm>
            <a:off x="206576" y="1300414"/>
            <a:ext cx="11916598" cy="5395354"/>
          </a:xfrm>
        </p:spPr>
        <p:txBody>
          <a:bodyPr>
            <a:normAutofit/>
          </a:bodyPr>
          <a:lstStyle/>
          <a:p>
            <a:r>
              <a:rPr lang="en-US" sz="3200" dirty="0">
                <a:solidFill>
                  <a:schemeClr val="bg1"/>
                </a:solidFill>
              </a:rPr>
              <a:t>Jesus hung out with the sinners and vulnerable</a:t>
            </a:r>
          </a:p>
          <a:p>
            <a:endParaRPr lang="en-US" sz="3200" dirty="0">
              <a:solidFill>
                <a:schemeClr val="bg1"/>
              </a:solidFill>
            </a:endParaRPr>
          </a:p>
          <a:p>
            <a:r>
              <a:rPr lang="en-US" sz="3200" dirty="0">
                <a:solidFill>
                  <a:schemeClr val="bg1"/>
                </a:solidFill>
              </a:rPr>
              <a:t>The son of man came to seek and save the lost…</a:t>
            </a:r>
          </a:p>
          <a:p>
            <a:endParaRPr lang="en-US" sz="3200" dirty="0">
              <a:solidFill>
                <a:schemeClr val="bg1"/>
              </a:solidFill>
            </a:endParaRPr>
          </a:p>
          <a:p>
            <a:r>
              <a:rPr lang="en-US" sz="3200" dirty="0">
                <a:solidFill>
                  <a:schemeClr val="bg1"/>
                </a:solidFill>
              </a:rPr>
              <a:t>The son of man came eating and drinking….</a:t>
            </a:r>
          </a:p>
          <a:p>
            <a:endParaRPr lang="en-US" sz="3200" dirty="0">
              <a:solidFill>
                <a:schemeClr val="bg1"/>
              </a:solidFill>
            </a:endParaRPr>
          </a:p>
          <a:p>
            <a:r>
              <a:rPr lang="en-US" sz="3200" dirty="0">
                <a:solidFill>
                  <a:schemeClr val="bg1"/>
                </a:solidFill>
              </a:rPr>
              <a:t>Jesus is going to Jerusalem where he will no longer dine with sinners by die with and for sinners</a:t>
            </a:r>
            <a:endParaRPr lang="en-AU" sz="3200" dirty="0">
              <a:solidFill>
                <a:schemeClr val="bg1"/>
              </a:solidFill>
            </a:endParaRPr>
          </a:p>
        </p:txBody>
      </p:sp>
    </p:spTree>
    <p:extLst>
      <p:ext uri="{BB962C8B-B14F-4D97-AF65-F5344CB8AC3E}">
        <p14:creationId xmlns:p14="http://schemas.microsoft.com/office/powerpoint/2010/main" val="358237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51439-C22F-CF98-2569-C15FE0B034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D936A9-684C-2F13-7EAC-C94D4DE7C213}"/>
              </a:ext>
            </a:extLst>
          </p:cNvPr>
          <p:cNvSpPr>
            <a:spLocks noGrp="1"/>
          </p:cNvSpPr>
          <p:nvPr>
            <p:ph type="title"/>
          </p:nvPr>
        </p:nvSpPr>
        <p:spPr/>
        <p:txBody>
          <a:bodyPr/>
          <a:lstStyle/>
          <a:p>
            <a:pPr algn="ctr"/>
            <a:r>
              <a:rPr lang="en-US" dirty="0"/>
              <a:t>Reflect</a:t>
            </a:r>
            <a:endParaRPr lang="en-AU" dirty="0"/>
          </a:p>
        </p:txBody>
      </p:sp>
      <p:pic>
        <p:nvPicPr>
          <p:cNvPr id="4" name="Content Placeholder 3">
            <a:extLst>
              <a:ext uri="{FF2B5EF4-FFF2-40B4-BE49-F238E27FC236}">
                <a16:creationId xmlns:a16="http://schemas.microsoft.com/office/drawing/2014/main" id="{EC442895-868F-154F-444C-62213FF0211B}"/>
              </a:ext>
            </a:extLst>
          </p:cNvPr>
          <p:cNvPicPr>
            <a:picLocks noGrp="1" noChangeAspect="1"/>
          </p:cNvPicPr>
          <p:nvPr>
            <p:ph idx="1"/>
          </p:nvPr>
        </p:nvPicPr>
        <p:blipFill>
          <a:blip r:embed="rId2"/>
          <a:stretch>
            <a:fillRect/>
          </a:stretch>
        </p:blipFill>
        <p:spPr>
          <a:xfrm>
            <a:off x="666537" y="2976197"/>
            <a:ext cx="4357747" cy="2903395"/>
          </a:xfrm>
          <a:prstGeom prst="rect">
            <a:avLst/>
          </a:prstGeom>
        </p:spPr>
      </p:pic>
      <p:pic>
        <p:nvPicPr>
          <p:cNvPr id="5" name="Picture 4">
            <a:extLst>
              <a:ext uri="{FF2B5EF4-FFF2-40B4-BE49-F238E27FC236}">
                <a16:creationId xmlns:a16="http://schemas.microsoft.com/office/drawing/2014/main" id="{E79382C5-D17B-B24A-EDBA-301FA24642B5}"/>
              </a:ext>
            </a:extLst>
          </p:cNvPr>
          <p:cNvPicPr>
            <a:picLocks noChangeAspect="1"/>
          </p:cNvPicPr>
          <p:nvPr/>
        </p:nvPicPr>
        <p:blipFill>
          <a:blip r:embed="rId3"/>
          <a:stretch>
            <a:fillRect/>
          </a:stretch>
        </p:blipFill>
        <p:spPr>
          <a:xfrm>
            <a:off x="5471791" y="2979175"/>
            <a:ext cx="6205097" cy="2900418"/>
          </a:xfrm>
          <a:prstGeom prst="rect">
            <a:avLst/>
          </a:prstGeom>
        </p:spPr>
      </p:pic>
    </p:spTree>
    <p:extLst>
      <p:ext uri="{BB962C8B-B14F-4D97-AF65-F5344CB8AC3E}">
        <p14:creationId xmlns:p14="http://schemas.microsoft.com/office/powerpoint/2010/main" val="2768467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93D91FB7-E32C-64F2-8B00-3A5520995C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FB97E9-1B6C-1050-A2E2-C0C6586C0AEC}"/>
              </a:ext>
            </a:extLst>
          </p:cNvPr>
          <p:cNvSpPr>
            <a:spLocks noGrp="1"/>
          </p:cNvSpPr>
          <p:nvPr>
            <p:ph type="title"/>
          </p:nvPr>
        </p:nvSpPr>
        <p:spPr>
          <a:xfrm>
            <a:off x="311683" y="0"/>
            <a:ext cx="11155680" cy="860331"/>
          </a:xfrm>
        </p:spPr>
        <p:txBody>
          <a:bodyPr>
            <a:normAutofit/>
          </a:bodyPr>
          <a:lstStyle/>
          <a:p>
            <a:r>
              <a:rPr lang="en-US" sz="4800" dirty="0">
                <a:solidFill>
                  <a:srgbClr val="FFFF00"/>
                </a:solidFill>
              </a:rPr>
              <a:t>Luke 18:15-17</a:t>
            </a:r>
            <a:endParaRPr lang="en-AU" sz="4800" dirty="0">
              <a:solidFill>
                <a:srgbClr val="FFFF00"/>
              </a:solidFill>
            </a:endParaRPr>
          </a:p>
        </p:txBody>
      </p:sp>
      <p:sp>
        <p:nvSpPr>
          <p:cNvPr id="3" name="Content Placeholder 2">
            <a:extLst>
              <a:ext uri="{FF2B5EF4-FFF2-40B4-BE49-F238E27FC236}">
                <a16:creationId xmlns:a16="http://schemas.microsoft.com/office/drawing/2014/main" id="{080DCE34-4B0A-8F46-54B7-DB95CAFF59DE}"/>
              </a:ext>
            </a:extLst>
          </p:cNvPr>
          <p:cNvSpPr>
            <a:spLocks noGrp="1"/>
          </p:cNvSpPr>
          <p:nvPr>
            <p:ph idx="1"/>
          </p:nvPr>
        </p:nvSpPr>
        <p:spPr>
          <a:xfrm>
            <a:off x="168965" y="599768"/>
            <a:ext cx="11926957" cy="6258232"/>
          </a:xfrm>
        </p:spPr>
        <p:txBody>
          <a:bodyPr>
            <a:normAutofit/>
          </a:bodyPr>
          <a:lstStyle/>
          <a:p>
            <a:pPr marL="0" indent="0">
              <a:buNone/>
            </a:pPr>
            <a:r>
              <a:rPr lang="en-US" sz="3200" dirty="0">
                <a:solidFill>
                  <a:schemeClr val="bg1"/>
                </a:solidFill>
              </a:rPr>
              <a:t>People were also bringing babies to Jesus for him to place his hands on them. When the disciples saw this, they rebuked them. But Jesus called the children to him and said, “Let the little children come to me, and do not hinder them, for the kingdom of God belongs to such as these. Truly I tell you, anyone who will not receive the kingdom of God like a little child will never enter it.”</a:t>
            </a:r>
          </a:p>
          <a:p>
            <a:pPr marL="0" indent="0">
              <a:buNone/>
            </a:pPr>
            <a:endParaRPr lang="en-AU" sz="3200" dirty="0">
              <a:solidFill>
                <a:schemeClr val="bg1"/>
              </a:solidFill>
            </a:endParaRPr>
          </a:p>
        </p:txBody>
      </p:sp>
    </p:spTree>
    <p:extLst>
      <p:ext uri="{BB962C8B-B14F-4D97-AF65-F5344CB8AC3E}">
        <p14:creationId xmlns:p14="http://schemas.microsoft.com/office/powerpoint/2010/main" val="3519199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E643B-D5D0-1EE2-34E0-6A876153FCF7}"/>
              </a:ext>
            </a:extLst>
          </p:cNvPr>
          <p:cNvSpPr>
            <a:spLocks noGrp="1"/>
          </p:cNvSpPr>
          <p:nvPr>
            <p:ph type="title"/>
          </p:nvPr>
        </p:nvSpPr>
        <p:spPr>
          <a:xfrm>
            <a:off x="311683" y="0"/>
            <a:ext cx="11155680" cy="860331"/>
          </a:xfrm>
        </p:spPr>
        <p:txBody>
          <a:bodyPr>
            <a:normAutofit/>
          </a:bodyPr>
          <a:lstStyle/>
          <a:p>
            <a:r>
              <a:rPr lang="en-US" sz="4800" dirty="0">
                <a:solidFill>
                  <a:srgbClr val="FFFF00"/>
                </a:solidFill>
              </a:rPr>
              <a:t>Luke 18:18-23</a:t>
            </a:r>
            <a:endParaRPr lang="en-AU" sz="4800" dirty="0">
              <a:solidFill>
                <a:srgbClr val="FFFF00"/>
              </a:solidFill>
            </a:endParaRPr>
          </a:p>
        </p:txBody>
      </p:sp>
      <p:sp>
        <p:nvSpPr>
          <p:cNvPr id="3" name="Content Placeholder 2">
            <a:extLst>
              <a:ext uri="{FF2B5EF4-FFF2-40B4-BE49-F238E27FC236}">
                <a16:creationId xmlns:a16="http://schemas.microsoft.com/office/drawing/2014/main" id="{932C14C9-77F6-85A0-32AA-4860F07F0EC5}"/>
              </a:ext>
            </a:extLst>
          </p:cNvPr>
          <p:cNvSpPr>
            <a:spLocks noGrp="1"/>
          </p:cNvSpPr>
          <p:nvPr>
            <p:ph idx="1"/>
          </p:nvPr>
        </p:nvSpPr>
        <p:spPr>
          <a:xfrm>
            <a:off x="168965" y="599768"/>
            <a:ext cx="11926957" cy="6258232"/>
          </a:xfrm>
        </p:spPr>
        <p:txBody>
          <a:bodyPr>
            <a:normAutofit lnSpcReduction="10000"/>
          </a:bodyPr>
          <a:lstStyle/>
          <a:p>
            <a:pPr marL="0" indent="0">
              <a:buNone/>
            </a:pPr>
            <a:r>
              <a:rPr lang="en-US" sz="3200" dirty="0">
                <a:solidFill>
                  <a:schemeClr val="bg1"/>
                </a:solidFill>
              </a:rPr>
              <a:t>A certain ruler asked him, “Good teacher, what must I do to inherit eternal life?”</a:t>
            </a:r>
            <a:br>
              <a:rPr lang="en-US" sz="3200" dirty="0">
                <a:solidFill>
                  <a:schemeClr val="bg1"/>
                </a:solidFill>
              </a:rPr>
            </a:br>
            <a:r>
              <a:rPr lang="en-US" sz="3200" dirty="0">
                <a:solidFill>
                  <a:schemeClr val="bg1"/>
                </a:solidFill>
              </a:rPr>
              <a:t>“Why do you call me good?” Jesus answered. “No one is good—except God alone. You know the commandments: ‘You shall not commit adultery, you shall not murder, you shall not steal, you shall not give false testimony, honor your father and mother.’” </a:t>
            </a:r>
            <a:br>
              <a:rPr lang="en-US" sz="3200" dirty="0">
                <a:solidFill>
                  <a:schemeClr val="bg1"/>
                </a:solidFill>
              </a:rPr>
            </a:br>
            <a:r>
              <a:rPr lang="en-US" sz="3200" dirty="0">
                <a:solidFill>
                  <a:schemeClr val="bg1"/>
                </a:solidFill>
              </a:rPr>
              <a:t>“All these I have kept since I was a boy,” he said.</a:t>
            </a:r>
            <a:br>
              <a:rPr lang="en-US" sz="3200" dirty="0">
                <a:solidFill>
                  <a:schemeClr val="bg1"/>
                </a:solidFill>
              </a:rPr>
            </a:br>
            <a:r>
              <a:rPr lang="en-US" sz="3200" dirty="0">
                <a:solidFill>
                  <a:schemeClr val="bg1"/>
                </a:solidFill>
              </a:rPr>
              <a:t>When Jesus heard this, he said to him, “You still lack one thing. Sell everything you have and give to the poor, and you will have treasure in heaven. Then come, follow me.”</a:t>
            </a:r>
            <a:br>
              <a:rPr lang="en-US" sz="3200" dirty="0">
                <a:solidFill>
                  <a:schemeClr val="bg1"/>
                </a:solidFill>
              </a:rPr>
            </a:br>
            <a:r>
              <a:rPr lang="en-US" sz="3200" dirty="0">
                <a:solidFill>
                  <a:schemeClr val="bg1"/>
                </a:solidFill>
              </a:rPr>
              <a:t>When he heard this, he became very sad, because he was very wealthy.</a:t>
            </a:r>
            <a:endParaRPr lang="en-AU" sz="3200" dirty="0">
              <a:solidFill>
                <a:schemeClr val="bg1"/>
              </a:solidFill>
            </a:endParaRPr>
          </a:p>
        </p:txBody>
      </p:sp>
    </p:spTree>
    <p:extLst>
      <p:ext uri="{BB962C8B-B14F-4D97-AF65-F5344CB8AC3E}">
        <p14:creationId xmlns:p14="http://schemas.microsoft.com/office/powerpoint/2010/main" val="2884149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B529D6F9-686A-D399-1F70-325C1E8594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C252FF-2C4F-6AC0-E7EC-D5BD3FCFF3D6}"/>
              </a:ext>
            </a:extLst>
          </p:cNvPr>
          <p:cNvSpPr>
            <a:spLocks noGrp="1"/>
          </p:cNvSpPr>
          <p:nvPr>
            <p:ph type="title"/>
          </p:nvPr>
        </p:nvSpPr>
        <p:spPr>
          <a:xfrm>
            <a:off x="311683" y="0"/>
            <a:ext cx="11155680" cy="860331"/>
          </a:xfrm>
        </p:spPr>
        <p:txBody>
          <a:bodyPr>
            <a:normAutofit/>
          </a:bodyPr>
          <a:lstStyle/>
          <a:p>
            <a:r>
              <a:rPr lang="en-US" sz="4800" dirty="0">
                <a:solidFill>
                  <a:srgbClr val="FFFF00"/>
                </a:solidFill>
              </a:rPr>
              <a:t>Luke 18:24-30</a:t>
            </a:r>
            <a:endParaRPr lang="en-AU" sz="4800" dirty="0">
              <a:solidFill>
                <a:srgbClr val="FFFF00"/>
              </a:solidFill>
            </a:endParaRPr>
          </a:p>
        </p:txBody>
      </p:sp>
      <p:sp>
        <p:nvSpPr>
          <p:cNvPr id="3" name="Content Placeholder 2">
            <a:extLst>
              <a:ext uri="{FF2B5EF4-FFF2-40B4-BE49-F238E27FC236}">
                <a16:creationId xmlns:a16="http://schemas.microsoft.com/office/drawing/2014/main" id="{B435B979-2E7B-4106-334A-B5589E2960B8}"/>
              </a:ext>
            </a:extLst>
          </p:cNvPr>
          <p:cNvSpPr>
            <a:spLocks noGrp="1"/>
          </p:cNvSpPr>
          <p:nvPr>
            <p:ph idx="1"/>
          </p:nvPr>
        </p:nvSpPr>
        <p:spPr>
          <a:xfrm>
            <a:off x="168965" y="599768"/>
            <a:ext cx="11926957" cy="6258232"/>
          </a:xfrm>
        </p:spPr>
        <p:txBody>
          <a:bodyPr>
            <a:normAutofit lnSpcReduction="10000"/>
          </a:bodyPr>
          <a:lstStyle/>
          <a:p>
            <a:pPr marL="0" indent="0">
              <a:buNone/>
            </a:pPr>
            <a:r>
              <a:rPr lang="en-US" sz="3200" dirty="0">
                <a:solidFill>
                  <a:schemeClr val="bg1"/>
                </a:solidFill>
              </a:rPr>
              <a:t>Jesus looked at him and said, “How hard it is for the rich to enter the kingdom of God! Indeed, it is easier for a camel to go through the eye of a needle than for someone who is rich to enter the kingdom of God.” </a:t>
            </a:r>
            <a:br>
              <a:rPr lang="en-US" sz="3200" dirty="0">
                <a:solidFill>
                  <a:schemeClr val="bg1"/>
                </a:solidFill>
              </a:rPr>
            </a:br>
            <a:r>
              <a:rPr lang="en-US" sz="3200" dirty="0">
                <a:solidFill>
                  <a:schemeClr val="bg1"/>
                </a:solidFill>
              </a:rPr>
              <a:t>Those who heard this asked, “Who then can be saved?” </a:t>
            </a:r>
          </a:p>
          <a:p>
            <a:pPr marL="0" indent="0">
              <a:buNone/>
            </a:pPr>
            <a:r>
              <a:rPr lang="en-US" sz="3200" dirty="0">
                <a:solidFill>
                  <a:schemeClr val="bg1"/>
                </a:solidFill>
              </a:rPr>
              <a:t>Jesus replied, “What is impossible with man is possible with God.”</a:t>
            </a:r>
          </a:p>
          <a:p>
            <a:pPr marL="0" indent="0">
              <a:buNone/>
            </a:pPr>
            <a:r>
              <a:rPr lang="en-US" sz="3200" dirty="0">
                <a:solidFill>
                  <a:schemeClr val="bg1"/>
                </a:solidFill>
              </a:rPr>
              <a:t>Peter said to him, “We have left all we had to follow you!”</a:t>
            </a:r>
          </a:p>
          <a:p>
            <a:pPr marL="0" indent="0">
              <a:buNone/>
            </a:pPr>
            <a:r>
              <a:rPr lang="en-US" sz="3200" dirty="0">
                <a:solidFill>
                  <a:schemeClr val="bg1"/>
                </a:solidFill>
              </a:rPr>
              <a:t>“Truly I tell you,” Jesus said to them, “no one who has left home or wife or brothers or sisters or parents or children for the sake of the kingdom of God will fail to receive many times as much in this age, and in the age to come eternal life.”</a:t>
            </a:r>
            <a:endParaRPr lang="en-AU" sz="3200" dirty="0">
              <a:solidFill>
                <a:schemeClr val="bg1"/>
              </a:solidFill>
            </a:endParaRPr>
          </a:p>
        </p:txBody>
      </p:sp>
    </p:spTree>
    <p:extLst>
      <p:ext uri="{BB962C8B-B14F-4D97-AF65-F5344CB8AC3E}">
        <p14:creationId xmlns:p14="http://schemas.microsoft.com/office/powerpoint/2010/main" val="786616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EFDF69F2-8923-0CA0-4E03-C9890D47C3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943BD8-A663-DE91-5D68-580B5FFBAF07}"/>
              </a:ext>
            </a:extLst>
          </p:cNvPr>
          <p:cNvSpPr>
            <a:spLocks noGrp="1"/>
          </p:cNvSpPr>
          <p:nvPr>
            <p:ph type="title"/>
          </p:nvPr>
        </p:nvSpPr>
        <p:spPr>
          <a:xfrm>
            <a:off x="311683" y="0"/>
            <a:ext cx="11155680" cy="860331"/>
          </a:xfrm>
        </p:spPr>
        <p:txBody>
          <a:bodyPr>
            <a:normAutofit/>
          </a:bodyPr>
          <a:lstStyle/>
          <a:p>
            <a:r>
              <a:rPr lang="en-US" sz="4800" dirty="0">
                <a:solidFill>
                  <a:srgbClr val="FFFF00"/>
                </a:solidFill>
              </a:rPr>
              <a:t>Luke 18:31-34</a:t>
            </a:r>
            <a:endParaRPr lang="en-AU" sz="4800" dirty="0">
              <a:solidFill>
                <a:srgbClr val="FFFF00"/>
              </a:solidFill>
            </a:endParaRPr>
          </a:p>
        </p:txBody>
      </p:sp>
      <p:sp>
        <p:nvSpPr>
          <p:cNvPr id="3" name="Content Placeholder 2">
            <a:extLst>
              <a:ext uri="{FF2B5EF4-FFF2-40B4-BE49-F238E27FC236}">
                <a16:creationId xmlns:a16="http://schemas.microsoft.com/office/drawing/2014/main" id="{9037B7DB-AE29-B5EB-E1D3-70D4CD5979C8}"/>
              </a:ext>
            </a:extLst>
          </p:cNvPr>
          <p:cNvSpPr>
            <a:spLocks noGrp="1"/>
          </p:cNvSpPr>
          <p:nvPr>
            <p:ph idx="1"/>
          </p:nvPr>
        </p:nvSpPr>
        <p:spPr>
          <a:xfrm>
            <a:off x="168965" y="599768"/>
            <a:ext cx="11926957" cy="6258232"/>
          </a:xfrm>
        </p:spPr>
        <p:txBody>
          <a:bodyPr>
            <a:normAutofit/>
          </a:bodyPr>
          <a:lstStyle/>
          <a:p>
            <a:pPr marL="0" indent="0">
              <a:buNone/>
            </a:pPr>
            <a:r>
              <a:rPr lang="en-US" sz="3200" dirty="0">
                <a:solidFill>
                  <a:schemeClr val="bg1"/>
                </a:solidFill>
              </a:rPr>
              <a:t>Jesus took the Twelve aside and told them, “We are going up to Jerusalem, and everything that is written by the prophets about the Son of Man will be fulfilled. He will be delivered over to the Gentiles. They will mock him, insult him and spit on him; they will flog him and kill him. On the third day he will rise again.”</a:t>
            </a:r>
          </a:p>
          <a:p>
            <a:pPr marL="0" indent="0">
              <a:buNone/>
            </a:pPr>
            <a:endParaRPr lang="en-US" sz="3200" dirty="0">
              <a:solidFill>
                <a:schemeClr val="bg1"/>
              </a:solidFill>
            </a:endParaRPr>
          </a:p>
          <a:p>
            <a:pPr marL="0" indent="0">
              <a:buNone/>
            </a:pPr>
            <a:r>
              <a:rPr lang="en-US" sz="3200" dirty="0">
                <a:solidFill>
                  <a:schemeClr val="bg1"/>
                </a:solidFill>
              </a:rPr>
              <a:t>The disciples did not understand any of this. Its meaning was hidden from them, and they did not know what he was talking about.</a:t>
            </a:r>
            <a:endParaRPr lang="en-AU" sz="3200" dirty="0">
              <a:solidFill>
                <a:schemeClr val="bg1"/>
              </a:solidFill>
            </a:endParaRPr>
          </a:p>
        </p:txBody>
      </p:sp>
    </p:spTree>
    <p:extLst>
      <p:ext uri="{BB962C8B-B14F-4D97-AF65-F5344CB8AC3E}">
        <p14:creationId xmlns:p14="http://schemas.microsoft.com/office/powerpoint/2010/main" val="205460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CB0DA8A5-E80B-D7D8-7666-787872C7BD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D2371B-F9AB-B08D-6D66-0CE6AA51DDF3}"/>
              </a:ext>
            </a:extLst>
          </p:cNvPr>
          <p:cNvSpPr>
            <a:spLocks noGrp="1"/>
          </p:cNvSpPr>
          <p:nvPr>
            <p:ph type="title"/>
          </p:nvPr>
        </p:nvSpPr>
        <p:spPr>
          <a:xfrm>
            <a:off x="331348" y="0"/>
            <a:ext cx="11155680" cy="580103"/>
          </a:xfrm>
        </p:spPr>
        <p:txBody>
          <a:bodyPr>
            <a:normAutofit fontScale="90000"/>
          </a:bodyPr>
          <a:lstStyle/>
          <a:p>
            <a:r>
              <a:rPr lang="en-US" sz="4800" dirty="0">
                <a:solidFill>
                  <a:srgbClr val="FFFF00"/>
                </a:solidFill>
              </a:rPr>
              <a:t>Luke 18:35-42</a:t>
            </a:r>
            <a:endParaRPr lang="en-AU" sz="4800" dirty="0">
              <a:solidFill>
                <a:srgbClr val="FFFF00"/>
              </a:solidFill>
            </a:endParaRPr>
          </a:p>
        </p:txBody>
      </p:sp>
      <p:sp>
        <p:nvSpPr>
          <p:cNvPr id="3" name="Content Placeholder 2">
            <a:extLst>
              <a:ext uri="{FF2B5EF4-FFF2-40B4-BE49-F238E27FC236}">
                <a16:creationId xmlns:a16="http://schemas.microsoft.com/office/drawing/2014/main" id="{5A8AAE04-C427-2B81-85CC-A0E5A6B108C1}"/>
              </a:ext>
            </a:extLst>
          </p:cNvPr>
          <p:cNvSpPr>
            <a:spLocks noGrp="1"/>
          </p:cNvSpPr>
          <p:nvPr>
            <p:ph idx="1"/>
          </p:nvPr>
        </p:nvSpPr>
        <p:spPr>
          <a:xfrm>
            <a:off x="168965" y="491613"/>
            <a:ext cx="12023035" cy="6366387"/>
          </a:xfrm>
        </p:spPr>
        <p:txBody>
          <a:bodyPr>
            <a:normAutofit/>
          </a:bodyPr>
          <a:lstStyle/>
          <a:p>
            <a:pPr marL="0" indent="0">
              <a:buNone/>
            </a:pPr>
            <a:r>
              <a:rPr lang="en-US" sz="3200" dirty="0">
                <a:solidFill>
                  <a:schemeClr val="bg1"/>
                </a:solidFill>
              </a:rPr>
              <a:t>As Jesus approached Jericho, a blind man was sitting by the roadside begging. When he heard the crowd going by, he asked what was happening. They told him, “Jesus of Nazareth is passing by.” </a:t>
            </a:r>
            <a:br>
              <a:rPr lang="en-US" sz="3200" dirty="0">
                <a:solidFill>
                  <a:schemeClr val="bg1"/>
                </a:solidFill>
              </a:rPr>
            </a:br>
            <a:r>
              <a:rPr lang="en-US" sz="3200" dirty="0">
                <a:solidFill>
                  <a:schemeClr val="bg1"/>
                </a:solidFill>
              </a:rPr>
              <a:t>He called out, “Jesus, Son of David, have mercy on me!”</a:t>
            </a:r>
            <a:br>
              <a:rPr lang="en-US" sz="3200" dirty="0">
                <a:solidFill>
                  <a:schemeClr val="bg1"/>
                </a:solidFill>
              </a:rPr>
            </a:br>
            <a:r>
              <a:rPr lang="en-US" sz="3200" dirty="0">
                <a:solidFill>
                  <a:schemeClr val="bg1"/>
                </a:solidFill>
              </a:rPr>
              <a:t>Those who led the way rebuked him and told him to be quiet, but he shouted all the more, “Son of David, have mercy on me!” </a:t>
            </a:r>
            <a:br>
              <a:rPr lang="en-US" sz="3200" dirty="0">
                <a:solidFill>
                  <a:schemeClr val="bg1"/>
                </a:solidFill>
              </a:rPr>
            </a:br>
            <a:r>
              <a:rPr lang="en-US" sz="3200" dirty="0">
                <a:solidFill>
                  <a:schemeClr val="bg1"/>
                </a:solidFill>
              </a:rPr>
              <a:t>Jesus stopped and ordered the man to be brought to him. When he came near, Jesus asked him, “What do you want me to do for you?” “Lord, I want to see,” he replied. </a:t>
            </a:r>
            <a:br>
              <a:rPr lang="en-US" sz="3200" dirty="0">
                <a:solidFill>
                  <a:schemeClr val="bg1"/>
                </a:solidFill>
              </a:rPr>
            </a:br>
            <a:endParaRPr lang="en-AU" sz="3200" dirty="0">
              <a:solidFill>
                <a:schemeClr val="bg1"/>
              </a:solidFill>
            </a:endParaRPr>
          </a:p>
        </p:txBody>
      </p:sp>
    </p:spTree>
    <p:extLst>
      <p:ext uri="{BB962C8B-B14F-4D97-AF65-F5344CB8AC3E}">
        <p14:creationId xmlns:p14="http://schemas.microsoft.com/office/powerpoint/2010/main" val="479069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BF301EEE-6421-F03B-A96A-394BAE4C83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2D3905-32B9-68CD-1543-E722FD257B29}"/>
              </a:ext>
            </a:extLst>
          </p:cNvPr>
          <p:cNvSpPr>
            <a:spLocks noGrp="1"/>
          </p:cNvSpPr>
          <p:nvPr>
            <p:ph type="title"/>
          </p:nvPr>
        </p:nvSpPr>
        <p:spPr>
          <a:xfrm>
            <a:off x="311683" y="0"/>
            <a:ext cx="11155680" cy="860331"/>
          </a:xfrm>
        </p:spPr>
        <p:txBody>
          <a:bodyPr>
            <a:normAutofit/>
          </a:bodyPr>
          <a:lstStyle/>
          <a:p>
            <a:r>
              <a:rPr lang="en-US" sz="4800" dirty="0">
                <a:solidFill>
                  <a:srgbClr val="FFFF00"/>
                </a:solidFill>
              </a:rPr>
              <a:t>Luke 18:41-42 and 19:1-5</a:t>
            </a:r>
            <a:endParaRPr lang="en-AU" sz="4800" dirty="0">
              <a:solidFill>
                <a:srgbClr val="FFFF00"/>
              </a:solidFill>
            </a:endParaRPr>
          </a:p>
        </p:txBody>
      </p:sp>
      <p:sp>
        <p:nvSpPr>
          <p:cNvPr id="3" name="Content Placeholder 2">
            <a:extLst>
              <a:ext uri="{FF2B5EF4-FFF2-40B4-BE49-F238E27FC236}">
                <a16:creationId xmlns:a16="http://schemas.microsoft.com/office/drawing/2014/main" id="{B94A47B1-64F2-52B2-242B-8DD0F0B01AC5}"/>
              </a:ext>
            </a:extLst>
          </p:cNvPr>
          <p:cNvSpPr>
            <a:spLocks noGrp="1"/>
          </p:cNvSpPr>
          <p:nvPr>
            <p:ph idx="1"/>
          </p:nvPr>
        </p:nvSpPr>
        <p:spPr>
          <a:xfrm>
            <a:off x="168965" y="599768"/>
            <a:ext cx="11926957" cy="6258232"/>
          </a:xfrm>
        </p:spPr>
        <p:txBody>
          <a:bodyPr>
            <a:normAutofit lnSpcReduction="10000"/>
          </a:bodyPr>
          <a:lstStyle/>
          <a:p>
            <a:pPr marL="0" indent="0">
              <a:buNone/>
            </a:pPr>
            <a:r>
              <a:rPr lang="en-US" sz="3200" dirty="0">
                <a:solidFill>
                  <a:schemeClr val="bg1"/>
                </a:solidFill>
              </a:rPr>
              <a:t>Jesus said to him, “Receive your sight; your faith has healed you.” </a:t>
            </a:r>
            <a:r>
              <a:rPr lang="en-US" sz="3200" dirty="0" err="1">
                <a:solidFill>
                  <a:schemeClr val="bg1"/>
                </a:solidFill>
              </a:rPr>
              <a:t>Imediately</a:t>
            </a:r>
            <a:r>
              <a:rPr lang="en-US" sz="3200" dirty="0">
                <a:solidFill>
                  <a:schemeClr val="bg1"/>
                </a:solidFill>
              </a:rPr>
              <a:t> he received his sight and followed Jesus, praising God. When all the people saw it, they also praised God. </a:t>
            </a:r>
          </a:p>
          <a:p>
            <a:pPr marL="0" indent="0">
              <a:buNone/>
            </a:pPr>
            <a:r>
              <a:rPr lang="en-US" sz="3200" dirty="0">
                <a:solidFill>
                  <a:schemeClr val="bg1"/>
                </a:solidFill>
              </a:rPr>
              <a:t>Jesus entered Jericho and was passing through. A man was there by the name of Zacchaeus; he was a chief tax collector and was wealthy. He wanted to see who Jesus was, but because he was short he could not see over the crowd. So he ran ahead and climbed a sycamore-fig tree to see him, since Jesus was coming that way.</a:t>
            </a:r>
          </a:p>
          <a:p>
            <a:pPr marL="0" indent="0">
              <a:buNone/>
            </a:pPr>
            <a:r>
              <a:rPr lang="en-US" sz="3200" dirty="0">
                <a:solidFill>
                  <a:schemeClr val="bg1"/>
                </a:solidFill>
              </a:rPr>
              <a:t>When Jesus reached the spot, he looked up and said to him, “Zacchaeus, come down immediately. I must stay at your house today.”</a:t>
            </a:r>
            <a:endParaRPr lang="en-AU" sz="3200" dirty="0">
              <a:solidFill>
                <a:schemeClr val="bg1"/>
              </a:solidFill>
            </a:endParaRPr>
          </a:p>
        </p:txBody>
      </p:sp>
    </p:spTree>
    <p:extLst>
      <p:ext uri="{BB962C8B-B14F-4D97-AF65-F5344CB8AC3E}">
        <p14:creationId xmlns:p14="http://schemas.microsoft.com/office/powerpoint/2010/main" val="1418530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9A3ABEAF-373C-9166-9031-385AB1BE2B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7D1EF8-8D52-BCC0-F28A-5D6E45625037}"/>
              </a:ext>
            </a:extLst>
          </p:cNvPr>
          <p:cNvSpPr>
            <a:spLocks noGrp="1"/>
          </p:cNvSpPr>
          <p:nvPr>
            <p:ph type="title"/>
          </p:nvPr>
        </p:nvSpPr>
        <p:spPr>
          <a:xfrm>
            <a:off x="311683" y="0"/>
            <a:ext cx="11155680" cy="860331"/>
          </a:xfrm>
        </p:spPr>
        <p:txBody>
          <a:bodyPr>
            <a:normAutofit/>
          </a:bodyPr>
          <a:lstStyle/>
          <a:p>
            <a:r>
              <a:rPr lang="en-US" sz="4800" dirty="0">
                <a:solidFill>
                  <a:srgbClr val="FFFF00"/>
                </a:solidFill>
              </a:rPr>
              <a:t>Luke 19:6-10</a:t>
            </a:r>
            <a:endParaRPr lang="en-AU" sz="4800" dirty="0">
              <a:solidFill>
                <a:srgbClr val="FFFF00"/>
              </a:solidFill>
            </a:endParaRPr>
          </a:p>
        </p:txBody>
      </p:sp>
      <p:sp>
        <p:nvSpPr>
          <p:cNvPr id="3" name="Content Placeholder 2">
            <a:extLst>
              <a:ext uri="{FF2B5EF4-FFF2-40B4-BE49-F238E27FC236}">
                <a16:creationId xmlns:a16="http://schemas.microsoft.com/office/drawing/2014/main" id="{21ECFB13-F773-335C-56D3-27DDD31A1912}"/>
              </a:ext>
            </a:extLst>
          </p:cNvPr>
          <p:cNvSpPr>
            <a:spLocks noGrp="1"/>
          </p:cNvSpPr>
          <p:nvPr>
            <p:ph idx="1"/>
          </p:nvPr>
        </p:nvSpPr>
        <p:spPr>
          <a:xfrm>
            <a:off x="168965" y="599768"/>
            <a:ext cx="11926957" cy="6258232"/>
          </a:xfrm>
        </p:spPr>
        <p:txBody>
          <a:bodyPr>
            <a:normAutofit/>
          </a:bodyPr>
          <a:lstStyle/>
          <a:p>
            <a:pPr marL="0" indent="0">
              <a:buNone/>
            </a:pPr>
            <a:r>
              <a:rPr lang="en-US" sz="3200" dirty="0">
                <a:solidFill>
                  <a:schemeClr val="bg1"/>
                </a:solidFill>
              </a:rPr>
              <a:t>So he came down at once and welcomed him gladly.</a:t>
            </a:r>
          </a:p>
          <a:p>
            <a:pPr marL="0" indent="0">
              <a:buNone/>
            </a:pPr>
            <a:r>
              <a:rPr lang="en-US" sz="3200" dirty="0">
                <a:solidFill>
                  <a:schemeClr val="bg1"/>
                </a:solidFill>
              </a:rPr>
              <a:t>All the people saw this and began to mutter, “He has gone to be the guest of a sinner.”</a:t>
            </a:r>
          </a:p>
          <a:p>
            <a:pPr marL="0" indent="0">
              <a:buNone/>
            </a:pPr>
            <a:r>
              <a:rPr lang="en-US" sz="3200" dirty="0">
                <a:solidFill>
                  <a:schemeClr val="bg1"/>
                </a:solidFill>
              </a:rPr>
              <a:t>But Zacchaeus stood up and said to the Lord, “Look, Lord! Here and now I give half of my possessions to the poor, and if I have cheated anybody out of anything, I will pay back four times the amount.”</a:t>
            </a:r>
          </a:p>
          <a:p>
            <a:pPr marL="0" indent="0">
              <a:buNone/>
            </a:pPr>
            <a:r>
              <a:rPr lang="en-US" sz="3200" dirty="0">
                <a:solidFill>
                  <a:schemeClr val="bg1"/>
                </a:solidFill>
              </a:rPr>
              <a:t>Jesus said to him, “Today salvation has come to this house, because this man, too, is a son of Abraham. For the Son of Man came to seek and to save the lost.”</a:t>
            </a:r>
            <a:endParaRPr lang="en-AU" sz="3200" dirty="0">
              <a:solidFill>
                <a:schemeClr val="bg1"/>
              </a:solidFill>
            </a:endParaRPr>
          </a:p>
        </p:txBody>
      </p:sp>
    </p:spTree>
    <p:extLst>
      <p:ext uri="{BB962C8B-B14F-4D97-AF65-F5344CB8AC3E}">
        <p14:creationId xmlns:p14="http://schemas.microsoft.com/office/powerpoint/2010/main" val="4057164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B5AF1-6ACA-18B1-7E49-DB518257C3FD}"/>
              </a:ext>
            </a:extLst>
          </p:cNvPr>
          <p:cNvSpPr>
            <a:spLocks noGrp="1"/>
          </p:cNvSpPr>
          <p:nvPr>
            <p:ph type="title"/>
          </p:nvPr>
        </p:nvSpPr>
        <p:spPr>
          <a:xfrm>
            <a:off x="518160" y="698089"/>
            <a:ext cx="11155680" cy="1251745"/>
          </a:xfrm>
        </p:spPr>
        <p:txBody>
          <a:bodyPr>
            <a:noAutofit/>
          </a:bodyPr>
          <a:lstStyle/>
          <a:p>
            <a:r>
              <a:rPr lang="en-US" sz="3600" dirty="0"/>
              <a:t>Read again</a:t>
            </a:r>
            <a:br>
              <a:rPr lang="en-US" sz="3600" dirty="0"/>
            </a:br>
            <a:r>
              <a:rPr lang="en-US" sz="3600" dirty="0"/>
              <a:t>What are the “stand outs” from these passages?</a:t>
            </a:r>
            <a:br>
              <a:rPr lang="en-US" sz="3600" dirty="0"/>
            </a:br>
            <a:r>
              <a:rPr lang="en-US" sz="3600" dirty="0"/>
              <a:t>What does it tell you about Jesus?</a:t>
            </a:r>
            <a:br>
              <a:rPr lang="en-US" sz="3600" dirty="0"/>
            </a:br>
            <a:r>
              <a:rPr lang="en-US" sz="3600" dirty="0"/>
              <a:t>In what ways does it apply to you?</a:t>
            </a:r>
            <a:endParaRPr lang="en-AU" sz="3600" dirty="0"/>
          </a:p>
        </p:txBody>
      </p:sp>
      <p:pic>
        <p:nvPicPr>
          <p:cNvPr id="4" name="Content Placeholder 3">
            <a:extLst>
              <a:ext uri="{FF2B5EF4-FFF2-40B4-BE49-F238E27FC236}">
                <a16:creationId xmlns:a16="http://schemas.microsoft.com/office/drawing/2014/main" id="{2FEEA4DB-2EEE-D6BC-509E-E310B9EF49B3}"/>
              </a:ext>
            </a:extLst>
          </p:cNvPr>
          <p:cNvPicPr>
            <a:picLocks noGrp="1" noChangeAspect="1"/>
          </p:cNvPicPr>
          <p:nvPr>
            <p:ph idx="1"/>
          </p:nvPr>
        </p:nvPicPr>
        <p:blipFill>
          <a:blip r:embed="rId2"/>
          <a:stretch>
            <a:fillRect/>
          </a:stretch>
        </p:blipFill>
        <p:spPr>
          <a:xfrm>
            <a:off x="666537" y="3519918"/>
            <a:ext cx="3541669" cy="2359674"/>
          </a:xfrm>
          <a:prstGeom prst="rect">
            <a:avLst/>
          </a:prstGeom>
        </p:spPr>
      </p:pic>
      <p:pic>
        <p:nvPicPr>
          <p:cNvPr id="5" name="Picture 4">
            <a:extLst>
              <a:ext uri="{FF2B5EF4-FFF2-40B4-BE49-F238E27FC236}">
                <a16:creationId xmlns:a16="http://schemas.microsoft.com/office/drawing/2014/main" id="{C8A6B4D6-26DC-BA52-8C4D-881EAB3B8331}"/>
              </a:ext>
            </a:extLst>
          </p:cNvPr>
          <p:cNvPicPr>
            <a:picLocks noChangeAspect="1"/>
          </p:cNvPicPr>
          <p:nvPr/>
        </p:nvPicPr>
        <p:blipFill>
          <a:blip r:embed="rId3"/>
          <a:stretch>
            <a:fillRect/>
          </a:stretch>
        </p:blipFill>
        <p:spPr>
          <a:xfrm>
            <a:off x="6626942" y="3519121"/>
            <a:ext cx="5049946" cy="2360471"/>
          </a:xfrm>
          <a:prstGeom prst="rect">
            <a:avLst/>
          </a:prstGeom>
        </p:spPr>
      </p:pic>
    </p:spTree>
    <p:extLst>
      <p:ext uri="{BB962C8B-B14F-4D97-AF65-F5344CB8AC3E}">
        <p14:creationId xmlns:p14="http://schemas.microsoft.com/office/powerpoint/2010/main" val="2896880224"/>
      </p:ext>
    </p:extLst>
  </p:cSld>
  <p:clrMapOvr>
    <a:masterClrMapping/>
  </p:clrMapOvr>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docProps/app.xml><?xml version="1.0" encoding="utf-8"?>
<Properties xmlns="http://schemas.openxmlformats.org/officeDocument/2006/extended-properties" xmlns:vt="http://schemas.openxmlformats.org/officeDocument/2006/docPropsVTypes">
  <TotalTime>4156</TotalTime>
  <Words>1251</Words>
  <Application>Microsoft Office PowerPoint</Application>
  <PresentationFormat>Widescreen</PresentationFormat>
  <Paragraphs>66</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Bierstadt</vt:lpstr>
      <vt:lpstr>GestaltVTI</vt:lpstr>
      <vt:lpstr>Riches and the Kingdom of God</vt:lpstr>
      <vt:lpstr>Luke 18:15-17</vt:lpstr>
      <vt:lpstr>Luke 18:18-23</vt:lpstr>
      <vt:lpstr>Luke 18:24-30</vt:lpstr>
      <vt:lpstr>Luke 18:31-34</vt:lpstr>
      <vt:lpstr>Luke 18:35-42</vt:lpstr>
      <vt:lpstr>Luke 18:41-42 and 19:1-5</vt:lpstr>
      <vt:lpstr>Luke 19:6-10</vt:lpstr>
      <vt:lpstr>Read again What are the “stand outs” from these passages? What does it tell you about Jesus? In what ways does it apply to you?</vt:lpstr>
      <vt:lpstr>Overview </vt:lpstr>
      <vt:lpstr>Themes</vt:lpstr>
      <vt:lpstr>Themes</vt:lpstr>
      <vt:lpstr>Invitation and Challenge</vt:lpstr>
      <vt:lpstr>I’m coming to your house today….   Today salvation has come to your house  </vt:lpstr>
      <vt:lpstr>The ways of Jesus</vt:lpstr>
      <vt:lpstr>Reflect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 Crighton</dc:creator>
  <cp:lastModifiedBy>Andrew Crighton</cp:lastModifiedBy>
  <cp:revision>4</cp:revision>
  <dcterms:created xsi:type="dcterms:W3CDTF">2025-10-29T23:57:28Z</dcterms:created>
  <dcterms:modified xsi:type="dcterms:W3CDTF">2025-11-01T21:13:36Z</dcterms:modified>
</cp:coreProperties>
</file>