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64" r:id="rId3"/>
    <p:sldId id="265" r:id="rId4"/>
    <p:sldId id="261" r:id="rId5"/>
    <p:sldId id="280" r:id="rId6"/>
    <p:sldId id="281" r:id="rId7"/>
    <p:sldId id="259" r:id="rId8"/>
    <p:sldId id="272" r:id="rId9"/>
    <p:sldId id="273" r:id="rId10"/>
    <p:sldId id="274"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6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359" autoAdjust="0"/>
  </p:normalViewPr>
  <p:slideViewPr>
    <p:cSldViewPr snapToGrid="0">
      <p:cViewPr varScale="1">
        <p:scale>
          <a:sx n="70" d="100"/>
          <a:sy n="70" d="100"/>
        </p:scale>
        <p:origin x="11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76AFA-02C5-4A73-87DA-2F27D27DF694}" type="datetimeFigureOut">
              <a:rPr lang="en-AU" smtClean="0"/>
              <a:t>19/12/2025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42EEA-4E5F-411C-9E47-C4C1C2BA76B9}" type="slidenum">
              <a:rPr lang="en-AU" smtClean="0"/>
              <a:t>‹#›</a:t>
            </a:fld>
            <a:endParaRPr lang="en-AU"/>
          </a:p>
        </p:txBody>
      </p:sp>
    </p:spTree>
    <p:extLst>
      <p:ext uri="{BB962C8B-B14F-4D97-AF65-F5344CB8AC3E}">
        <p14:creationId xmlns:p14="http://schemas.microsoft.com/office/powerpoint/2010/main" val="42462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D42EEA-4E5F-411C-9E47-C4C1C2BA76B9}" type="slidenum">
              <a:rPr lang="en-AU" smtClean="0"/>
              <a:t>2</a:t>
            </a:fld>
            <a:endParaRPr lang="en-AU"/>
          </a:p>
        </p:txBody>
      </p:sp>
    </p:spTree>
    <p:extLst>
      <p:ext uri="{BB962C8B-B14F-4D97-AF65-F5344CB8AC3E}">
        <p14:creationId xmlns:p14="http://schemas.microsoft.com/office/powerpoint/2010/main" val="226587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D42EEA-4E5F-411C-9E47-C4C1C2BA76B9}" type="slidenum">
              <a:rPr lang="en-AU" smtClean="0"/>
              <a:t>4</a:t>
            </a:fld>
            <a:endParaRPr lang="en-AU"/>
          </a:p>
        </p:txBody>
      </p:sp>
    </p:spTree>
    <p:extLst>
      <p:ext uri="{BB962C8B-B14F-4D97-AF65-F5344CB8AC3E}">
        <p14:creationId xmlns:p14="http://schemas.microsoft.com/office/powerpoint/2010/main" val="127823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D42EEA-4E5F-411C-9E47-C4C1C2BA76B9}" type="slidenum">
              <a:rPr lang="en-AU" smtClean="0"/>
              <a:t>5</a:t>
            </a:fld>
            <a:endParaRPr lang="en-AU"/>
          </a:p>
        </p:txBody>
      </p:sp>
    </p:spTree>
    <p:extLst>
      <p:ext uri="{BB962C8B-B14F-4D97-AF65-F5344CB8AC3E}">
        <p14:creationId xmlns:p14="http://schemas.microsoft.com/office/powerpoint/2010/main" val="301228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antidote to the fear, greed, anger and outrage of modern world and social media</a:t>
            </a:r>
          </a:p>
          <a:p>
            <a:endParaRPr lang="en-AU" dirty="0"/>
          </a:p>
          <a:p>
            <a:r>
              <a:rPr lang="en-AU" dirty="0"/>
              <a:t>Conservative politics – Keep the world good – Primary emotion is fear</a:t>
            </a:r>
          </a:p>
          <a:p>
            <a:endParaRPr lang="en-AU" dirty="0"/>
          </a:p>
          <a:p>
            <a:r>
              <a:rPr lang="en-AU" dirty="0"/>
              <a:t>Progressive politics – Make the world good – Primary motive Anger</a:t>
            </a:r>
          </a:p>
          <a:p>
            <a:endParaRPr lang="en-AU" dirty="0"/>
          </a:p>
          <a:p>
            <a:r>
              <a:rPr lang="en-AU" dirty="0"/>
              <a:t>Media and our social media feeds are often trying to make us fearful or angry – both often results in outrage keeps you scrolling or tuning in again – then they can sell you solutions – you need better security</a:t>
            </a:r>
          </a:p>
          <a:p>
            <a:endParaRPr lang="en-AU" dirty="0"/>
          </a:p>
          <a:p>
            <a:r>
              <a:rPr lang="en-AU" dirty="0"/>
              <a:t>Peace is when humanity flourish – war and violence only bring suffering</a:t>
            </a:r>
          </a:p>
          <a:p>
            <a:endParaRPr lang="en-AU" dirty="0"/>
          </a:p>
          <a:p>
            <a:r>
              <a:rPr lang="en-AU" dirty="0"/>
              <a:t>Peace is an inner quiet that can only come from faith</a:t>
            </a:r>
          </a:p>
          <a:p>
            <a:endParaRPr lang="en-AU" dirty="0"/>
          </a:p>
          <a:p>
            <a:r>
              <a:rPr lang="en-AU" dirty="0"/>
              <a:t>Peace comes from knowing the sure and certain hope of resurrection and a vision of the coming kingdom of God (repeat)</a:t>
            </a:r>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D3D42EEA-4E5F-411C-9E47-C4C1C2BA76B9}" type="slidenum">
              <a:rPr lang="en-AU" smtClean="0"/>
              <a:t>7</a:t>
            </a:fld>
            <a:endParaRPr lang="en-AU"/>
          </a:p>
        </p:txBody>
      </p:sp>
    </p:spTree>
    <p:extLst>
      <p:ext uri="{BB962C8B-B14F-4D97-AF65-F5344CB8AC3E}">
        <p14:creationId xmlns:p14="http://schemas.microsoft.com/office/powerpoint/2010/main" val="141363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1EDAF-AADB-20EB-23FC-40D1DE23A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B155A-A175-8B19-3844-D2BF4D790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9C231-A213-730F-6FC7-20D03495B777}"/>
              </a:ext>
            </a:extLst>
          </p:cNvPr>
          <p:cNvSpPr>
            <a:spLocks noGrp="1"/>
          </p:cNvSpPr>
          <p:nvPr>
            <p:ph type="body" idx="1"/>
          </p:nvPr>
        </p:nvSpPr>
        <p:spPr/>
        <p:txBody>
          <a:bodyPr/>
          <a:lstStyle/>
          <a:p>
            <a:endParaRPr lang="en-AU" dirty="0"/>
          </a:p>
          <a:p>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D4DFA1C9-74F5-8A48-2D13-AF4DC819EB82}"/>
              </a:ext>
            </a:extLst>
          </p:cNvPr>
          <p:cNvSpPr>
            <a:spLocks noGrp="1"/>
          </p:cNvSpPr>
          <p:nvPr>
            <p:ph type="sldNum" sz="quarter" idx="5"/>
          </p:nvPr>
        </p:nvSpPr>
        <p:spPr/>
        <p:txBody>
          <a:bodyPr/>
          <a:lstStyle/>
          <a:p>
            <a:fld id="{D3D42EEA-4E5F-411C-9E47-C4C1C2BA76B9}" type="slidenum">
              <a:rPr lang="en-AU" smtClean="0"/>
              <a:t>8</a:t>
            </a:fld>
            <a:endParaRPr lang="en-AU"/>
          </a:p>
        </p:txBody>
      </p:sp>
    </p:spTree>
    <p:extLst>
      <p:ext uri="{BB962C8B-B14F-4D97-AF65-F5344CB8AC3E}">
        <p14:creationId xmlns:p14="http://schemas.microsoft.com/office/powerpoint/2010/main" val="18093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8CC25-4F72-4984-ED01-E665B55D6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E8B95-1113-305F-92A9-D005F22431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7C1A6-0FFA-E91E-9EBF-A2065973B634}"/>
              </a:ext>
            </a:extLst>
          </p:cNvPr>
          <p:cNvSpPr>
            <a:spLocks noGrp="1"/>
          </p:cNvSpPr>
          <p:nvPr>
            <p:ph type="body" idx="1"/>
          </p:nvPr>
        </p:nvSpPr>
        <p:spPr/>
        <p:txBody>
          <a:bodyPr/>
          <a:lstStyle/>
          <a:p>
            <a:endParaRPr lang="en-AU" dirty="0"/>
          </a:p>
          <a:p>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8D4D8F94-B280-057A-A433-A1B7DFD65E84}"/>
              </a:ext>
            </a:extLst>
          </p:cNvPr>
          <p:cNvSpPr>
            <a:spLocks noGrp="1"/>
          </p:cNvSpPr>
          <p:nvPr>
            <p:ph type="sldNum" sz="quarter" idx="5"/>
          </p:nvPr>
        </p:nvSpPr>
        <p:spPr/>
        <p:txBody>
          <a:bodyPr/>
          <a:lstStyle/>
          <a:p>
            <a:fld id="{D3D42EEA-4E5F-411C-9E47-C4C1C2BA76B9}" type="slidenum">
              <a:rPr lang="en-AU" smtClean="0"/>
              <a:t>9</a:t>
            </a:fld>
            <a:endParaRPr lang="en-AU"/>
          </a:p>
        </p:txBody>
      </p:sp>
    </p:spTree>
    <p:extLst>
      <p:ext uri="{BB962C8B-B14F-4D97-AF65-F5344CB8AC3E}">
        <p14:creationId xmlns:p14="http://schemas.microsoft.com/office/powerpoint/2010/main" val="187750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C3DA9-C2CF-51A0-7DC0-0A0D48F43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314FB-A009-E406-12E7-5D8A543EA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141D5-0D57-5A96-FF9F-BE1021F011F1}"/>
              </a:ext>
            </a:extLst>
          </p:cNvPr>
          <p:cNvSpPr>
            <a:spLocks noGrp="1"/>
          </p:cNvSpPr>
          <p:nvPr>
            <p:ph type="body" idx="1"/>
          </p:nvPr>
        </p:nvSpPr>
        <p:spPr/>
        <p:txBody>
          <a:bodyPr/>
          <a:lstStyle/>
          <a:p>
            <a:endParaRPr lang="en-AU" dirty="0"/>
          </a:p>
          <a:p>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C29BB3A9-5FA4-B87E-6265-C6691655D75B}"/>
              </a:ext>
            </a:extLst>
          </p:cNvPr>
          <p:cNvSpPr>
            <a:spLocks noGrp="1"/>
          </p:cNvSpPr>
          <p:nvPr>
            <p:ph type="sldNum" sz="quarter" idx="5"/>
          </p:nvPr>
        </p:nvSpPr>
        <p:spPr/>
        <p:txBody>
          <a:bodyPr/>
          <a:lstStyle/>
          <a:p>
            <a:fld id="{D3D42EEA-4E5F-411C-9E47-C4C1C2BA76B9}" type="slidenum">
              <a:rPr lang="en-AU" smtClean="0"/>
              <a:t>10</a:t>
            </a:fld>
            <a:endParaRPr lang="en-AU"/>
          </a:p>
        </p:txBody>
      </p:sp>
    </p:spTree>
    <p:extLst>
      <p:ext uri="{BB962C8B-B14F-4D97-AF65-F5344CB8AC3E}">
        <p14:creationId xmlns:p14="http://schemas.microsoft.com/office/powerpoint/2010/main" val="2055637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D42EEA-4E5F-411C-9E47-C4C1C2BA76B9}" type="slidenum">
              <a:rPr lang="en-AU" smtClean="0"/>
              <a:t>18</a:t>
            </a:fld>
            <a:endParaRPr lang="en-AU"/>
          </a:p>
        </p:txBody>
      </p:sp>
    </p:spTree>
    <p:extLst>
      <p:ext uri="{BB962C8B-B14F-4D97-AF65-F5344CB8AC3E}">
        <p14:creationId xmlns:p14="http://schemas.microsoft.com/office/powerpoint/2010/main" val="3009548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877B2-5534-CE52-FF6E-76DA1AAC9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B07E3-D001-34B1-AB44-EB9560771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C7D41B-2FA2-636F-02F3-030F8F8530F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A932837-C675-D3BC-24E6-45512F99425F}"/>
              </a:ext>
            </a:extLst>
          </p:cNvPr>
          <p:cNvSpPr>
            <a:spLocks noGrp="1"/>
          </p:cNvSpPr>
          <p:nvPr>
            <p:ph type="sldNum" sz="quarter" idx="5"/>
          </p:nvPr>
        </p:nvSpPr>
        <p:spPr/>
        <p:txBody>
          <a:bodyPr/>
          <a:lstStyle/>
          <a:p>
            <a:fld id="{D3D42EEA-4E5F-411C-9E47-C4C1C2BA76B9}" type="slidenum">
              <a:rPr lang="en-AU" smtClean="0"/>
              <a:t>20</a:t>
            </a:fld>
            <a:endParaRPr lang="en-AU"/>
          </a:p>
        </p:txBody>
      </p:sp>
    </p:spTree>
    <p:extLst>
      <p:ext uri="{BB962C8B-B14F-4D97-AF65-F5344CB8AC3E}">
        <p14:creationId xmlns:p14="http://schemas.microsoft.com/office/powerpoint/2010/main" val="223773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12/19/2025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17AE-C2D9-44B6-255D-772AAAFE8E84}"/>
              </a:ext>
            </a:extLst>
          </p:cNvPr>
          <p:cNvSpPr>
            <a:spLocks noGrp="1"/>
          </p:cNvSpPr>
          <p:nvPr>
            <p:ph type="ctrTitle"/>
          </p:nvPr>
        </p:nvSpPr>
        <p:spPr/>
        <p:txBody>
          <a:bodyPr/>
          <a:lstStyle/>
          <a:p>
            <a:r>
              <a:rPr lang="en-US" dirty="0"/>
              <a:t>Advent week 4 - LOVE</a:t>
            </a:r>
            <a:endParaRPr lang="en-AU" dirty="0"/>
          </a:p>
        </p:txBody>
      </p:sp>
      <p:sp>
        <p:nvSpPr>
          <p:cNvPr id="3" name="Subtitle 2">
            <a:extLst>
              <a:ext uri="{FF2B5EF4-FFF2-40B4-BE49-F238E27FC236}">
                <a16:creationId xmlns:a16="http://schemas.microsoft.com/office/drawing/2014/main" id="{4F0D9D39-1134-86B1-3F4C-F78CBDAE44C4}"/>
              </a:ext>
            </a:extLst>
          </p:cNvPr>
          <p:cNvSpPr>
            <a:spLocks noGrp="1"/>
          </p:cNvSpPr>
          <p:nvPr>
            <p:ph type="subTitle" idx="1"/>
          </p:nvPr>
        </p:nvSpPr>
        <p:spPr>
          <a:xfrm>
            <a:off x="1595269" y="3602037"/>
            <a:ext cx="9001462" cy="2287485"/>
          </a:xfrm>
        </p:spPr>
        <p:txBody>
          <a:bodyPr/>
          <a:lstStyle/>
          <a:p>
            <a:endParaRPr lang="en-AU" dirty="0"/>
          </a:p>
        </p:txBody>
      </p:sp>
    </p:spTree>
    <p:extLst>
      <p:ext uri="{BB962C8B-B14F-4D97-AF65-F5344CB8AC3E}">
        <p14:creationId xmlns:p14="http://schemas.microsoft.com/office/powerpoint/2010/main" val="840807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E7FB4-1443-A5DF-340F-871BCC8B25FD}"/>
            </a:ext>
          </a:extLst>
        </p:cNvPr>
        <p:cNvGrpSpPr/>
        <p:nvPr/>
      </p:nvGrpSpPr>
      <p:grpSpPr>
        <a:xfrm>
          <a:off x="0" y="0"/>
          <a:ext cx="0" cy="0"/>
          <a:chOff x="0" y="0"/>
          <a:chExt cx="0" cy="0"/>
        </a:xfrm>
      </p:grpSpPr>
      <p:pic>
        <p:nvPicPr>
          <p:cNvPr id="7" name="Picture 6" descr="A road leading to a sunset&#10;&#10;AI-generated content may be incorrect.">
            <a:extLst>
              <a:ext uri="{FF2B5EF4-FFF2-40B4-BE49-F238E27FC236}">
                <a16:creationId xmlns:a16="http://schemas.microsoft.com/office/drawing/2014/main" id="{4F771A7E-4775-9C55-786B-5D0E85847DA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6124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2B2DB2-00C4-43D6-84BC-C38A0BA08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0DAC5F4-0535-4241-8776-047CAED79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 name="Content Placeholder 4" descr="A plant growing out of a crack&#10;&#10;AI-generated content may be incorrect.">
            <a:extLst>
              <a:ext uri="{FF2B5EF4-FFF2-40B4-BE49-F238E27FC236}">
                <a16:creationId xmlns:a16="http://schemas.microsoft.com/office/drawing/2014/main" id="{E060FECD-ACC4-9BC2-893C-9678A8C3E7AB}"/>
              </a:ext>
            </a:extLst>
          </p:cNvPr>
          <p:cNvPicPr>
            <a:picLocks noGrp="1" noChangeAspect="1"/>
          </p:cNvPicPr>
          <p:nvPr>
            <p:ph idx="1"/>
          </p:nvPr>
        </p:nvPicPr>
        <p:blipFill>
          <a:blip r:embed="rId3"/>
          <a:srcRect t="13153"/>
          <a:stretch>
            <a:fillRect/>
          </a:stretch>
        </p:blipFill>
        <p:spPr>
          <a:xfrm>
            <a:off x="20" y="2030"/>
            <a:ext cx="12191980" cy="6855970"/>
          </a:xfrm>
          <a:prstGeom prst="rect">
            <a:avLst/>
          </a:prstGeom>
        </p:spPr>
      </p:pic>
    </p:spTree>
    <p:extLst>
      <p:ext uri="{BB962C8B-B14F-4D97-AF65-F5344CB8AC3E}">
        <p14:creationId xmlns:p14="http://schemas.microsoft.com/office/powerpoint/2010/main" val="362984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2B2DB2-00C4-43D6-84BC-C38A0BA08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0DAC5F4-0535-4241-8776-047CAED79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 name="Content Placeholder 4" descr="A river with trees and a blue sky&#10;&#10;AI-generated content may be incorrect.">
            <a:extLst>
              <a:ext uri="{FF2B5EF4-FFF2-40B4-BE49-F238E27FC236}">
                <a16:creationId xmlns:a16="http://schemas.microsoft.com/office/drawing/2014/main" id="{EB8C42DE-F82A-47BB-479D-B89383997A9A}"/>
              </a:ext>
            </a:extLst>
          </p:cNvPr>
          <p:cNvPicPr>
            <a:picLocks noGrp="1" noChangeAspect="1"/>
          </p:cNvPicPr>
          <p:nvPr>
            <p:ph idx="1"/>
          </p:nvPr>
        </p:nvPicPr>
        <p:blipFill>
          <a:blip r:embed="rId3"/>
          <a:srcRect l="6429" r="6880" b="1"/>
          <a:stretch>
            <a:fillRect/>
          </a:stretch>
        </p:blipFill>
        <p:spPr>
          <a:xfrm>
            <a:off x="20" y="2030"/>
            <a:ext cx="12191980" cy="6855970"/>
          </a:xfrm>
          <a:prstGeom prst="rect">
            <a:avLst/>
          </a:prstGeom>
        </p:spPr>
      </p:pic>
    </p:spTree>
    <p:extLst>
      <p:ext uri="{BB962C8B-B14F-4D97-AF65-F5344CB8AC3E}">
        <p14:creationId xmlns:p14="http://schemas.microsoft.com/office/powerpoint/2010/main" val="31090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2B2DB2-00C4-43D6-84BC-C38A0BA08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0DAC5F4-0535-4241-8776-047CAED79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 name="Content Placeholder 4" descr="A person sleeping in a bed&#10;&#10;AI-generated content may be incorrect.">
            <a:extLst>
              <a:ext uri="{FF2B5EF4-FFF2-40B4-BE49-F238E27FC236}">
                <a16:creationId xmlns:a16="http://schemas.microsoft.com/office/drawing/2014/main" id="{E070BD41-6B75-AEA2-5E1C-4EFA0477CAC3}"/>
              </a:ext>
            </a:extLst>
          </p:cNvPr>
          <p:cNvPicPr>
            <a:picLocks noGrp="1" noChangeAspect="1"/>
          </p:cNvPicPr>
          <p:nvPr>
            <p:ph idx="1"/>
          </p:nvPr>
        </p:nvPicPr>
        <p:blipFill>
          <a:blip r:embed="rId3"/>
          <a:srcRect t="856" b="489"/>
          <a:stretch>
            <a:fillRect/>
          </a:stretch>
        </p:blipFill>
        <p:spPr>
          <a:xfrm>
            <a:off x="20" y="2030"/>
            <a:ext cx="12191980" cy="6855970"/>
          </a:xfrm>
          <a:prstGeom prst="rect">
            <a:avLst/>
          </a:prstGeom>
        </p:spPr>
      </p:pic>
    </p:spTree>
    <p:extLst>
      <p:ext uri="{BB962C8B-B14F-4D97-AF65-F5344CB8AC3E}">
        <p14:creationId xmlns:p14="http://schemas.microsoft.com/office/powerpoint/2010/main" val="143316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6AB1-2CA8-FF02-9376-825C07F9D669}"/>
              </a:ext>
            </a:extLst>
          </p:cNvPr>
          <p:cNvSpPr>
            <a:spLocks noGrp="1"/>
          </p:cNvSpPr>
          <p:nvPr>
            <p:ph type="title"/>
          </p:nvPr>
        </p:nvSpPr>
        <p:spPr>
          <a:xfrm>
            <a:off x="7872575" y="628651"/>
            <a:ext cx="3643150" cy="3495674"/>
          </a:xfrm>
        </p:spPr>
        <p:txBody>
          <a:bodyPr vert="horz" lIns="91440" tIns="45720" rIns="91440" bIns="45720" rtlCol="0" anchor="b">
            <a:normAutofit/>
          </a:bodyPr>
          <a:lstStyle/>
          <a:p>
            <a:pPr algn="l"/>
            <a:r>
              <a:rPr lang="en-US" sz="4000" dirty="0"/>
              <a:t>Love is everyday acts</a:t>
            </a:r>
          </a:p>
        </p:txBody>
      </p:sp>
      <p:sp>
        <p:nvSpPr>
          <p:cNvPr id="10" name="Rectangle 9">
            <a:extLst>
              <a:ext uri="{FF2B5EF4-FFF2-40B4-BE49-F238E27FC236}">
                <a16:creationId xmlns:a16="http://schemas.microsoft.com/office/drawing/2014/main" id="{6042FC83-EB72-4540-AFE5-1F735DAE0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and person in robes&#10;&#10;AI-generated content may be incorrect.">
            <a:extLst>
              <a:ext uri="{FF2B5EF4-FFF2-40B4-BE49-F238E27FC236}">
                <a16:creationId xmlns:a16="http://schemas.microsoft.com/office/drawing/2014/main" id="{E76B11FC-765E-1941-791B-8885E66D0544}"/>
              </a:ext>
            </a:extLst>
          </p:cNvPr>
          <p:cNvPicPr>
            <a:picLocks noGrp="1" noChangeAspect="1"/>
          </p:cNvPicPr>
          <p:nvPr>
            <p:ph idx="1"/>
          </p:nvPr>
        </p:nvPicPr>
        <p:blipFill>
          <a:blip r:embed="rId3"/>
          <a:srcRect r="-1" b="21703"/>
          <a:stretch>
            <a:fillRect/>
          </a:stretch>
        </p:blipFill>
        <p:spPr>
          <a:xfrm>
            <a:off x="1137490" y="1114868"/>
            <a:ext cx="5926045" cy="4628265"/>
          </a:xfrm>
          <a:prstGeom prst="rect">
            <a:avLst/>
          </a:prstGeom>
        </p:spPr>
      </p:pic>
      <p:sp>
        <p:nvSpPr>
          <p:cNvPr id="12" name="Rectangle 11">
            <a:extLst>
              <a:ext uri="{FF2B5EF4-FFF2-40B4-BE49-F238E27FC236}">
                <a16:creationId xmlns:a16="http://schemas.microsoft.com/office/drawing/2014/main" id="{94FEF231-A3F8-4DC3-95EF-6F027799E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91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2B2DB2-00C4-43D6-84BC-C38A0BA08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0DAC5F4-0535-4241-8776-047CAED79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 name="Content Placeholder 4" descr="A person and person with a baby in a manger&#10;&#10;AI-generated content may be incorrect.">
            <a:extLst>
              <a:ext uri="{FF2B5EF4-FFF2-40B4-BE49-F238E27FC236}">
                <a16:creationId xmlns:a16="http://schemas.microsoft.com/office/drawing/2014/main" id="{D6FFB267-6FA8-1D26-798C-C356D461E502}"/>
              </a:ext>
            </a:extLst>
          </p:cNvPr>
          <p:cNvPicPr>
            <a:picLocks noGrp="1" noChangeAspect="1"/>
          </p:cNvPicPr>
          <p:nvPr>
            <p:ph idx="1"/>
          </p:nvPr>
        </p:nvPicPr>
        <p:blipFill>
          <a:blip r:embed="rId3"/>
          <a:srcRect t="15755"/>
          <a:stretch>
            <a:fillRect/>
          </a:stretch>
        </p:blipFill>
        <p:spPr>
          <a:xfrm>
            <a:off x="20" y="2030"/>
            <a:ext cx="12191980" cy="6855970"/>
          </a:xfrm>
          <a:prstGeom prst="rect">
            <a:avLst/>
          </a:prstGeom>
        </p:spPr>
      </p:pic>
    </p:spTree>
    <p:extLst>
      <p:ext uri="{BB962C8B-B14F-4D97-AF65-F5344CB8AC3E}">
        <p14:creationId xmlns:p14="http://schemas.microsoft.com/office/powerpoint/2010/main" val="3214986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42FC83-EB72-4540-AFE5-1F735DAE0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earing glasses and a black jacket&#10;&#10;AI-generated content may be incorrect.">
            <a:extLst>
              <a:ext uri="{FF2B5EF4-FFF2-40B4-BE49-F238E27FC236}">
                <a16:creationId xmlns:a16="http://schemas.microsoft.com/office/drawing/2014/main" id="{9A2DE22A-0741-50C5-C9E3-D902DC03C060}"/>
              </a:ext>
            </a:extLst>
          </p:cNvPr>
          <p:cNvPicPr>
            <a:picLocks noGrp="1" noChangeAspect="1"/>
          </p:cNvPicPr>
          <p:nvPr>
            <p:ph idx="1"/>
          </p:nvPr>
        </p:nvPicPr>
        <p:blipFill>
          <a:blip r:embed="rId3"/>
          <a:srcRect r="3973" b="3"/>
          <a:stretch>
            <a:fillRect/>
          </a:stretch>
        </p:blipFill>
        <p:spPr>
          <a:xfrm>
            <a:off x="1137490" y="1114868"/>
            <a:ext cx="5926045" cy="4628265"/>
          </a:xfrm>
          <a:prstGeom prst="rect">
            <a:avLst/>
          </a:prstGeom>
        </p:spPr>
      </p:pic>
      <p:sp>
        <p:nvSpPr>
          <p:cNvPr id="12" name="Rectangle 11">
            <a:extLst>
              <a:ext uri="{FF2B5EF4-FFF2-40B4-BE49-F238E27FC236}">
                <a16:creationId xmlns:a16="http://schemas.microsoft.com/office/drawing/2014/main" id="{94FEF231-A3F8-4DC3-95EF-6F027799E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927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phone&#10;&#10;AI-generated content may be incorrect.">
            <a:extLst>
              <a:ext uri="{FF2B5EF4-FFF2-40B4-BE49-F238E27FC236}">
                <a16:creationId xmlns:a16="http://schemas.microsoft.com/office/drawing/2014/main" id="{AC54DD4F-B7AA-2115-7B70-A59A375FE407}"/>
              </a:ext>
            </a:extLst>
          </p:cNvPr>
          <p:cNvPicPr>
            <a:picLocks noGrp="1" noChangeAspect="1"/>
          </p:cNvPicPr>
          <p:nvPr>
            <p:ph idx="1"/>
          </p:nvPr>
        </p:nvPicPr>
        <p:blipFill>
          <a:blip r:embed="rId2"/>
          <a:stretch>
            <a:fillRect/>
          </a:stretch>
        </p:blipFill>
        <p:spPr>
          <a:xfrm>
            <a:off x="2090057" y="-553314"/>
            <a:ext cx="7326086" cy="8233305"/>
          </a:xfrm>
        </p:spPr>
      </p:pic>
    </p:spTree>
    <p:extLst>
      <p:ext uri="{BB962C8B-B14F-4D97-AF65-F5344CB8AC3E}">
        <p14:creationId xmlns:p14="http://schemas.microsoft.com/office/powerpoint/2010/main" val="112830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2B2DB2-00C4-43D6-84BC-C38A0BA08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0DAC5F4-0535-4241-8776-047CAED79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around a well&#10;&#10;AI-generated content may be incorrect.">
            <a:extLst>
              <a:ext uri="{FF2B5EF4-FFF2-40B4-BE49-F238E27FC236}">
                <a16:creationId xmlns:a16="http://schemas.microsoft.com/office/drawing/2014/main" id="{58161AE8-A9C9-7D79-7D22-ABB698982F24}"/>
              </a:ext>
            </a:extLst>
          </p:cNvPr>
          <p:cNvPicPr>
            <a:picLocks noGrp="1" noChangeAspect="1"/>
          </p:cNvPicPr>
          <p:nvPr>
            <p:ph idx="1"/>
          </p:nvPr>
        </p:nvPicPr>
        <p:blipFill>
          <a:blip r:embed="rId4"/>
          <a:srcRect b="30"/>
          <a:stretch>
            <a:fillRect/>
          </a:stretch>
        </p:blipFill>
        <p:spPr>
          <a:xfrm>
            <a:off x="20" y="2030"/>
            <a:ext cx="12191980" cy="6855970"/>
          </a:xfrm>
          <a:prstGeom prst="rect">
            <a:avLst/>
          </a:prstGeom>
        </p:spPr>
      </p:pic>
      <p:sp>
        <p:nvSpPr>
          <p:cNvPr id="2" name="Title 1">
            <a:extLst>
              <a:ext uri="{FF2B5EF4-FFF2-40B4-BE49-F238E27FC236}">
                <a16:creationId xmlns:a16="http://schemas.microsoft.com/office/drawing/2014/main" id="{290FFAAC-F23F-59A6-E81A-9DDA9B65DDFC}"/>
              </a:ext>
            </a:extLst>
          </p:cNvPr>
          <p:cNvSpPr>
            <a:spLocks noGrp="1"/>
          </p:cNvSpPr>
          <p:nvPr>
            <p:ph type="title"/>
          </p:nvPr>
        </p:nvSpPr>
        <p:spPr>
          <a:xfrm>
            <a:off x="1595269" y="4388077"/>
            <a:ext cx="9001462" cy="2387600"/>
          </a:xfrm>
        </p:spPr>
        <p:txBody>
          <a:bodyPr vert="horz" lIns="91440" tIns="45720" rIns="91440" bIns="45720" rtlCol="0" anchor="b">
            <a:normAutofit/>
          </a:bodyPr>
          <a:lstStyle/>
          <a:p>
            <a:r>
              <a:rPr lang="en-US" sz="4800" dirty="0"/>
              <a:t>How to be human?</a:t>
            </a:r>
          </a:p>
        </p:txBody>
      </p:sp>
    </p:spTree>
    <p:extLst>
      <p:ext uri="{BB962C8B-B14F-4D97-AF65-F5344CB8AC3E}">
        <p14:creationId xmlns:p14="http://schemas.microsoft.com/office/powerpoint/2010/main" val="269143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4B26-8B09-6A2D-9270-9F0E1F6FC5CD}"/>
              </a:ext>
            </a:extLst>
          </p:cNvPr>
          <p:cNvSpPr>
            <a:spLocks noGrp="1"/>
          </p:cNvSpPr>
          <p:nvPr>
            <p:ph type="title"/>
          </p:nvPr>
        </p:nvSpPr>
        <p:spPr/>
        <p:txBody>
          <a:bodyPr/>
          <a:lstStyle/>
          <a:p>
            <a:r>
              <a:rPr lang="en-US" dirty="0"/>
              <a:t>Dr. Rev. </a:t>
            </a:r>
            <a:r>
              <a:rPr lang="en-US" dirty="0" err="1"/>
              <a:t>Mitri</a:t>
            </a:r>
            <a:r>
              <a:rPr lang="en-US" dirty="0"/>
              <a:t> Raheb</a:t>
            </a:r>
            <a:endParaRPr lang="en-AU" dirty="0"/>
          </a:p>
        </p:txBody>
      </p:sp>
      <p:pic>
        <p:nvPicPr>
          <p:cNvPr id="5" name="Content Placeholder 4" descr="A person with his arms around another person&#10;&#10;AI-generated content may be incorrect.">
            <a:extLst>
              <a:ext uri="{FF2B5EF4-FFF2-40B4-BE49-F238E27FC236}">
                <a16:creationId xmlns:a16="http://schemas.microsoft.com/office/drawing/2014/main" id="{279E1073-8AE2-755B-9856-BD4944629328}"/>
              </a:ext>
            </a:extLst>
          </p:cNvPr>
          <p:cNvPicPr>
            <a:picLocks noGrp="1" noChangeAspect="1"/>
          </p:cNvPicPr>
          <p:nvPr>
            <p:ph idx="1"/>
          </p:nvPr>
        </p:nvPicPr>
        <p:blipFill>
          <a:blip r:embed="rId2"/>
          <a:stretch>
            <a:fillRect/>
          </a:stretch>
        </p:blipFill>
        <p:spPr>
          <a:xfrm>
            <a:off x="3627437" y="2095500"/>
            <a:ext cx="4927600" cy="3695700"/>
          </a:xfrm>
        </p:spPr>
      </p:pic>
    </p:spTree>
    <p:extLst>
      <p:ext uri="{BB962C8B-B14F-4D97-AF65-F5344CB8AC3E}">
        <p14:creationId xmlns:p14="http://schemas.microsoft.com/office/powerpoint/2010/main" val="90049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DD31-3BB5-8093-987E-E81952513F1D}"/>
              </a:ext>
            </a:extLst>
          </p:cNvPr>
          <p:cNvSpPr>
            <a:spLocks noGrp="1"/>
          </p:cNvSpPr>
          <p:nvPr>
            <p:ph type="title"/>
          </p:nvPr>
        </p:nvSpPr>
        <p:spPr>
          <a:xfrm>
            <a:off x="353356" y="108155"/>
            <a:ext cx="10353761" cy="816077"/>
          </a:xfrm>
        </p:spPr>
        <p:txBody>
          <a:bodyPr/>
          <a:lstStyle/>
          <a:p>
            <a:r>
              <a:rPr lang="en-US" dirty="0"/>
              <a:t>Matthew 1:18-25</a:t>
            </a:r>
            <a:endParaRPr lang="en-AU" dirty="0"/>
          </a:p>
        </p:txBody>
      </p:sp>
      <p:sp>
        <p:nvSpPr>
          <p:cNvPr id="3" name="Content Placeholder 2">
            <a:extLst>
              <a:ext uri="{FF2B5EF4-FFF2-40B4-BE49-F238E27FC236}">
                <a16:creationId xmlns:a16="http://schemas.microsoft.com/office/drawing/2014/main" id="{67577D7A-1D7B-6487-E779-0379E2436B73}"/>
              </a:ext>
            </a:extLst>
          </p:cNvPr>
          <p:cNvSpPr>
            <a:spLocks noGrp="1"/>
          </p:cNvSpPr>
          <p:nvPr>
            <p:ph idx="1"/>
          </p:nvPr>
        </p:nvSpPr>
        <p:spPr>
          <a:xfrm>
            <a:off x="137652" y="668594"/>
            <a:ext cx="11897032" cy="6081251"/>
          </a:xfrm>
        </p:spPr>
        <p:txBody>
          <a:bodyPr>
            <a:normAutofit/>
          </a:bodyPr>
          <a:lstStyle/>
          <a:p>
            <a:pPr marL="0" indent="0">
              <a:buNone/>
            </a:pPr>
            <a:r>
              <a:rPr lang="en-US" sz="3200" dirty="0">
                <a:effectLst/>
              </a:rPr>
              <a:t>This is how the birth of Jesus the Messiah came about: his mother Mary was pledged to be married to Joseph, but before they came together, she was found to be pregnant through the Holy Spirit. Because Joseph her husband was faithful to the law, and yet did not want to expose her to public disgrace, he had in mind to divorce her quietly.</a:t>
            </a:r>
          </a:p>
          <a:p>
            <a:pPr marL="0" indent="0">
              <a:buNone/>
            </a:pPr>
            <a:r>
              <a:rPr lang="en-US" sz="3200" dirty="0">
                <a:effectLst/>
              </a:rPr>
              <a:t>But after he had considered this, an angel of the Lord appeared to him in a dream and said, ‘Joseph son of David, do not be afraid to take Mary home as your wife, because what is conceived in her is from the Holy Spirit. </a:t>
            </a:r>
          </a:p>
        </p:txBody>
      </p:sp>
    </p:spTree>
    <p:extLst>
      <p:ext uri="{BB962C8B-B14F-4D97-AF65-F5344CB8AC3E}">
        <p14:creationId xmlns:p14="http://schemas.microsoft.com/office/powerpoint/2010/main" val="1802802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A54348AA-6D12-70C6-1918-3467199E4E6E}"/>
            </a:ext>
          </a:extLst>
        </p:cNvPr>
        <p:cNvGrpSpPr/>
        <p:nvPr/>
      </p:nvGrpSpPr>
      <p:grpSpPr>
        <a:xfrm>
          <a:off x="0" y="0"/>
          <a:ext cx="0" cy="0"/>
          <a:chOff x="0" y="0"/>
          <a:chExt cx="0" cy="0"/>
        </a:xfrm>
      </p:grpSpPr>
      <p:pic>
        <p:nvPicPr>
          <p:cNvPr id="4" name="Picture 3" descr="A group of candles lit up&#10;&#10;AI-generated content may be incorrect.">
            <a:extLst>
              <a:ext uri="{FF2B5EF4-FFF2-40B4-BE49-F238E27FC236}">
                <a16:creationId xmlns:a16="http://schemas.microsoft.com/office/drawing/2014/main" id="{684DCFB0-0E71-7940-C803-9C4C934562CF}"/>
              </a:ext>
            </a:extLst>
          </p:cNvPr>
          <p:cNvPicPr>
            <a:picLocks noChangeAspect="1"/>
          </p:cNvPicPr>
          <p:nvPr/>
        </p:nvPicPr>
        <p:blipFill>
          <a:blip r:embed="rId4"/>
          <a:srcRect r="7555"/>
          <a:stretch>
            <a:fillRect/>
          </a:stretch>
        </p:blipFill>
        <p:spPr>
          <a:xfrm>
            <a:off x="20" y="10"/>
            <a:ext cx="12191980" cy="6857990"/>
          </a:xfrm>
          <a:prstGeom prst="rect">
            <a:avLst/>
          </a:prstGeom>
        </p:spPr>
      </p:pic>
      <p:sp>
        <p:nvSpPr>
          <p:cNvPr id="2" name="TextBox 1">
            <a:extLst>
              <a:ext uri="{FF2B5EF4-FFF2-40B4-BE49-F238E27FC236}">
                <a16:creationId xmlns:a16="http://schemas.microsoft.com/office/drawing/2014/main" id="{0FA2D2BD-518B-BFFC-078B-BC72DFDC65E4}"/>
              </a:ext>
            </a:extLst>
          </p:cNvPr>
          <p:cNvSpPr txBox="1"/>
          <p:nvPr/>
        </p:nvSpPr>
        <p:spPr>
          <a:xfrm>
            <a:off x="7249886" y="4071258"/>
            <a:ext cx="4713513" cy="2554545"/>
          </a:xfrm>
          <a:prstGeom prst="rect">
            <a:avLst/>
          </a:prstGeom>
          <a:noFill/>
        </p:spPr>
        <p:txBody>
          <a:bodyPr wrap="square" rtlCol="0">
            <a:spAutoFit/>
          </a:bodyPr>
          <a:lstStyle/>
          <a:p>
            <a:r>
              <a:rPr lang="en-US" sz="3200" dirty="0"/>
              <a:t>Advent does not deny the darkness. It names it. But it also insists that darkness is never the final word.</a:t>
            </a:r>
            <a:endParaRPr lang="en-AU" sz="3200" dirty="0"/>
          </a:p>
        </p:txBody>
      </p:sp>
    </p:spTree>
    <p:extLst>
      <p:ext uri="{BB962C8B-B14F-4D97-AF65-F5344CB8AC3E}">
        <p14:creationId xmlns:p14="http://schemas.microsoft.com/office/powerpoint/2010/main" val="745654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5ED4-D2D2-98C4-609C-A6CC57E9129F}"/>
              </a:ext>
            </a:extLst>
          </p:cNvPr>
          <p:cNvSpPr>
            <a:spLocks noGrp="1"/>
          </p:cNvSpPr>
          <p:nvPr>
            <p:ph type="title"/>
          </p:nvPr>
        </p:nvSpPr>
        <p:spPr/>
        <p:txBody>
          <a:bodyPr/>
          <a:lstStyle/>
          <a:p>
            <a:r>
              <a:rPr lang="en-US" dirty="0"/>
              <a:t>Reflect</a:t>
            </a:r>
            <a:endParaRPr lang="en-AU" dirty="0"/>
          </a:p>
        </p:txBody>
      </p:sp>
      <p:sp>
        <p:nvSpPr>
          <p:cNvPr id="3" name="Content Placeholder 2">
            <a:extLst>
              <a:ext uri="{FF2B5EF4-FFF2-40B4-BE49-F238E27FC236}">
                <a16:creationId xmlns:a16="http://schemas.microsoft.com/office/drawing/2014/main" id="{C1D8581F-7F9B-E1EA-1355-5446D4FEA428}"/>
              </a:ext>
            </a:extLst>
          </p:cNvPr>
          <p:cNvSpPr>
            <a:spLocks noGrp="1"/>
          </p:cNvSpPr>
          <p:nvPr>
            <p:ph idx="1"/>
          </p:nvPr>
        </p:nvSpPr>
        <p:spPr/>
        <p:txBody>
          <a:bodyPr/>
          <a:lstStyle/>
          <a:p>
            <a:r>
              <a:rPr lang="en-US" sz="3200" dirty="0"/>
              <a:t>Faced with darkness in the world this year what simple acts of love could you express?</a:t>
            </a:r>
          </a:p>
          <a:p>
            <a:endParaRPr lang="en-US" sz="3200" dirty="0"/>
          </a:p>
          <a:p>
            <a:r>
              <a:rPr lang="en-AU" sz="3200" dirty="0">
                <a:effectLst/>
              </a:rPr>
              <a:t>Tell your Neighbour</a:t>
            </a:r>
          </a:p>
        </p:txBody>
      </p:sp>
    </p:spTree>
    <p:extLst>
      <p:ext uri="{BB962C8B-B14F-4D97-AF65-F5344CB8AC3E}">
        <p14:creationId xmlns:p14="http://schemas.microsoft.com/office/powerpoint/2010/main" val="2555087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2B2DB2-00C4-43D6-84BC-C38A0BA08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0DAC5F4-0535-4241-8776-047CAED79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sitting in a field&#10;&#10;AI-generated content may be incorrect.">
            <a:extLst>
              <a:ext uri="{FF2B5EF4-FFF2-40B4-BE49-F238E27FC236}">
                <a16:creationId xmlns:a16="http://schemas.microsoft.com/office/drawing/2014/main" id="{34AC2AFF-2109-8352-C621-EF193D899B6D}"/>
              </a:ext>
            </a:extLst>
          </p:cNvPr>
          <p:cNvPicPr>
            <a:picLocks noGrp="1" noChangeAspect="1"/>
          </p:cNvPicPr>
          <p:nvPr>
            <p:ph idx="1"/>
          </p:nvPr>
        </p:nvPicPr>
        <p:blipFill>
          <a:blip r:embed="rId3"/>
          <a:srcRect b="30"/>
          <a:stretch>
            <a:fillRect/>
          </a:stretch>
        </p:blipFill>
        <p:spPr>
          <a:xfrm>
            <a:off x="20" y="2030"/>
            <a:ext cx="12191980" cy="6855970"/>
          </a:xfrm>
          <a:prstGeom prst="rect">
            <a:avLst/>
          </a:prstGeom>
        </p:spPr>
      </p:pic>
      <p:sp>
        <p:nvSpPr>
          <p:cNvPr id="2" name="Title 1">
            <a:extLst>
              <a:ext uri="{FF2B5EF4-FFF2-40B4-BE49-F238E27FC236}">
                <a16:creationId xmlns:a16="http://schemas.microsoft.com/office/drawing/2014/main" id="{38341DD0-DB8C-3A94-57AD-16F500DDE479}"/>
              </a:ext>
            </a:extLst>
          </p:cNvPr>
          <p:cNvSpPr>
            <a:spLocks noGrp="1"/>
          </p:cNvSpPr>
          <p:nvPr>
            <p:ph type="title"/>
          </p:nvPr>
        </p:nvSpPr>
        <p:spPr>
          <a:xfrm>
            <a:off x="1388441" y="968827"/>
            <a:ext cx="5121216" cy="2024743"/>
          </a:xfrm>
        </p:spPr>
        <p:txBody>
          <a:bodyPr vert="horz" lIns="91440" tIns="45720" rIns="91440" bIns="45720" rtlCol="0" anchor="b">
            <a:normAutofit fontScale="90000"/>
          </a:bodyPr>
          <a:lstStyle/>
          <a:p>
            <a:r>
              <a:rPr lang="en-US" sz="4800" dirty="0">
                <a:solidFill>
                  <a:schemeClr val="bg1"/>
                </a:solidFill>
              </a:rPr>
              <a:t>Love your enemies</a:t>
            </a:r>
            <a:br>
              <a:rPr lang="en-US" sz="4800" dirty="0">
                <a:solidFill>
                  <a:schemeClr val="bg1"/>
                </a:solidFill>
              </a:rPr>
            </a:br>
            <a:r>
              <a:rPr lang="en-US" sz="4800" dirty="0">
                <a:solidFill>
                  <a:schemeClr val="bg1"/>
                </a:solidFill>
              </a:rPr>
              <a:t>Pray for those who persecute you</a:t>
            </a:r>
          </a:p>
        </p:txBody>
      </p:sp>
    </p:spTree>
    <p:extLst>
      <p:ext uri="{BB962C8B-B14F-4D97-AF65-F5344CB8AC3E}">
        <p14:creationId xmlns:p14="http://schemas.microsoft.com/office/powerpoint/2010/main" val="1943023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BAD6-F5EE-BEBD-EA2F-3CFDF08689E2}"/>
              </a:ext>
            </a:extLst>
          </p:cNvPr>
          <p:cNvSpPr>
            <a:spLocks noGrp="1"/>
          </p:cNvSpPr>
          <p:nvPr>
            <p:ph type="title"/>
          </p:nvPr>
        </p:nvSpPr>
        <p:spPr>
          <a:xfrm>
            <a:off x="728738" y="32658"/>
            <a:ext cx="10353761" cy="762000"/>
          </a:xfrm>
        </p:spPr>
        <p:txBody>
          <a:bodyPr/>
          <a:lstStyle/>
          <a:p>
            <a:r>
              <a:rPr lang="en-US" dirty="0"/>
              <a:t>Pray for your abuser – Lords Prayer</a:t>
            </a:r>
            <a:endParaRPr lang="en-AU" dirty="0"/>
          </a:p>
        </p:txBody>
      </p:sp>
      <p:sp>
        <p:nvSpPr>
          <p:cNvPr id="3" name="Content Placeholder 2">
            <a:extLst>
              <a:ext uri="{FF2B5EF4-FFF2-40B4-BE49-F238E27FC236}">
                <a16:creationId xmlns:a16="http://schemas.microsoft.com/office/drawing/2014/main" id="{C53F4AD0-ED07-9749-431C-9E29540DC001}"/>
              </a:ext>
            </a:extLst>
          </p:cNvPr>
          <p:cNvSpPr>
            <a:spLocks noGrp="1"/>
          </p:cNvSpPr>
          <p:nvPr>
            <p:ph idx="1"/>
          </p:nvPr>
        </p:nvSpPr>
        <p:spPr>
          <a:xfrm>
            <a:off x="598109" y="1105464"/>
            <a:ext cx="10353762" cy="5436850"/>
          </a:xfrm>
        </p:spPr>
        <p:txBody>
          <a:bodyPr>
            <a:normAutofit/>
          </a:bodyPr>
          <a:lstStyle/>
          <a:p>
            <a:r>
              <a:rPr lang="en-US" sz="3200" dirty="0"/>
              <a:t>Pray that…</a:t>
            </a:r>
          </a:p>
          <a:p>
            <a:r>
              <a:rPr lang="en-US" sz="3200" dirty="0"/>
              <a:t>They would hallow God’</a:t>
            </a:r>
            <a:r>
              <a:rPr lang="en-AU" sz="3200" dirty="0"/>
              <a:t>s name</a:t>
            </a:r>
          </a:p>
          <a:p>
            <a:r>
              <a:rPr lang="en-AU" sz="3200" dirty="0"/>
              <a:t>Come under His Godly rule</a:t>
            </a:r>
          </a:p>
          <a:p>
            <a:r>
              <a:rPr lang="en-AU" sz="3200" dirty="0"/>
              <a:t>Love to do God’s will </a:t>
            </a:r>
          </a:p>
          <a:p>
            <a:r>
              <a:rPr lang="en-AU" sz="3200" dirty="0"/>
              <a:t>Have all their physical needs met</a:t>
            </a:r>
          </a:p>
          <a:p>
            <a:r>
              <a:rPr lang="en-AU" sz="3200" dirty="0"/>
              <a:t>They repent; have sins forgiven; forgive others</a:t>
            </a:r>
          </a:p>
          <a:p>
            <a:r>
              <a:rPr lang="en-AU" sz="3200" dirty="0"/>
              <a:t>They are protected from temptation and evil</a:t>
            </a:r>
          </a:p>
          <a:p>
            <a:endParaRPr lang="en-US" sz="3200" dirty="0"/>
          </a:p>
        </p:txBody>
      </p:sp>
    </p:spTree>
    <p:extLst>
      <p:ext uri="{BB962C8B-B14F-4D97-AF65-F5344CB8AC3E}">
        <p14:creationId xmlns:p14="http://schemas.microsoft.com/office/powerpoint/2010/main" val="3707561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0DC7-E332-1B53-9CFC-4508251830A6}"/>
              </a:ext>
            </a:extLst>
          </p:cNvPr>
          <p:cNvSpPr>
            <a:spLocks noGrp="1"/>
          </p:cNvSpPr>
          <p:nvPr>
            <p:ph type="title"/>
          </p:nvPr>
        </p:nvSpPr>
        <p:spPr>
          <a:xfrm>
            <a:off x="565452" y="130628"/>
            <a:ext cx="10353761" cy="1326321"/>
          </a:xfrm>
        </p:spPr>
        <p:txBody>
          <a:bodyPr/>
          <a:lstStyle/>
          <a:p>
            <a:r>
              <a:rPr lang="en-US" dirty="0"/>
              <a:t>Peace Joy Love meditation</a:t>
            </a:r>
            <a:endParaRPr lang="en-AU" dirty="0"/>
          </a:p>
        </p:txBody>
      </p:sp>
      <p:sp>
        <p:nvSpPr>
          <p:cNvPr id="3" name="Content Placeholder 2">
            <a:extLst>
              <a:ext uri="{FF2B5EF4-FFF2-40B4-BE49-F238E27FC236}">
                <a16:creationId xmlns:a16="http://schemas.microsoft.com/office/drawing/2014/main" id="{367A7E09-BE2E-2D86-3434-F8C90B731DC1}"/>
              </a:ext>
            </a:extLst>
          </p:cNvPr>
          <p:cNvSpPr>
            <a:spLocks noGrp="1"/>
          </p:cNvSpPr>
          <p:nvPr>
            <p:ph idx="1"/>
          </p:nvPr>
        </p:nvSpPr>
        <p:spPr>
          <a:xfrm>
            <a:off x="565451" y="1581431"/>
            <a:ext cx="10353762" cy="5015311"/>
          </a:xfrm>
        </p:spPr>
        <p:txBody>
          <a:bodyPr>
            <a:normAutofit/>
          </a:bodyPr>
          <a:lstStyle/>
          <a:p>
            <a:pPr marL="0" indent="0">
              <a:buNone/>
            </a:pPr>
            <a:r>
              <a:rPr lang="en-US" sz="3200" dirty="0">
                <a:effectLst/>
              </a:rPr>
              <a:t>May the peace of God rule in their heart</a:t>
            </a:r>
          </a:p>
          <a:p>
            <a:pPr marL="0" indent="0">
              <a:buNone/>
            </a:pPr>
            <a:r>
              <a:rPr lang="en-US" sz="3200" dirty="0">
                <a:effectLst/>
              </a:rPr>
              <a:t>May the joy of the Holy Spirit fill their very being</a:t>
            </a:r>
          </a:p>
          <a:p>
            <a:pPr marL="0" indent="0">
              <a:buNone/>
            </a:pPr>
            <a:r>
              <a:rPr lang="en-US" sz="3200" dirty="0">
                <a:effectLst/>
              </a:rPr>
              <a:t>May the love of God enfold them</a:t>
            </a:r>
          </a:p>
          <a:p>
            <a:endParaRPr lang="en-AU" sz="3200" dirty="0">
              <a:effectLst/>
            </a:endParaRPr>
          </a:p>
        </p:txBody>
      </p:sp>
    </p:spTree>
    <p:extLst>
      <p:ext uri="{BB962C8B-B14F-4D97-AF65-F5344CB8AC3E}">
        <p14:creationId xmlns:p14="http://schemas.microsoft.com/office/powerpoint/2010/main" val="2358945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168E-B877-EC90-302B-E3E63B954010}"/>
              </a:ext>
            </a:extLst>
          </p:cNvPr>
          <p:cNvSpPr>
            <a:spLocks noGrp="1"/>
          </p:cNvSpPr>
          <p:nvPr>
            <p:ph type="title"/>
          </p:nvPr>
        </p:nvSpPr>
        <p:spPr>
          <a:xfrm>
            <a:off x="913795" y="-78659"/>
            <a:ext cx="10353761" cy="1326321"/>
          </a:xfrm>
        </p:spPr>
        <p:txBody>
          <a:bodyPr/>
          <a:lstStyle/>
          <a:p>
            <a:r>
              <a:rPr lang="en-US" dirty="0"/>
              <a:t>Benediction</a:t>
            </a:r>
            <a:endParaRPr lang="en-AU" dirty="0"/>
          </a:p>
        </p:txBody>
      </p:sp>
      <p:sp>
        <p:nvSpPr>
          <p:cNvPr id="3" name="Content Placeholder 2">
            <a:extLst>
              <a:ext uri="{FF2B5EF4-FFF2-40B4-BE49-F238E27FC236}">
                <a16:creationId xmlns:a16="http://schemas.microsoft.com/office/drawing/2014/main" id="{2A29F01B-0A4E-018B-40CA-5E778F77B70E}"/>
              </a:ext>
            </a:extLst>
          </p:cNvPr>
          <p:cNvSpPr>
            <a:spLocks noGrp="1"/>
          </p:cNvSpPr>
          <p:nvPr>
            <p:ph idx="1"/>
          </p:nvPr>
        </p:nvSpPr>
        <p:spPr>
          <a:xfrm>
            <a:off x="913795" y="1247663"/>
            <a:ext cx="10353762" cy="5497266"/>
          </a:xfrm>
        </p:spPr>
        <p:txBody>
          <a:bodyPr>
            <a:normAutofit lnSpcReduction="10000"/>
          </a:bodyPr>
          <a:lstStyle/>
          <a:p>
            <a:pPr marL="0" indent="0">
              <a:buNone/>
            </a:pPr>
            <a:r>
              <a:rPr lang="en-US" sz="3200" dirty="0">
                <a:effectLst/>
              </a:rPr>
              <a:t>Oh Wisdom</a:t>
            </a:r>
          </a:p>
          <a:p>
            <a:pPr marL="0" indent="0">
              <a:buNone/>
            </a:pPr>
            <a:r>
              <a:rPr lang="en-US" sz="3200" dirty="0">
                <a:effectLst/>
              </a:rPr>
              <a:t>Lord and Ruler</a:t>
            </a:r>
          </a:p>
          <a:p>
            <a:pPr marL="0" indent="0">
              <a:buNone/>
            </a:pPr>
            <a:r>
              <a:rPr lang="en-US" sz="3200" dirty="0">
                <a:effectLst/>
              </a:rPr>
              <a:t>Root of Jesse</a:t>
            </a:r>
          </a:p>
          <a:p>
            <a:pPr marL="0" indent="0">
              <a:buNone/>
            </a:pPr>
            <a:r>
              <a:rPr lang="en-US" sz="3200" dirty="0">
                <a:effectLst/>
              </a:rPr>
              <a:t>Key of David</a:t>
            </a:r>
          </a:p>
          <a:p>
            <a:pPr marL="0" indent="0">
              <a:buNone/>
            </a:pPr>
            <a:r>
              <a:rPr lang="en-US" sz="3200" dirty="0">
                <a:effectLst/>
              </a:rPr>
              <a:t>Rising Sun</a:t>
            </a:r>
          </a:p>
          <a:p>
            <a:pPr marL="0" indent="0">
              <a:buNone/>
            </a:pPr>
            <a:r>
              <a:rPr lang="en-US" sz="3200" dirty="0">
                <a:effectLst/>
              </a:rPr>
              <a:t>King of Nations</a:t>
            </a:r>
          </a:p>
          <a:p>
            <a:pPr marL="0" indent="0">
              <a:buNone/>
            </a:pPr>
            <a:r>
              <a:rPr lang="en-US" sz="3200" dirty="0">
                <a:effectLst/>
              </a:rPr>
              <a:t>Emmanuel</a:t>
            </a:r>
          </a:p>
          <a:p>
            <a:pPr marL="0" indent="0">
              <a:buNone/>
            </a:pPr>
            <a:r>
              <a:rPr lang="en-US" sz="3200" dirty="0">
                <a:solidFill>
                  <a:srgbClr val="FFFF00"/>
                </a:solidFill>
                <a:effectLst/>
              </a:rPr>
              <a:t>Come, Lord Jesus</a:t>
            </a:r>
            <a:endParaRPr lang="en-AU" dirty="0">
              <a:solidFill>
                <a:srgbClr val="FFFF00"/>
              </a:solidFill>
              <a:effectLst/>
            </a:endParaRPr>
          </a:p>
        </p:txBody>
      </p:sp>
    </p:spTree>
    <p:extLst>
      <p:ext uri="{BB962C8B-B14F-4D97-AF65-F5344CB8AC3E}">
        <p14:creationId xmlns:p14="http://schemas.microsoft.com/office/powerpoint/2010/main" val="262722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5A398-8619-EE4C-1B12-24E8CD773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F60A5-0DFD-259B-78D6-56DEC7A6A6B7}"/>
              </a:ext>
            </a:extLst>
          </p:cNvPr>
          <p:cNvSpPr>
            <a:spLocks noGrp="1"/>
          </p:cNvSpPr>
          <p:nvPr>
            <p:ph type="title"/>
          </p:nvPr>
        </p:nvSpPr>
        <p:spPr>
          <a:xfrm>
            <a:off x="353356" y="108155"/>
            <a:ext cx="10353761" cy="501445"/>
          </a:xfrm>
        </p:spPr>
        <p:txBody>
          <a:bodyPr>
            <a:normAutofit fontScale="90000"/>
          </a:bodyPr>
          <a:lstStyle/>
          <a:p>
            <a:r>
              <a:rPr lang="en-US" dirty="0"/>
              <a:t>Matthew 1:18-25</a:t>
            </a:r>
            <a:endParaRPr lang="en-AU" dirty="0"/>
          </a:p>
        </p:txBody>
      </p:sp>
      <p:sp>
        <p:nvSpPr>
          <p:cNvPr id="3" name="Content Placeholder 2">
            <a:extLst>
              <a:ext uri="{FF2B5EF4-FFF2-40B4-BE49-F238E27FC236}">
                <a16:creationId xmlns:a16="http://schemas.microsoft.com/office/drawing/2014/main" id="{6D2F1A19-4083-B733-2991-EA821D2A90BC}"/>
              </a:ext>
            </a:extLst>
          </p:cNvPr>
          <p:cNvSpPr>
            <a:spLocks noGrp="1"/>
          </p:cNvSpPr>
          <p:nvPr>
            <p:ph idx="1"/>
          </p:nvPr>
        </p:nvSpPr>
        <p:spPr>
          <a:xfrm>
            <a:off x="137652" y="353961"/>
            <a:ext cx="11897032" cy="6504039"/>
          </a:xfrm>
        </p:spPr>
        <p:txBody>
          <a:bodyPr>
            <a:normAutofit/>
          </a:bodyPr>
          <a:lstStyle/>
          <a:p>
            <a:pPr marL="0" indent="0">
              <a:buNone/>
            </a:pPr>
            <a:r>
              <a:rPr lang="en-US" sz="3200" dirty="0">
                <a:effectLst/>
              </a:rPr>
              <a:t>She will give birth to a son, and you are to give him the name Jesus, because he will save his people from their sins.’</a:t>
            </a:r>
          </a:p>
          <a:p>
            <a:pPr marL="0" indent="0">
              <a:buNone/>
            </a:pPr>
            <a:r>
              <a:rPr lang="en-US" sz="3200" dirty="0">
                <a:effectLst/>
              </a:rPr>
              <a:t>All this took place to fulfil what the Lord had said through the prophet:  The virgin will conceive and give birth to a son, and they will call him Immanuel’ (which means ‘God with us’).</a:t>
            </a:r>
          </a:p>
          <a:p>
            <a:pPr marL="0" indent="0">
              <a:buNone/>
            </a:pPr>
            <a:r>
              <a:rPr lang="en-US" sz="3200" dirty="0">
                <a:effectLst/>
              </a:rPr>
              <a:t>When Joseph woke up, he did what the angel of the Lord had commanded him and took Mary home as his wife. But he did not consummate their marriage until she gave birth to a son. And he gave him the name Jesus.</a:t>
            </a:r>
          </a:p>
          <a:p>
            <a:pPr marL="0" indent="0">
              <a:buNone/>
            </a:pPr>
            <a:endParaRPr lang="en-US" sz="3200" dirty="0">
              <a:effectLst/>
            </a:endParaRPr>
          </a:p>
        </p:txBody>
      </p:sp>
    </p:spTree>
    <p:extLst>
      <p:ext uri="{BB962C8B-B14F-4D97-AF65-F5344CB8AC3E}">
        <p14:creationId xmlns:p14="http://schemas.microsoft.com/office/powerpoint/2010/main" val="353607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8C1D-3D4C-BBC1-D2C3-0631592A0D27}"/>
              </a:ext>
            </a:extLst>
          </p:cNvPr>
          <p:cNvSpPr>
            <a:spLocks noGrp="1"/>
          </p:cNvSpPr>
          <p:nvPr>
            <p:ph type="title"/>
          </p:nvPr>
        </p:nvSpPr>
        <p:spPr>
          <a:xfrm>
            <a:off x="919119" y="0"/>
            <a:ext cx="10353761" cy="726831"/>
          </a:xfrm>
        </p:spPr>
        <p:txBody>
          <a:bodyPr/>
          <a:lstStyle/>
          <a:p>
            <a:r>
              <a:rPr lang="en-US" dirty="0"/>
              <a:t>Discuss</a:t>
            </a:r>
            <a:endParaRPr lang="en-AU" dirty="0"/>
          </a:p>
        </p:txBody>
      </p:sp>
      <p:sp>
        <p:nvSpPr>
          <p:cNvPr id="3" name="Content Placeholder 2">
            <a:extLst>
              <a:ext uri="{FF2B5EF4-FFF2-40B4-BE49-F238E27FC236}">
                <a16:creationId xmlns:a16="http://schemas.microsoft.com/office/drawing/2014/main" id="{1993810E-A367-D68C-E709-F1E3843D4626}"/>
              </a:ext>
            </a:extLst>
          </p:cNvPr>
          <p:cNvSpPr>
            <a:spLocks noGrp="1"/>
          </p:cNvSpPr>
          <p:nvPr>
            <p:ph idx="1"/>
          </p:nvPr>
        </p:nvSpPr>
        <p:spPr>
          <a:xfrm>
            <a:off x="913795" y="726831"/>
            <a:ext cx="10353762" cy="5603631"/>
          </a:xfrm>
        </p:spPr>
        <p:txBody>
          <a:bodyPr>
            <a:normAutofit/>
          </a:bodyPr>
          <a:lstStyle/>
          <a:p>
            <a:pPr marL="0" indent="0">
              <a:buNone/>
            </a:pPr>
            <a:r>
              <a:rPr lang="en-US" sz="3200" dirty="0">
                <a:effectLst/>
              </a:rPr>
              <a:t>Recall a time of great struggle in your life. Disappointment; stress; rejection; loss. If you are willing share a short version of this with your group. </a:t>
            </a:r>
          </a:p>
          <a:p>
            <a:pPr marL="0" indent="0">
              <a:buNone/>
            </a:pPr>
            <a:endParaRPr lang="en-US" sz="3200" dirty="0">
              <a:effectLst/>
            </a:endParaRPr>
          </a:p>
          <a:p>
            <a:pPr marL="0" indent="0">
              <a:buNone/>
            </a:pPr>
            <a:r>
              <a:rPr lang="en-US" sz="3200" dirty="0">
                <a:effectLst/>
              </a:rPr>
              <a:t>Have you ever had a dream from God? Share with each other? What happened as a result?</a:t>
            </a:r>
          </a:p>
          <a:p>
            <a:pPr marL="0" indent="0">
              <a:buNone/>
            </a:pPr>
            <a:endParaRPr lang="en-US" sz="3200" dirty="0">
              <a:effectLst/>
            </a:endParaRPr>
          </a:p>
          <a:p>
            <a:pPr marL="0" indent="0">
              <a:buNone/>
            </a:pPr>
            <a:endParaRPr lang="en-AU" sz="3200" dirty="0">
              <a:effectLst/>
            </a:endParaRPr>
          </a:p>
        </p:txBody>
      </p:sp>
    </p:spTree>
    <p:extLst>
      <p:ext uri="{BB962C8B-B14F-4D97-AF65-F5344CB8AC3E}">
        <p14:creationId xmlns:p14="http://schemas.microsoft.com/office/powerpoint/2010/main" val="28910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kneeling in front of flowers&#10;&#10;AI-generated content may be incorrect.">
            <a:extLst>
              <a:ext uri="{FF2B5EF4-FFF2-40B4-BE49-F238E27FC236}">
                <a16:creationId xmlns:a16="http://schemas.microsoft.com/office/drawing/2014/main" id="{B9B0752D-AC6C-5AF0-88D1-15D4F9D5D16C}"/>
              </a:ext>
            </a:extLst>
          </p:cNvPr>
          <p:cNvPicPr>
            <a:picLocks noGrp="1" noChangeAspect="1"/>
          </p:cNvPicPr>
          <p:nvPr>
            <p:ph idx="1"/>
          </p:nvPr>
        </p:nvPicPr>
        <p:blipFill>
          <a:blip r:embed="rId3"/>
          <a:stretch>
            <a:fillRect/>
          </a:stretch>
        </p:blipFill>
        <p:spPr>
          <a:xfrm>
            <a:off x="0" y="-1"/>
            <a:ext cx="12192000" cy="6854353"/>
          </a:xfrm>
        </p:spPr>
      </p:pic>
    </p:spTree>
    <p:extLst>
      <p:ext uri="{BB962C8B-B14F-4D97-AF65-F5344CB8AC3E}">
        <p14:creationId xmlns:p14="http://schemas.microsoft.com/office/powerpoint/2010/main" val="116400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2B2DB2-00C4-43D6-84BC-C38A0BA08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0DAC5F4-0535-4241-8776-047CAED79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 name="Content Placeholder 4" descr="A person and person running&#10;&#10;AI-generated content may be incorrect.">
            <a:extLst>
              <a:ext uri="{FF2B5EF4-FFF2-40B4-BE49-F238E27FC236}">
                <a16:creationId xmlns:a16="http://schemas.microsoft.com/office/drawing/2014/main" id="{67174B60-646C-751B-3346-CE6A137A8FC2}"/>
              </a:ext>
            </a:extLst>
          </p:cNvPr>
          <p:cNvPicPr>
            <a:picLocks noGrp="1" noChangeAspect="1"/>
          </p:cNvPicPr>
          <p:nvPr>
            <p:ph idx="1"/>
          </p:nvPr>
        </p:nvPicPr>
        <p:blipFill>
          <a:blip r:embed="rId3"/>
          <a:srcRect t="1663" b="14092"/>
          <a:stretch>
            <a:fillRect/>
          </a:stretch>
        </p:blipFill>
        <p:spPr>
          <a:xfrm>
            <a:off x="20" y="2030"/>
            <a:ext cx="12191980" cy="6855970"/>
          </a:xfrm>
          <a:prstGeom prst="rect">
            <a:avLst/>
          </a:prstGeom>
        </p:spPr>
      </p:pic>
      <p:sp>
        <p:nvSpPr>
          <p:cNvPr id="2" name="Title 1">
            <a:extLst>
              <a:ext uri="{FF2B5EF4-FFF2-40B4-BE49-F238E27FC236}">
                <a16:creationId xmlns:a16="http://schemas.microsoft.com/office/drawing/2014/main" id="{80982D99-117A-33D8-317D-212E0AC6B756}"/>
              </a:ext>
            </a:extLst>
          </p:cNvPr>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dirty="0"/>
              <a:t>Best and Worst</a:t>
            </a:r>
          </a:p>
        </p:txBody>
      </p:sp>
    </p:spTree>
    <p:extLst>
      <p:ext uri="{BB962C8B-B14F-4D97-AF65-F5344CB8AC3E}">
        <p14:creationId xmlns:p14="http://schemas.microsoft.com/office/powerpoint/2010/main" val="221956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descr="A group of candles lit up&#10;&#10;AI-generated content may be incorrect.">
            <a:extLst>
              <a:ext uri="{FF2B5EF4-FFF2-40B4-BE49-F238E27FC236}">
                <a16:creationId xmlns:a16="http://schemas.microsoft.com/office/drawing/2014/main" id="{6D2296EA-5B27-0B45-394B-F5E88F1EA370}"/>
              </a:ext>
            </a:extLst>
          </p:cNvPr>
          <p:cNvPicPr>
            <a:picLocks noChangeAspect="1"/>
          </p:cNvPicPr>
          <p:nvPr/>
        </p:nvPicPr>
        <p:blipFill>
          <a:blip r:embed="rId4"/>
          <a:srcRect r="7555"/>
          <a:stretch>
            <a:fillRect/>
          </a:stretch>
        </p:blipFill>
        <p:spPr>
          <a:xfrm>
            <a:off x="20" y="10"/>
            <a:ext cx="12191980" cy="6857990"/>
          </a:xfrm>
          <a:prstGeom prst="rect">
            <a:avLst/>
          </a:prstGeom>
        </p:spPr>
      </p:pic>
    </p:spTree>
    <p:extLst>
      <p:ext uri="{BB962C8B-B14F-4D97-AF65-F5344CB8AC3E}">
        <p14:creationId xmlns:p14="http://schemas.microsoft.com/office/powerpoint/2010/main" val="96945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8F8289-323B-0024-8962-F7B61AE2DE6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B504E5-403D-A787-7993-11D569F1CC6A}"/>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Isaiah 7:14</a:t>
            </a:r>
            <a:endParaRPr lang="en-AU" sz="2400">
              <a:solidFill>
                <a:srgbClr val="FFFFFF"/>
              </a:solidFill>
            </a:endParaRP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F2B3E6-3694-B22E-D571-F0F8A9FBEAD2}"/>
              </a:ext>
            </a:extLst>
          </p:cNvPr>
          <p:cNvSpPr>
            <a:spLocks noGrp="1"/>
          </p:cNvSpPr>
          <p:nvPr>
            <p:ph idx="1"/>
          </p:nvPr>
        </p:nvSpPr>
        <p:spPr>
          <a:xfrm>
            <a:off x="4711641" y="1122001"/>
            <a:ext cx="6566564" cy="4761274"/>
          </a:xfrm>
        </p:spPr>
        <p:txBody>
          <a:bodyPr anchor="ctr">
            <a:normAutofit/>
          </a:bodyPr>
          <a:lstStyle/>
          <a:p>
            <a:pPr marL="0" indent="0">
              <a:buNone/>
            </a:pPr>
            <a:r>
              <a:rPr lang="en-US" sz="3200" dirty="0"/>
              <a:t>…the Lord himself will give you a sign:  The virgin will conceive and give birth to a son, and will call him Immanuel.</a:t>
            </a:r>
            <a:endParaRPr lang="en-AU" sz="3200" dirty="0"/>
          </a:p>
        </p:txBody>
      </p:sp>
    </p:spTree>
    <p:extLst>
      <p:ext uri="{BB962C8B-B14F-4D97-AF65-F5344CB8AC3E}">
        <p14:creationId xmlns:p14="http://schemas.microsoft.com/office/powerpoint/2010/main" val="82186557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BB85CA25-4AAB-6BFE-D1A7-FBD58874D5E5}"/>
            </a:ext>
          </a:extLst>
        </p:cNvPr>
        <p:cNvGrpSpPr/>
        <p:nvPr/>
      </p:nvGrpSpPr>
      <p:grpSpPr>
        <a:xfrm>
          <a:off x="0" y="0"/>
          <a:ext cx="0" cy="0"/>
          <a:chOff x="0" y="0"/>
          <a:chExt cx="0" cy="0"/>
        </a:xfrm>
      </p:grpSpPr>
      <p:pic>
        <p:nvPicPr>
          <p:cNvPr id="5" name="Picture 4" descr="A person holding a baby&#10;&#10;AI-generated content may be incorrect.">
            <a:extLst>
              <a:ext uri="{FF2B5EF4-FFF2-40B4-BE49-F238E27FC236}">
                <a16:creationId xmlns:a16="http://schemas.microsoft.com/office/drawing/2014/main" id="{5C26E442-382E-5207-A555-CA1A6026F0D3}"/>
              </a:ext>
            </a:extLst>
          </p:cNvPr>
          <p:cNvPicPr>
            <a:picLocks noChangeAspect="1"/>
          </p:cNvPicPr>
          <p:nvPr/>
        </p:nvPicPr>
        <p:blipFill>
          <a:blip r:embed="rId4"/>
          <a:stretch>
            <a:fillRect/>
          </a:stretch>
        </p:blipFill>
        <p:spPr>
          <a:xfrm>
            <a:off x="2480958" y="643466"/>
            <a:ext cx="7142393" cy="5571067"/>
          </a:xfrm>
          <a:prstGeom prst="rect">
            <a:avLst/>
          </a:prstGeom>
          <a:ln w="127000" cap="flat">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4181237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3500</TotalTime>
  <Words>637</Words>
  <Application>Microsoft Office PowerPoint</Application>
  <PresentationFormat>Widescreen</PresentationFormat>
  <Paragraphs>79</Paragraphs>
  <Slides>25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Bookman Old Style</vt:lpstr>
      <vt:lpstr>Calibri</vt:lpstr>
      <vt:lpstr>Rockwell</vt:lpstr>
      <vt:lpstr>Damask</vt:lpstr>
      <vt:lpstr>Advent week 4 - LOVE</vt:lpstr>
      <vt:lpstr>Matthew 1:18-25</vt:lpstr>
      <vt:lpstr>Matthew 1:18-25</vt:lpstr>
      <vt:lpstr>Discuss</vt:lpstr>
      <vt:lpstr>PowerPoint Presentation</vt:lpstr>
      <vt:lpstr>Best and Worst</vt:lpstr>
      <vt:lpstr>PowerPoint Presentation</vt:lpstr>
      <vt:lpstr>Isaiah 7:14</vt:lpstr>
      <vt:lpstr>PowerPoint Presentation</vt:lpstr>
      <vt:lpstr>PowerPoint Presentation</vt:lpstr>
      <vt:lpstr>PowerPoint Presentation</vt:lpstr>
      <vt:lpstr>PowerPoint Presentation</vt:lpstr>
      <vt:lpstr>PowerPoint Presentation</vt:lpstr>
      <vt:lpstr>Love is everyday acts</vt:lpstr>
      <vt:lpstr>PowerPoint Presentation</vt:lpstr>
      <vt:lpstr>PowerPoint Presentation</vt:lpstr>
      <vt:lpstr>PowerPoint Presentation</vt:lpstr>
      <vt:lpstr>How to be human?</vt:lpstr>
      <vt:lpstr>Dr. Rev. Mitri Raheb</vt:lpstr>
      <vt:lpstr>PowerPoint Presentation</vt:lpstr>
      <vt:lpstr>Reflect</vt:lpstr>
      <vt:lpstr>Love your enemies Pray for those who persecute you</vt:lpstr>
      <vt:lpstr>Pray for your abuser – Lords Prayer</vt:lpstr>
      <vt:lpstr>Peace Joy Love meditation</vt:lpstr>
      <vt:lpstr>Benediction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8</cp:revision>
  <dcterms:created xsi:type="dcterms:W3CDTF">2025-12-02T06:13:55Z</dcterms:created>
  <dcterms:modified xsi:type="dcterms:W3CDTF">2025-12-20T11:04:38Z</dcterms:modified>
</cp:coreProperties>
</file>