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4" r:id="rId8"/>
    <p:sldId id="275" r:id="rId9"/>
    <p:sldId id="262" r:id="rId10"/>
    <p:sldId id="263" r:id="rId11"/>
    <p:sldId id="273" r:id="rId12"/>
    <p:sldId id="264" r:id="rId13"/>
    <p:sldId id="265" r:id="rId14"/>
    <p:sldId id="266" r:id="rId15"/>
    <p:sldId id="267"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967" autoAdjust="0"/>
  </p:normalViewPr>
  <p:slideViewPr>
    <p:cSldViewPr snapToGrid="0">
      <p:cViewPr varScale="1">
        <p:scale>
          <a:sx n="53" d="100"/>
          <a:sy n="53" d="100"/>
        </p:scale>
        <p:origin x="1838" y="5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298F5-E29C-4CDC-B4BD-D4B1B7DA9FE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D96D6C5-9C9D-4429-8EC2-28059028082D}">
      <dgm:prSet/>
      <dgm:spPr/>
      <dgm:t>
        <a:bodyPr/>
        <a:lstStyle/>
        <a:p>
          <a:r>
            <a:rPr lang="en-US"/>
            <a:t>Reconciliation</a:t>
          </a:r>
        </a:p>
      </dgm:t>
    </dgm:pt>
    <dgm:pt modelId="{C16F9293-DEA2-497F-90E0-C390FF6E4A92}" type="parTrans" cxnId="{661478BB-E038-489D-9CF8-C0EA81D9E5C0}">
      <dgm:prSet/>
      <dgm:spPr/>
      <dgm:t>
        <a:bodyPr/>
        <a:lstStyle/>
        <a:p>
          <a:endParaRPr lang="en-US"/>
        </a:p>
      </dgm:t>
    </dgm:pt>
    <dgm:pt modelId="{861B7B27-D064-4166-953F-12400B59B2B0}" type="sibTrans" cxnId="{661478BB-E038-489D-9CF8-C0EA81D9E5C0}">
      <dgm:prSet/>
      <dgm:spPr/>
      <dgm:t>
        <a:bodyPr/>
        <a:lstStyle/>
        <a:p>
          <a:endParaRPr lang="en-US"/>
        </a:p>
      </dgm:t>
    </dgm:pt>
    <dgm:pt modelId="{1ED7BA5A-A296-4F2B-863D-48048401025D}">
      <dgm:prSet/>
      <dgm:spPr/>
      <dgm:t>
        <a:bodyPr/>
        <a:lstStyle/>
        <a:p>
          <a:r>
            <a:rPr lang="en-US"/>
            <a:t>Justice</a:t>
          </a:r>
        </a:p>
      </dgm:t>
    </dgm:pt>
    <dgm:pt modelId="{5466C001-0CC8-44F5-8825-F1D10BD58024}" type="parTrans" cxnId="{9D52BE90-63FE-4FC7-8DC5-6392F334A5F5}">
      <dgm:prSet/>
      <dgm:spPr/>
      <dgm:t>
        <a:bodyPr/>
        <a:lstStyle/>
        <a:p>
          <a:endParaRPr lang="en-US"/>
        </a:p>
      </dgm:t>
    </dgm:pt>
    <dgm:pt modelId="{A79645D1-E27F-4B16-A4B5-9A284A879653}" type="sibTrans" cxnId="{9D52BE90-63FE-4FC7-8DC5-6392F334A5F5}">
      <dgm:prSet/>
      <dgm:spPr/>
      <dgm:t>
        <a:bodyPr/>
        <a:lstStyle/>
        <a:p>
          <a:endParaRPr lang="en-US"/>
        </a:p>
      </dgm:t>
    </dgm:pt>
    <dgm:pt modelId="{A58211F5-BDD3-492C-8E1A-2EF0F8E98EA1}">
      <dgm:prSet/>
      <dgm:spPr/>
      <dgm:t>
        <a:bodyPr/>
        <a:lstStyle/>
        <a:p>
          <a:r>
            <a:rPr lang="en-US"/>
            <a:t>Beauty</a:t>
          </a:r>
        </a:p>
      </dgm:t>
    </dgm:pt>
    <dgm:pt modelId="{4858A581-6CED-43EB-AF7C-889C5A9B8EFF}" type="parTrans" cxnId="{11EFB41B-1B73-445D-A97D-D100F044571F}">
      <dgm:prSet/>
      <dgm:spPr/>
      <dgm:t>
        <a:bodyPr/>
        <a:lstStyle/>
        <a:p>
          <a:endParaRPr lang="en-US"/>
        </a:p>
      </dgm:t>
    </dgm:pt>
    <dgm:pt modelId="{D1CEF5F9-0768-4A32-BB27-A109D643A7DF}" type="sibTrans" cxnId="{11EFB41B-1B73-445D-A97D-D100F044571F}">
      <dgm:prSet/>
      <dgm:spPr/>
      <dgm:t>
        <a:bodyPr/>
        <a:lstStyle/>
        <a:p>
          <a:endParaRPr lang="en-US"/>
        </a:p>
      </dgm:t>
    </dgm:pt>
    <dgm:pt modelId="{31705557-49EB-45CF-9518-4CC4DFD49BB4}">
      <dgm:prSet/>
      <dgm:spPr/>
      <dgm:t>
        <a:bodyPr/>
        <a:lstStyle/>
        <a:p>
          <a:r>
            <a:rPr lang="en-US"/>
            <a:t>Wholeness</a:t>
          </a:r>
        </a:p>
      </dgm:t>
    </dgm:pt>
    <dgm:pt modelId="{2787779F-BE7C-4D83-B62B-943347E66A4C}" type="parTrans" cxnId="{8803CEEA-88E5-4CAC-8C42-1F00012994D2}">
      <dgm:prSet/>
      <dgm:spPr/>
      <dgm:t>
        <a:bodyPr/>
        <a:lstStyle/>
        <a:p>
          <a:endParaRPr lang="en-US"/>
        </a:p>
      </dgm:t>
    </dgm:pt>
    <dgm:pt modelId="{53A62064-497A-4E82-92BF-24EDFCAF2623}" type="sibTrans" cxnId="{8803CEEA-88E5-4CAC-8C42-1F00012994D2}">
      <dgm:prSet/>
      <dgm:spPr/>
      <dgm:t>
        <a:bodyPr/>
        <a:lstStyle/>
        <a:p>
          <a:endParaRPr lang="en-US"/>
        </a:p>
      </dgm:t>
    </dgm:pt>
    <dgm:pt modelId="{202B6241-AEAB-4C48-A97B-1DB233F676E7}" type="pres">
      <dgm:prSet presAssocID="{8F1298F5-E29C-4CDC-B4BD-D4B1B7DA9FE7}" presName="linear" presStyleCnt="0">
        <dgm:presLayoutVars>
          <dgm:animLvl val="lvl"/>
          <dgm:resizeHandles val="exact"/>
        </dgm:presLayoutVars>
      </dgm:prSet>
      <dgm:spPr/>
    </dgm:pt>
    <dgm:pt modelId="{D84818D2-8E75-4B7D-AD92-F51D6104B110}" type="pres">
      <dgm:prSet presAssocID="{0D96D6C5-9C9D-4429-8EC2-28059028082D}" presName="parentText" presStyleLbl="node1" presStyleIdx="0" presStyleCnt="4">
        <dgm:presLayoutVars>
          <dgm:chMax val="0"/>
          <dgm:bulletEnabled val="1"/>
        </dgm:presLayoutVars>
      </dgm:prSet>
      <dgm:spPr/>
    </dgm:pt>
    <dgm:pt modelId="{F660A38A-2CF9-415D-BADE-0E6C28265600}" type="pres">
      <dgm:prSet presAssocID="{861B7B27-D064-4166-953F-12400B59B2B0}" presName="spacer" presStyleCnt="0"/>
      <dgm:spPr/>
    </dgm:pt>
    <dgm:pt modelId="{ACC4C14A-83E4-4339-B6A4-28B6D1B6DBED}" type="pres">
      <dgm:prSet presAssocID="{1ED7BA5A-A296-4F2B-863D-48048401025D}" presName="parentText" presStyleLbl="node1" presStyleIdx="1" presStyleCnt="4">
        <dgm:presLayoutVars>
          <dgm:chMax val="0"/>
          <dgm:bulletEnabled val="1"/>
        </dgm:presLayoutVars>
      </dgm:prSet>
      <dgm:spPr/>
    </dgm:pt>
    <dgm:pt modelId="{CE9C8B3D-F890-4612-9C89-90B263B8BF59}" type="pres">
      <dgm:prSet presAssocID="{A79645D1-E27F-4B16-A4B5-9A284A879653}" presName="spacer" presStyleCnt="0"/>
      <dgm:spPr/>
    </dgm:pt>
    <dgm:pt modelId="{F4815E4D-F57D-4968-9372-926A3E29D400}" type="pres">
      <dgm:prSet presAssocID="{A58211F5-BDD3-492C-8E1A-2EF0F8E98EA1}" presName="parentText" presStyleLbl="node1" presStyleIdx="2" presStyleCnt="4">
        <dgm:presLayoutVars>
          <dgm:chMax val="0"/>
          <dgm:bulletEnabled val="1"/>
        </dgm:presLayoutVars>
      </dgm:prSet>
      <dgm:spPr/>
    </dgm:pt>
    <dgm:pt modelId="{F9B499A7-4164-4916-AE6C-D152B3D556F4}" type="pres">
      <dgm:prSet presAssocID="{D1CEF5F9-0768-4A32-BB27-A109D643A7DF}" presName="spacer" presStyleCnt="0"/>
      <dgm:spPr/>
    </dgm:pt>
    <dgm:pt modelId="{5F6D6DCE-1A6D-46ED-8CFA-1D6F3D15D51E}" type="pres">
      <dgm:prSet presAssocID="{31705557-49EB-45CF-9518-4CC4DFD49BB4}" presName="parentText" presStyleLbl="node1" presStyleIdx="3" presStyleCnt="4">
        <dgm:presLayoutVars>
          <dgm:chMax val="0"/>
          <dgm:bulletEnabled val="1"/>
        </dgm:presLayoutVars>
      </dgm:prSet>
      <dgm:spPr/>
    </dgm:pt>
  </dgm:ptLst>
  <dgm:cxnLst>
    <dgm:cxn modelId="{11EFB41B-1B73-445D-A97D-D100F044571F}" srcId="{8F1298F5-E29C-4CDC-B4BD-D4B1B7DA9FE7}" destId="{A58211F5-BDD3-492C-8E1A-2EF0F8E98EA1}" srcOrd="2" destOrd="0" parTransId="{4858A581-6CED-43EB-AF7C-889C5A9B8EFF}" sibTransId="{D1CEF5F9-0768-4A32-BB27-A109D643A7DF}"/>
    <dgm:cxn modelId="{C9E56F52-6138-4BB7-B4C9-8431CB56796B}" type="presOf" srcId="{A58211F5-BDD3-492C-8E1A-2EF0F8E98EA1}" destId="{F4815E4D-F57D-4968-9372-926A3E29D400}" srcOrd="0" destOrd="0" presId="urn:microsoft.com/office/officeart/2005/8/layout/vList2"/>
    <dgm:cxn modelId="{F060187A-7139-4D04-ADC3-0953CAD17AEE}" type="presOf" srcId="{8F1298F5-E29C-4CDC-B4BD-D4B1B7DA9FE7}" destId="{202B6241-AEAB-4C48-A97B-1DB233F676E7}" srcOrd="0" destOrd="0" presId="urn:microsoft.com/office/officeart/2005/8/layout/vList2"/>
    <dgm:cxn modelId="{9D52BE90-63FE-4FC7-8DC5-6392F334A5F5}" srcId="{8F1298F5-E29C-4CDC-B4BD-D4B1B7DA9FE7}" destId="{1ED7BA5A-A296-4F2B-863D-48048401025D}" srcOrd="1" destOrd="0" parTransId="{5466C001-0CC8-44F5-8825-F1D10BD58024}" sibTransId="{A79645D1-E27F-4B16-A4B5-9A284A879653}"/>
    <dgm:cxn modelId="{661478BB-E038-489D-9CF8-C0EA81D9E5C0}" srcId="{8F1298F5-E29C-4CDC-B4BD-D4B1B7DA9FE7}" destId="{0D96D6C5-9C9D-4429-8EC2-28059028082D}" srcOrd="0" destOrd="0" parTransId="{C16F9293-DEA2-497F-90E0-C390FF6E4A92}" sibTransId="{861B7B27-D064-4166-953F-12400B59B2B0}"/>
    <dgm:cxn modelId="{6E5148BE-549C-4236-9FDB-C5E47226CC90}" type="presOf" srcId="{1ED7BA5A-A296-4F2B-863D-48048401025D}" destId="{ACC4C14A-83E4-4339-B6A4-28B6D1B6DBED}" srcOrd="0" destOrd="0" presId="urn:microsoft.com/office/officeart/2005/8/layout/vList2"/>
    <dgm:cxn modelId="{1C22E8D0-1494-4F86-B913-F97579F93177}" type="presOf" srcId="{31705557-49EB-45CF-9518-4CC4DFD49BB4}" destId="{5F6D6DCE-1A6D-46ED-8CFA-1D6F3D15D51E}" srcOrd="0" destOrd="0" presId="urn:microsoft.com/office/officeart/2005/8/layout/vList2"/>
    <dgm:cxn modelId="{20EFCBE4-1EA9-468D-9CAD-6C6FE7461930}" type="presOf" srcId="{0D96D6C5-9C9D-4429-8EC2-28059028082D}" destId="{D84818D2-8E75-4B7D-AD92-F51D6104B110}" srcOrd="0" destOrd="0" presId="urn:microsoft.com/office/officeart/2005/8/layout/vList2"/>
    <dgm:cxn modelId="{8803CEEA-88E5-4CAC-8C42-1F00012994D2}" srcId="{8F1298F5-E29C-4CDC-B4BD-D4B1B7DA9FE7}" destId="{31705557-49EB-45CF-9518-4CC4DFD49BB4}" srcOrd="3" destOrd="0" parTransId="{2787779F-BE7C-4D83-B62B-943347E66A4C}" sibTransId="{53A62064-497A-4E82-92BF-24EDFCAF2623}"/>
    <dgm:cxn modelId="{5C4562C1-674F-406E-A5DB-9FA5A224ABA2}" type="presParOf" srcId="{202B6241-AEAB-4C48-A97B-1DB233F676E7}" destId="{D84818D2-8E75-4B7D-AD92-F51D6104B110}" srcOrd="0" destOrd="0" presId="urn:microsoft.com/office/officeart/2005/8/layout/vList2"/>
    <dgm:cxn modelId="{1663D3CF-2F51-4F85-87DC-A593130F727D}" type="presParOf" srcId="{202B6241-AEAB-4C48-A97B-1DB233F676E7}" destId="{F660A38A-2CF9-415D-BADE-0E6C28265600}" srcOrd="1" destOrd="0" presId="urn:microsoft.com/office/officeart/2005/8/layout/vList2"/>
    <dgm:cxn modelId="{C3047CDF-CCE5-4D08-9839-AE4B1C2D22A3}" type="presParOf" srcId="{202B6241-AEAB-4C48-A97B-1DB233F676E7}" destId="{ACC4C14A-83E4-4339-B6A4-28B6D1B6DBED}" srcOrd="2" destOrd="0" presId="urn:microsoft.com/office/officeart/2005/8/layout/vList2"/>
    <dgm:cxn modelId="{953ACB21-1E5F-4CE3-A40F-8A5988D9FE9A}" type="presParOf" srcId="{202B6241-AEAB-4C48-A97B-1DB233F676E7}" destId="{CE9C8B3D-F890-4612-9C89-90B263B8BF59}" srcOrd="3" destOrd="0" presId="urn:microsoft.com/office/officeart/2005/8/layout/vList2"/>
    <dgm:cxn modelId="{CA1201BD-351F-48D0-A799-A858AD2B0ABB}" type="presParOf" srcId="{202B6241-AEAB-4C48-A97B-1DB233F676E7}" destId="{F4815E4D-F57D-4968-9372-926A3E29D400}" srcOrd="4" destOrd="0" presId="urn:microsoft.com/office/officeart/2005/8/layout/vList2"/>
    <dgm:cxn modelId="{1043337E-1EE8-4C9F-8C29-C4C701E2E2CE}" type="presParOf" srcId="{202B6241-AEAB-4C48-A97B-1DB233F676E7}" destId="{F9B499A7-4164-4916-AE6C-D152B3D556F4}" srcOrd="5" destOrd="0" presId="urn:microsoft.com/office/officeart/2005/8/layout/vList2"/>
    <dgm:cxn modelId="{DFCD0E0C-F7A3-4E3B-84C6-9D5251C96FDD}" type="presParOf" srcId="{202B6241-AEAB-4C48-A97B-1DB233F676E7}" destId="{5F6D6DCE-1A6D-46ED-8CFA-1D6F3D15D51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818D2-8E75-4B7D-AD92-F51D6104B110}">
      <dsp:nvSpPr>
        <dsp:cNvPr id="0" name=""/>
        <dsp:cNvSpPr/>
      </dsp:nvSpPr>
      <dsp:spPr>
        <a:xfrm>
          <a:off x="0" y="14175"/>
          <a:ext cx="5924550" cy="105300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Reconciliation</a:t>
          </a:r>
        </a:p>
      </dsp:txBody>
      <dsp:txXfrm>
        <a:off x="51403" y="65578"/>
        <a:ext cx="5821744" cy="950194"/>
      </dsp:txXfrm>
    </dsp:sp>
    <dsp:sp modelId="{ACC4C14A-83E4-4339-B6A4-28B6D1B6DBED}">
      <dsp:nvSpPr>
        <dsp:cNvPr id="0" name=""/>
        <dsp:cNvSpPr/>
      </dsp:nvSpPr>
      <dsp:spPr>
        <a:xfrm>
          <a:off x="0" y="1196775"/>
          <a:ext cx="5924550" cy="1053000"/>
        </a:xfrm>
        <a:prstGeom prst="roundRect">
          <a:avLst/>
        </a:prstGeom>
        <a:gradFill rotWithShape="0">
          <a:gsLst>
            <a:gs pos="0">
              <a:schemeClr val="accent5">
                <a:hueOff val="1333646"/>
                <a:satOff val="-6306"/>
                <a:lumOff val="458"/>
                <a:alphaOff val="0"/>
                <a:tint val="94000"/>
                <a:satMod val="100000"/>
                <a:lumMod val="104000"/>
              </a:schemeClr>
            </a:gs>
            <a:gs pos="69000">
              <a:schemeClr val="accent5">
                <a:hueOff val="1333646"/>
                <a:satOff val="-6306"/>
                <a:lumOff val="458"/>
                <a:alphaOff val="0"/>
                <a:shade val="86000"/>
                <a:satMod val="130000"/>
                <a:lumMod val="102000"/>
              </a:schemeClr>
            </a:gs>
            <a:gs pos="100000">
              <a:schemeClr val="accent5">
                <a:hueOff val="1333646"/>
                <a:satOff val="-6306"/>
                <a:lumOff val="45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Justice</a:t>
          </a:r>
        </a:p>
      </dsp:txBody>
      <dsp:txXfrm>
        <a:off x="51403" y="1248178"/>
        <a:ext cx="5821744" cy="950194"/>
      </dsp:txXfrm>
    </dsp:sp>
    <dsp:sp modelId="{F4815E4D-F57D-4968-9372-926A3E29D400}">
      <dsp:nvSpPr>
        <dsp:cNvPr id="0" name=""/>
        <dsp:cNvSpPr/>
      </dsp:nvSpPr>
      <dsp:spPr>
        <a:xfrm>
          <a:off x="0" y="2379375"/>
          <a:ext cx="5924550" cy="1053000"/>
        </a:xfrm>
        <a:prstGeom prst="roundRect">
          <a:avLst/>
        </a:prstGeom>
        <a:gradFill rotWithShape="0">
          <a:gsLst>
            <a:gs pos="0">
              <a:schemeClr val="accent5">
                <a:hueOff val="2667291"/>
                <a:satOff val="-12611"/>
                <a:lumOff val="915"/>
                <a:alphaOff val="0"/>
                <a:tint val="94000"/>
                <a:satMod val="100000"/>
                <a:lumMod val="104000"/>
              </a:schemeClr>
            </a:gs>
            <a:gs pos="69000">
              <a:schemeClr val="accent5">
                <a:hueOff val="2667291"/>
                <a:satOff val="-12611"/>
                <a:lumOff val="915"/>
                <a:alphaOff val="0"/>
                <a:shade val="86000"/>
                <a:satMod val="130000"/>
                <a:lumMod val="102000"/>
              </a:schemeClr>
            </a:gs>
            <a:gs pos="100000">
              <a:schemeClr val="accent5">
                <a:hueOff val="2667291"/>
                <a:satOff val="-12611"/>
                <a:lumOff val="91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Beauty</a:t>
          </a:r>
        </a:p>
      </dsp:txBody>
      <dsp:txXfrm>
        <a:off x="51403" y="2430778"/>
        <a:ext cx="5821744" cy="950194"/>
      </dsp:txXfrm>
    </dsp:sp>
    <dsp:sp modelId="{5F6D6DCE-1A6D-46ED-8CFA-1D6F3D15D51E}">
      <dsp:nvSpPr>
        <dsp:cNvPr id="0" name=""/>
        <dsp:cNvSpPr/>
      </dsp:nvSpPr>
      <dsp:spPr>
        <a:xfrm>
          <a:off x="0" y="3561975"/>
          <a:ext cx="5924550" cy="1053000"/>
        </a:xfrm>
        <a:prstGeom prst="roundRect">
          <a:avLst/>
        </a:prstGeom>
        <a:gradFill rotWithShape="0">
          <a:gsLst>
            <a:gs pos="0">
              <a:schemeClr val="accent5">
                <a:hueOff val="4000937"/>
                <a:satOff val="-18917"/>
                <a:lumOff val="1373"/>
                <a:alphaOff val="0"/>
                <a:tint val="94000"/>
                <a:satMod val="100000"/>
                <a:lumMod val="104000"/>
              </a:schemeClr>
            </a:gs>
            <a:gs pos="69000">
              <a:schemeClr val="accent5">
                <a:hueOff val="4000937"/>
                <a:satOff val="-18917"/>
                <a:lumOff val="1373"/>
                <a:alphaOff val="0"/>
                <a:shade val="86000"/>
                <a:satMod val="130000"/>
                <a:lumMod val="102000"/>
              </a:schemeClr>
            </a:gs>
            <a:gs pos="100000">
              <a:schemeClr val="accent5">
                <a:hueOff val="4000937"/>
                <a:satOff val="-18917"/>
                <a:lumOff val="137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Wholeness</a:t>
          </a:r>
        </a:p>
      </dsp:txBody>
      <dsp:txXfrm>
        <a:off x="51403" y="3613378"/>
        <a:ext cx="5821744"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00965-920F-4286-B047-3E5518228BA3}" type="datetimeFigureOut">
              <a:rPr lang="en-AU" smtClean="0"/>
              <a:t>28/12/2025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30E5D-287A-4529-8B76-3E775FA1C016}" type="slidenum">
              <a:rPr lang="en-AU" smtClean="0"/>
              <a:t>‹#›</a:t>
            </a:fld>
            <a:endParaRPr lang="en-AU"/>
          </a:p>
        </p:txBody>
      </p:sp>
    </p:spTree>
    <p:extLst>
      <p:ext uri="{BB962C8B-B14F-4D97-AF65-F5344CB8AC3E}">
        <p14:creationId xmlns:p14="http://schemas.microsoft.com/office/powerpoint/2010/main" val="392897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influential and completely fabricated books is called The two </a:t>
            </a:r>
            <a:r>
              <a:rPr lang="en-US" dirty="0" err="1"/>
              <a:t>Babylons</a:t>
            </a:r>
            <a:r>
              <a:rPr lang="en-US" dirty="0"/>
              <a:t> by Alexander </a:t>
            </a:r>
            <a:r>
              <a:rPr lang="en-US" dirty="0" err="1"/>
              <a:t>Hisplop</a:t>
            </a:r>
            <a:r>
              <a:rPr lang="en-US" dirty="0"/>
              <a:t> first published 1853. </a:t>
            </a:r>
            <a:r>
              <a:rPr lang="en-US" dirty="0" err="1"/>
              <a:t>Hisplop</a:t>
            </a:r>
            <a:r>
              <a:rPr lang="en-US" dirty="0"/>
              <a:t> was a free church of Scotland minister who hated the Catholic Church and saw paganism in every church doctrine and celebration.</a:t>
            </a:r>
          </a:p>
          <a:p>
            <a:endParaRPr lang="en-US" dirty="0"/>
          </a:p>
          <a:p>
            <a:r>
              <a:rPr lang="en-US" dirty="0"/>
              <a:t>Hislop was a terrible historian. He had primary sources misquoted secondary sources and made others up.</a:t>
            </a:r>
          </a:p>
          <a:p>
            <a:endParaRPr lang="en-US" dirty="0"/>
          </a:p>
          <a:p>
            <a:r>
              <a:rPr lang="en-US" dirty="0"/>
              <a:t>His theory about Christmas was particularly devastating. He claimed that the Christmas date came from an adoption of pagan practices. Hislop claimed that this was the birthday of ancient Mesopotamian Sun God. The Mesopotamian calendar does not even align with that date. </a:t>
            </a:r>
          </a:p>
          <a:p>
            <a:endParaRPr lang="en-US" dirty="0"/>
          </a:p>
          <a:p>
            <a:r>
              <a:rPr lang="en-US" dirty="0"/>
              <a:t>The reality is the earliest mention of pagan festivals on Dec 25th is from the late third Century. </a:t>
            </a:r>
          </a:p>
          <a:p>
            <a:r>
              <a:rPr lang="en-US" dirty="0"/>
              <a:t>The real reason that 25</a:t>
            </a:r>
            <a:r>
              <a:rPr lang="en-US" baseline="30000" dirty="0"/>
              <a:t>th</a:t>
            </a:r>
            <a:r>
              <a:rPr lang="en-US" dirty="0"/>
              <a:t> Dec was chosen was because as the traditional date of celebrating the birth of Jesus, When we look at actual early Christian sources, we find that the date of December 25 arose from a Jewish Christian tradition that prophets died on the same date as their conception. </a:t>
            </a:r>
          </a:p>
          <a:p>
            <a:endParaRPr lang="en-US" dirty="0"/>
          </a:p>
          <a:p>
            <a:r>
              <a:rPr lang="en-US" dirty="0"/>
              <a:t>For us this is not really logical and modern scholarship thinks Jesus was more likely born in September or October. But Dec 25</a:t>
            </a:r>
            <a:r>
              <a:rPr lang="en-US" baseline="30000" dirty="0"/>
              <a:t>th</a:t>
            </a:r>
            <a:r>
              <a:rPr lang="en-US" dirty="0"/>
              <a:t> origins certainly isn’t pagan.</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7</a:t>
            </a:fld>
            <a:endParaRPr lang="en-AU"/>
          </a:p>
        </p:txBody>
      </p:sp>
    </p:spTree>
    <p:extLst>
      <p:ext uri="{BB962C8B-B14F-4D97-AF65-F5344CB8AC3E}">
        <p14:creationId xmlns:p14="http://schemas.microsoft.com/office/powerpoint/2010/main" val="340972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was no wonder that authorities and the Catholic church both objected. </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16</a:t>
            </a:fld>
            <a:endParaRPr lang="en-AU"/>
          </a:p>
        </p:txBody>
      </p:sp>
    </p:spTree>
    <p:extLst>
      <p:ext uri="{BB962C8B-B14F-4D97-AF65-F5344CB8AC3E}">
        <p14:creationId xmlns:p14="http://schemas.microsoft.com/office/powerpoint/2010/main" val="106901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Joash Thomas wants to keep the radical edge to the song. Speaking about the American context and controversy about Border Force deportations he suggests sone lyric changes.</a:t>
            </a:r>
          </a:p>
          <a:p>
            <a:endParaRPr lang="en-US" dirty="0"/>
          </a:p>
          <a:p>
            <a:r>
              <a:rPr lang="en-US" dirty="0"/>
              <a:t>Now I have nothing to say into an American context. All our responses should local and within our sphere of influence. </a:t>
            </a:r>
          </a:p>
          <a:p>
            <a:r>
              <a:rPr lang="en-US" dirty="0"/>
              <a:t>And governments have responsibility to serve their constituents and keep them safe. Under God they are appointed to serve and protect including responsibility for boarders.</a:t>
            </a:r>
          </a:p>
          <a:p>
            <a:endParaRPr lang="en-US" dirty="0"/>
          </a:p>
          <a:p>
            <a:r>
              <a:rPr lang="en-US" dirty="0"/>
              <a:t>What does wholeness and shalom look like for all?</a:t>
            </a:r>
          </a:p>
          <a:p>
            <a:endParaRPr lang="en-US" dirty="0"/>
          </a:p>
          <a:p>
            <a:r>
              <a:rPr lang="en-US" dirty="0"/>
              <a:t>What would lyrics that reflect the values of the Kingdom of God be? </a:t>
            </a:r>
          </a:p>
          <a:p>
            <a:r>
              <a:rPr lang="en-US" dirty="0"/>
              <a:t>What would lyrics that declare the universal reign of Jesus as King?</a:t>
            </a:r>
          </a:p>
          <a:p>
            <a:endParaRPr lang="en-US" dirty="0"/>
          </a:p>
          <a:p>
            <a:r>
              <a:rPr lang="en-US" dirty="0"/>
              <a:t>If you could speak truth to power what would you say?</a:t>
            </a:r>
          </a:p>
          <a:p>
            <a:r>
              <a:rPr lang="en-US" dirty="0"/>
              <a:t> </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17</a:t>
            </a:fld>
            <a:endParaRPr lang="en-AU"/>
          </a:p>
        </p:txBody>
      </p:sp>
    </p:spTree>
    <p:extLst>
      <p:ext uri="{BB962C8B-B14F-4D97-AF65-F5344CB8AC3E}">
        <p14:creationId xmlns:p14="http://schemas.microsoft.com/office/powerpoint/2010/main" val="80632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18</a:t>
            </a:fld>
            <a:endParaRPr lang="en-AU"/>
          </a:p>
        </p:txBody>
      </p:sp>
    </p:spTree>
    <p:extLst>
      <p:ext uri="{BB962C8B-B14F-4D97-AF65-F5344CB8AC3E}">
        <p14:creationId xmlns:p14="http://schemas.microsoft.com/office/powerpoint/2010/main" val="147138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19</a:t>
            </a:fld>
            <a:endParaRPr lang="en-AU"/>
          </a:p>
        </p:txBody>
      </p:sp>
    </p:spTree>
    <p:extLst>
      <p:ext uri="{BB962C8B-B14F-4D97-AF65-F5344CB8AC3E}">
        <p14:creationId xmlns:p14="http://schemas.microsoft.com/office/powerpoint/2010/main" val="359075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63BC Pompey invaded Judea with his Roman garrison. The problem was that Rome couldn’t grow enough grain to support the empire and needed grain from the vast fields in northern Africa. But shipping it to Europe put it at risk from pirates.</a:t>
            </a:r>
          </a:p>
          <a:p>
            <a:endParaRPr lang="en-US" dirty="0"/>
          </a:p>
          <a:p>
            <a:r>
              <a:rPr lang="en-US" dirty="0"/>
              <a:t>The solution was to control every port along the Mediterranean so pirates had no port to seek refuge in. And you only needed to tax the local populations to pay for it.</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8</a:t>
            </a:fld>
            <a:endParaRPr lang="en-AU"/>
          </a:p>
        </p:txBody>
      </p:sp>
    </p:spTree>
    <p:extLst>
      <p:ext uri="{BB962C8B-B14F-4D97-AF65-F5344CB8AC3E}">
        <p14:creationId xmlns:p14="http://schemas.microsoft.com/office/powerpoint/2010/main" val="188695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Can’t be too sure</a:t>
            </a:r>
          </a:p>
          <a:p>
            <a:r>
              <a:rPr lang="en-US" sz="1600" dirty="0"/>
              <a:t>In some traditions they are kings of the East of Persia, India and Arabia. </a:t>
            </a:r>
          </a:p>
          <a:p>
            <a:r>
              <a:rPr lang="en-US" sz="1600" dirty="0"/>
              <a:t>A probable piece of probable fiction written in Syriac script that may date as early as 2</a:t>
            </a:r>
            <a:r>
              <a:rPr lang="en-US" sz="1600" baseline="30000" dirty="0"/>
              <a:t>nd</a:t>
            </a:r>
            <a:r>
              <a:rPr lang="en-US" sz="1600" dirty="0"/>
              <a:t> century but the earliest copy is 8</a:t>
            </a:r>
            <a:r>
              <a:rPr lang="en-US" sz="1600" baseline="30000" dirty="0"/>
              <a:t>th</a:t>
            </a:r>
            <a:r>
              <a:rPr lang="en-US" sz="1600" dirty="0"/>
              <a:t> C copy in Vatican Library has them as Persian </a:t>
            </a:r>
            <a:r>
              <a:rPr lang="en-US" sz="1600" dirty="0" err="1"/>
              <a:t>Zorastian</a:t>
            </a:r>
            <a:r>
              <a:rPr lang="en-US" sz="1600" dirty="0"/>
              <a:t> Magicians. </a:t>
            </a:r>
          </a:p>
          <a:p>
            <a:endParaRPr lang="en-US" sz="1600" dirty="0"/>
          </a:p>
          <a:p>
            <a:r>
              <a:rPr lang="en-US" sz="1600" dirty="0"/>
              <a:t>In Modern times many scholars have leaned toward Nabatean Magi. </a:t>
            </a:r>
            <a:br>
              <a:rPr lang="en-US" sz="1600" dirty="0"/>
            </a:br>
            <a:r>
              <a:rPr lang="en-US" sz="1600" dirty="0"/>
              <a:t>Empire of Arabia; Capital at Petra; wealthy with trade routes and spices; Arabs – descended from Nebaioth son of Ishmael grandson of Abraham.</a:t>
            </a:r>
          </a:p>
          <a:p>
            <a:endParaRPr lang="en-US" sz="1600" dirty="0"/>
          </a:p>
          <a:p>
            <a:r>
              <a:rPr lang="en-US" sz="1600" dirty="0"/>
              <a:t>Herod was descended from both Maccabean family who led the revolt to free Judeans from </a:t>
            </a:r>
            <a:r>
              <a:rPr lang="en-US" sz="1600" dirty="0" err="1"/>
              <a:t>Selucid</a:t>
            </a:r>
            <a:r>
              <a:rPr lang="en-US" sz="1600" dirty="0"/>
              <a:t> Empire from 167 to 160BC and also the royal family of </a:t>
            </a:r>
            <a:r>
              <a:rPr lang="en-US" sz="1600" dirty="0" err="1"/>
              <a:t>Nabatea</a:t>
            </a:r>
            <a:r>
              <a:rPr lang="en-US" sz="1600" dirty="0"/>
              <a:t> – by then called the Hasmoneans. His own father was an Edomite Jewish convert who worked in the court of the High Priest. He wasn’t very Jewish. But in 47 BC he managed to get himself appointed governor of Judea.</a:t>
            </a:r>
          </a:p>
          <a:p>
            <a:endParaRPr lang="en-US" sz="1600" dirty="0"/>
          </a:p>
          <a:p>
            <a:r>
              <a:rPr lang="en-US" sz="1600" dirty="0"/>
              <a:t>In 40 BC the Parthians invaded Judea. From 40BC-37BC the Parthians –Persian Empire ruled Judea. The Nabatean’s and Persians were culturally, economically and linguistically aligned. The King of </a:t>
            </a:r>
            <a:r>
              <a:rPr lang="en-US" sz="1600" dirty="0" err="1"/>
              <a:t>Nabatea</a:t>
            </a:r>
            <a:r>
              <a:rPr lang="en-US" sz="1600" dirty="0"/>
              <a:t> was upset with Herod, possibly over the way he had treated his sister. Plus the Roman Empire was in turmoil entwined in civil wars. Plus holding Judea was a significant economic advantage being part of trade routes to Africa; Asia Minor or Europe by land and sea. So the Parthians invaded; with encouragement from the Nabateans and Herod who was governor fled to Rome. In Rome the Senate appointed him King of Judea and gave him an army to take Judea back. He did but in the ensuing peace several agreements were made. </a:t>
            </a:r>
          </a:p>
          <a:p>
            <a:pPr marL="342900" indent="-342900">
              <a:buAutoNum type="arabicPeriod"/>
            </a:pPr>
            <a:r>
              <a:rPr lang="en-US" sz="1600" dirty="0"/>
              <a:t>Herod took a new Hasmonean (Nabatean) princess to be his bride – Mariamne 1</a:t>
            </a:r>
            <a:r>
              <a:rPr lang="en-US" sz="1600" baseline="30000" dirty="0"/>
              <a:t>st</a:t>
            </a:r>
            <a:r>
              <a:rPr lang="en-US" sz="1600" dirty="0"/>
              <a:t> </a:t>
            </a:r>
          </a:p>
          <a:p>
            <a:pPr marL="342900" indent="-342900">
              <a:buAutoNum type="arabicPeriod"/>
            </a:pPr>
            <a:r>
              <a:rPr lang="en-US" sz="1600" dirty="0"/>
              <a:t>Parthians and Nabateans were given significant payment and slaves.</a:t>
            </a:r>
          </a:p>
          <a:p>
            <a:pPr marL="342900" indent="-342900">
              <a:buAutoNum type="arabicPeriod"/>
            </a:pPr>
            <a:endParaRPr lang="en-US" sz="1600" dirty="0"/>
          </a:p>
          <a:p>
            <a:pPr marL="0" indent="0">
              <a:buNone/>
            </a:pPr>
            <a:r>
              <a:rPr lang="en-US" sz="1600" dirty="0"/>
              <a:t>One of those slaves was a particularly attractive young girl who the king of Nabataea fell in love with and had a son to. Years later this “queen” killed the king and all of the other princes and installed her son as King. This upset the Magi. In their system it was the Magi’s role to train the young princes and select the brightest and best to be the next King. They weren’t happy with succession by assassination. So they had gone looking for a candidate as king. That’s what they were doing there, looking for a potential Nabatean King.</a:t>
            </a:r>
          </a:p>
          <a:p>
            <a:pPr marL="0" indent="0">
              <a:buNone/>
            </a:pPr>
            <a:endParaRPr lang="en-US" sz="1600" dirty="0"/>
          </a:p>
          <a:p>
            <a:pPr marL="0" indent="0">
              <a:buNone/>
            </a:pPr>
            <a:r>
              <a:rPr lang="en-US" sz="1600" dirty="0"/>
              <a:t>We know from Chinese astrological records that there was a supernova 5 and 4BC around the time of Jesus birth. Possibly this is what they were following. </a:t>
            </a:r>
          </a:p>
          <a:p>
            <a:pPr marL="0" indent="0">
              <a:buNone/>
            </a:pPr>
            <a:endParaRPr lang="en-US" sz="1600" dirty="0"/>
          </a:p>
          <a:p>
            <a:pPr marL="0" indent="0">
              <a:buNone/>
            </a:pPr>
            <a:r>
              <a:rPr lang="en-US" sz="1600" dirty="0"/>
              <a:t>When the Magi turned up in Jerusalem with military envoy in tow, I bet it caused a real stir.</a:t>
            </a:r>
          </a:p>
          <a:p>
            <a:endParaRPr lang="en-US" dirty="0"/>
          </a:p>
          <a:p>
            <a:r>
              <a:rPr lang="en-US" dirty="0"/>
              <a:t>Herod came to love Mariamne 1</a:t>
            </a:r>
            <a:r>
              <a:rPr lang="en-US" baseline="30000" dirty="0"/>
              <a:t>st</a:t>
            </a:r>
            <a:r>
              <a:rPr lang="en-US" dirty="0"/>
              <a:t> and had two sons to her. But he was deeply paranoid and his sister Salome was happy to stir up trouble to sure up her own position. So when she pointed out that Mariamne was teacher hers sons state craft he had them all executed because it reminded him of his own mortality.</a:t>
            </a:r>
          </a:p>
          <a:p>
            <a:endParaRPr lang="en-US" dirty="0"/>
          </a:p>
          <a:p>
            <a:r>
              <a:rPr lang="en-AU" dirty="0"/>
              <a:t>https://www.biblicalarchaeology.org/daily/people-cultures-in-the-bible/jesus-historical-jesus/bible-scholar-brent-landau-asks-who-were-the-magi/</a:t>
            </a:r>
          </a:p>
          <a:p>
            <a:endParaRPr lang="en-AU" dirty="0"/>
          </a:p>
          <a:p>
            <a:endParaRPr lang="en-AU" dirty="0"/>
          </a:p>
          <a:p>
            <a:r>
              <a:rPr lang="en-AU" dirty="0"/>
              <a:t>https://www.walkingwithgiants.net/jesus-christ/birth-of-jesus/the-magi-nabatean-courtiers/</a:t>
            </a:r>
          </a:p>
        </p:txBody>
      </p:sp>
      <p:sp>
        <p:nvSpPr>
          <p:cNvPr id="4" name="Slide Number Placeholder 3"/>
          <p:cNvSpPr>
            <a:spLocks noGrp="1"/>
          </p:cNvSpPr>
          <p:nvPr>
            <p:ph type="sldNum" sz="quarter" idx="5"/>
          </p:nvPr>
        </p:nvSpPr>
        <p:spPr/>
        <p:txBody>
          <a:bodyPr/>
          <a:lstStyle/>
          <a:p>
            <a:fld id="{60530E5D-287A-4529-8B76-3E775FA1C016}" type="slidenum">
              <a:rPr lang="en-AU" smtClean="0"/>
              <a:t>9</a:t>
            </a:fld>
            <a:endParaRPr lang="en-AU"/>
          </a:p>
        </p:txBody>
      </p:sp>
    </p:spTree>
    <p:extLst>
      <p:ext uri="{BB962C8B-B14F-4D97-AF65-F5344CB8AC3E}">
        <p14:creationId xmlns:p14="http://schemas.microsoft.com/office/powerpoint/2010/main" val="242862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Plenty of critics have doubted Matthew’s account because we actually, thanks to </a:t>
            </a:r>
            <a:r>
              <a:rPr lang="en-US" dirty="0" err="1"/>
              <a:t>Jesephus</a:t>
            </a:r>
            <a:r>
              <a:rPr lang="en-US" dirty="0"/>
              <a:t> have a great deal of information about Herod the Great and </a:t>
            </a:r>
            <a:r>
              <a:rPr lang="en-US" dirty="0" err="1"/>
              <a:t>Jesephus</a:t>
            </a:r>
            <a:r>
              <a:rPr lang="en-US" dirty="0"/>
              <a:t> nor anyone else mentions this event. But that’s not uncommon in ancient history. Often ancient history relies on scraps and single source accounts. Secondly this is a terrible account but relatively minor in the reign of Herod. At times he killed hundred of Jewish leaders. 5-15 babies in a time where infant mortality was so high anyway may not have impressed </a:t>
            </a:r>
            <a:r>
              <a:rPr lang="en-US" dirty="0" err="1"/>
              <a:t>Jesephus</a:t>
            </a:r>
            <a:r>
              <a:rPr lang="en-US" dirty="0"/>
              <a:t> enough to include it in his writing or it is possible Josephus didn’t know of it. </a:t>
            </a:r>
          </a:p>
          <a:p>
            <a:endParaRPr lang="en-US" dirty="0"/>
          </a:p>
          <a:p>
            <a:r>
              <a:rPr lang="en-US" dirty="0"/>
              <a:t>Contrast the two kings….</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10</a:t>
            </a:fld>
            <a:endParaRPr lang="en-AU"/>
          </a:p>
        </p:txBody>
      </p:sp>
    </p:spTree>
    <p:extLst>
      <p:ext uri="{BB962C8B-B14F-4D97-AF65-F5344CB8AC3E}">
        <p14:creationId xmlns:p14="http://schemas.microsoft.com/office/powerpoint/2010/main" val="27361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2000 years of Christianity had any influence at all?</a:t>
            </a:r>
          </a:p>
          <a:p>
            <a:r>
              <a:rPr lang="en-US" dirty="0"/>
              <a:t>Well historian Tom Holland in his book “Dominion: the making of the West” argues yes. The callus disregard for human life, slavery, the complete acceptance of the potency of the Roman penis taking almost any woman when he wanted, child sacrifices, violence and Roman power are all just taken for granted in that world but considered abhorrent to us.</a:t>
            </a:r>
          </a:p>
          <a:p>
            <a:endParaRPr lang="en-US" dirty="0"/>
          </a:p>
          <a:p>
            <a:r>
              <a:rPr lang="en-US" dirty="0"/>
              <a:t>Over the last 150 years literacy rates, % of people in abject poverty, rates of child mortality, availability of medical treatment has improved in most of the world.</a:t>
            </a:r>
          </a:p>
          <a:p>
            <a:endParaRPr lang="en-US" dirty="0"/>
          </a:p>
          <a:p>
            <a:r>
              <a:rPr lang="en-US" dirty="0"/>
              <a:t>But we continue to find better ways to kill each other. There are more than 50 million slaves world wide. There are still many </a:t>
            </a:r>
            <a:r>
              <a:rPr lang="en-US" dirty="0" err="1"/>
              <a:t>many</a:t>
            </a:r>
            <a:r>
              <a:rPr lang="en-US" dirty="0"/>
              <a:t> places where these advances simply don’t apply.</a:t>
            </a:r>
          </a:p>
          <a:p>
            <a:endParaRPr lang="en-US" dirty="0"/>
          </a:p>
          <a:p>
            <a:r>
              <a:rPr lang="en-US" dirty="0"/>
              <a:t>We might also argue about sexual ethics; how prosperity and technology have not necessarily brought us closer or more civil or helped us be connected to God. Indeed, it often distracts or leads people directly from God.</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11</a:t>
            </a:fld>
            <a:endParaRPr lang="en-AU"/>
          </a:p>
        </p:txBody>
      </p:sp>
    </p:spTree>
    <p:extLst>
      <p:ext uri="{BB962C8B-B14F-4D97-AF65-F5344CB8AC3E}">
        <p14:creationId xmlns:p14="http://schemas.microsoft.com/office/powerpoint/2010/main" val="317787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Century Roman Empire was a violent and scary place. </a:t>
            </a:r>
            <a:br>
              <a:rPr lang="en-US" dirty="0"/>
            </a:br>
            <a:r>
              <a:rPr lang="en-US" dirty="0"/>
              <a:t>So Mary, Joseph and Jesus flee to Egypt. For a time they become refugees. Fleeing home; fleeing for safety. </a:t>
            </a:r>
          </a:p>
          <a:p>
            <a:r>
              <a:rPr lang="en-US" dirty="0"/>
              <a:t>Of course that term didn’t exist. That term was first used in the 17</a:t>
            </a:r>
            <a:r>
              <a:rPr lang="en-US" baseline="30000" dirty="0"/>
              <a:t>th</a:t>
            </a:r>
            <a:r>
              <a:rPr lang="en-US" dirty="0"/>
              <a:t> century to describe French protestants Huguenots fleeing for the lives. Later in the 20</a:t>
            </a:r>
            <a:r>
              <a:rPr lang="en-US" baseline="30000" dirty="0"/>
              <a:t>th</a:t>
            </a:r>
            <a:r>
              <a:rPr lang="en-US" dirty="0"/>
              <a:t> Century it was those displaced and fleeing WW1 and WW2 and international conventions in 1921 and 1951.</a:t>
            </a:r>
          </a:p>
          <a:p>
            <a:endParaRPr lang="en-US" dirty="0"/>
          </a:p>
          <a:p>
            <a:r>
              <a:rPr lang="en-US" dirty="0"/>
              <a:t>Even when the young family return they decide it is unsafe to live in Judea where they probably had ancestral land and relatives and went instead to Galilee. They remained displaced people.</a:t>
            </a:r>
          </a:p>
          <a:p>
            <a:endParaRPr lang="en-US" dirty="0"/>
          </a:p>
          <a:p>
            <a:r>
              <a:rPr lang="en-US" dirty="0"/>
              <a:t>This is why it is often said – We follow a refugee King. </a:t>
            </a:r>
          </a:p>
          <a:p>
            <a:endParaRPr lang="en-US" dirty="0"/>
          </a:p>
          <a:p>
            <a:r>
              <a:rPr lang="en-US" dirty="0"/>
              <a:t>In Matthew 25 Jesus reminds us that whatever we do to the least of these we do unto him.</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12</a:t>
            </a:fld>
            <a:endParaRPr lang="en-AU"/>
          </a:p>
        </p:txBody>
      </p:sp>
    </p:spTree>
    <p:extLst>
      <p:ext uri="{BB962C8B-B14F-4D97-AF65-F5344CB8AC3E}">
        <p14:creationId xmlns:p14="http://schemas.microsoft.com/office/powerpoint/2010/main" val="106992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treat the poor, needy, foreigners, strangers, hungry, imprisoned, widow and orphan is a central measure of how real faith is lived out. </a:t>
            </a:r>
          </a:p>
          <a:p>
            <a:r>
              <a:rPr lang="en-US" dirty="0"/>
              <a:t>Matthew 25 Jesus says what you do to the least of these is what you do to me.</a:t>
            </a:r>
          </a:p>
        </p:txBody>
      </p:sp>
      <p:sp>
        <p:nvSpPr>
          <p:cNvPr id="4" name="Slide Number Placeholder 3"/>
          <p:cNvSpPr>
            <a:spLocks noGrp="1"/>
          </p:cNvSpPr>
          <p:nvPr>
            <p:ph type="sldNum" sz="quarter" idx="5"/>
          </p:nvPr>
        </p:nvSpPr>
        <p:spPr/>
        <p:txBody>
          <a:bodyPr/>
          <a:lstStyle/>
          <a:p>
            <a:fld id="{60530E5D-287A-4529-8B76-3E775FA1C016}" type="slidenum">
              <a:rPr lang="en-AU" smtClean="0"/>
              <a:t>13</a:t>
            </a:fld>
            <a:endParaRPr lang="en-AU"/>
          </a:p>
        </p:txBody>
      </p:sp>
    </p:spTree>
    <p:extLst>
      <p:ext uri="{BB962C8B-B14F-4D97-AF65-F5344CB8AC3E}">
        <p14:creationId xmlns:p14="http://schemas.microsoft.com/office/powerpoint/2010/main" val="37210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by what he meant was partisan politics.</a:t>
            </a:r>
          </a:p>
          <a:p>
            <a:r>
              <a:rPr lang="en-US" dirty="0"/>
              <a:t>The trouble with party politics is the packaging: All in. one side always right the other always wrong. When you do that as a Christian there will come a time when the party or candidate will do something that conflicts with your Christian values. Sometimes people become way too connected to their party to be able to weigh up issues on their merit.</a:t>
            </a:r>
          </a:p>
          <a:p>
            <a:endParaRPr lang="en-US" dirty="0"/>
          </a:p>
          <a:p>
            <a:r>
              <a:rPr lang="en-US" dirty="0"/>
              <a:t>We can care for individuals; do our bit to make a difference (Sunbird and Amazing Grace); We can speak out, sing songs and protest in various ways; finally should pray.</a:t>
            </a:r>
          </a:p>
          <a:p>
            <a:endParaRPr lang="en-US" dirty="0"/>
          </a:p>
          <a:p>
            <a:r>
              <a:rPr lang="en-US" dirty="0"/>
              <a:t>Syrian Refugee Story - </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14</a:t>
            </a:fld>
            <a:endParaRPr lang="en-AU"/>
          </a:p>
        </p:txBody>
      </p:sp>
    </p:spTree>
    <p:extLst>
      <p:ext uri="{BB962C8B-B14F-4D97-AF65-F5344CB8AC3E}">
        <p14:creationId xmlns:p14="http://schemas.microsoft.com/office/powerpoint/2010/main" val="177278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in French in 1847 and translated into English in 1855 Churches in the South of US refused to sing the song.</a:t>
            </a:r>
          </a:p>
          <a:p>
            <a:r>
              <a:rPr lang="en-US" dirty="0"/>
              <a:t>Abolition of slavery was the biggest issue of the time.</a:t>
            </a:r>
            <a:br>
              <a:rPr lang="en-US" dirty="0"/>
            </a:br>
            <a:r>
              <a:rPr lang="en-US" dirty="0"/>
              <a:t>The American Civil War started 6 years later. It was a very heated time, very partisan time. </a:t>
            </a:r>
            <a:endParaRPr lang="en-AU" dirty="0"/>
          </a:p>
        </p:txBody>
      </p:sp>
      <p:sp>
        <p:nvSpPr>
          <p:cNvPr id="4" name="Slide Number Placeholder 3"/>
          <p:cNvSpPr>
            <a:spLocks noGrp="1"/>
          </p:cNvSpPr>
          <p:nvPr>
            <p:ph type="sldNum" sz="quarter" idx="5"/>
          </p:nvPr>
        </p:nvSpPr>
        <p:spPr/>
        <p:txBody>
          <a:bodyPr/>
          <a:lstStyle/>
          <a:p>
            <a:fld id="{60530E5D-287A-4529-8B76-3E775FA1C016}" type="slidenum">
              <a:rPr lang="en-AU" smtClean="0"/>
              <a:t>15</a:t>
            </a:fld>
            <a:endParaRPr lang="en-AU"/>
          </a:p>
        </p:txBody>
      </p:sp>
    </p:spTree>
    <p:extLst>
      <p:ext uri="{BB962C8B-B14F-4D97-AF65-F5344CB8AC3E}">
        <p14:creationId xmlns:p14="http://schemas.microsoft.com/office/powerpoint/2010/main" val="281643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12/28/2025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D83B-7D66-D5D1-CCDE-245494FEE20C}"/>
              </a:ext>
            </a:extLst>
          </p:cNvPr>
          <p:cNvSpPr>
            <a:spLocks noGrp="1"/>
          </p:cNvSpPr>
          <p:nvPr>
            <p:ph type="ctrTitle"/>
          </p:nvPr>
        </p:nvSpPr>
        <p:spPr/>
        <p:txBody>
          <a:bodyPr/>
          <a:lstStyle/>
          <a:p>
            <a:r>
              <a:rPr lang="en-US" dirty="0"/>
              <a:t>Magi and our refugee King</a:t>
            </a:r>
            <a:endParaRPr lang="en-AU" dirty="0"/>
          </a:p>
        </p:txBody>
      </p:sp>
      <p:sp>
        <p:nvSpPr>
          <p:cNvPr id="3" name="Subtitle 2">
            <a:extLst>
              <a:ext uri="{FF2B5EF4-FFF2-40B4-BE49-F238E27FC236}">
                <a16:creationId xmlns:a16="http://schemas.microsoft.com/office/drawing/2014/main" id="{3F48375A-34F1-1AD3-4EED-FB1D84CFE61C}"/>
              </a:ext>
            </a:extLst>
          </p:cNvPr>
          <p:cNvSpPr>
            <a:spLocks noGrp="1"/>
          </p:cNvSpPr>
          <p:nvPr>
            <p:ph type="subTitle" idx="1"/>
          </p:nvPr>
        </p:nvSpPr>
        <p:spPr/>
        <p:txBody>
          <a:bodyPr/>
          <a:lstStyle/>
          <a:p>
            <a:r>
              <a:rPr lang="en-US" dirty="0"/>
              <a:t>Matthew Chapter 2</a:t>
            </a:r>
            <a:endParaRPr lang="en-AU" dirty="0"/>
          </a:p>
        </p:txBody>
      </p:sp>
    </p:spTree>
    <p:extLst>
      <p:ext uri="{BB962C8B-B14F-4D97-AF65-F5344CB8AC3E}">
        <p14:creationId xmlns:p14="http://schemas.microsoft.com/office/powerpoint/2010/main" val="97749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0FAD-A19C-5DFA-FCC6-264B15957B21}"/>
              </a:ext>
            </a:extLst>
          </p:cNvPr>
          <p:cNvSpPr>
            <a:spLocks noGrp="1"/>
          </p:cNvSpPr>
          <p:nvPr>
            <p:ph type="title"/>
          </p:nvPr>
        </p:nvSpPr>
        <p:spPr/>
        <p:txBody>
          <a:bodyPr/>
          <a:lstStyle/>
          <a:p>
            <a:endParaRPr lang="en-AU"/>
          </a:p>
        </p:txBody>
      </p:sp>
      <p:pic>
        <p:nvPicPr>
          <p:cNvPr id="5" name="Content Placeholder 4" descr="A painting of a person pushing a person&#10;&#10;AI-generated content may be incorrect.">
            <a:extLst>
              <a:ext uri="{FF2B5EF4-FFF2-40B4-BE49-F238E27FC236}">
                <a16:creationId xmlns:a16="http://schemas.microsoft.com/office/drawing/2014/main" id="{C2D91C63-F7DB-2065-DBCA-CE861E4DA400}"/>
              </a:ext>
            </a:extLst>
          </p:cNvPr>
          <p:cNvPicPr>
            <a:picLocks noGrp="1" noChangeAspect="1"/>
          </p:cNvPicPr>
          <p:nvPr>
            <p:ph idx="1"/>
          </p:nvPr>
        </p:nvPicPr>
        <p:blipFill>
          <a:blip r:embed="rId3"/>
          <a:stretch>
            <a:fillRect/>
          </a:stretch>
        </p:blipFill>
        <p:spPr>
          <a:xfrm>
            <a:off x="0" y="-1"/>
            <a:ext cx="12192000" cy="6400801"/>
          </a:xfrm>
        </p:spPr>
      </p:pic>
    </p:spTree>
    <p:extLst>
      <p:ext uri="{BB962C8B-B14F-4D97-AF65-F5344CB8AC3E}">
        <p14:creationId xmlns:p14="http://schemas.microsoft.com/office/powerpoint/2010/main" val="225967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person holding a globe">
            <a:extLst>
              <a:ext uri="{FF2B5EF4-FFF2-40B4-BE49-F238E27FC236}">
                <a16:creationId xmlns:a16="http://schemas.microsoft.com/office/drawing/2014/main" id="{D0D5CA0A-AD52-0E28-F75E-D92200E6A38A}"/>
              </a:ext>
            </a:extLst>
          </p:cNvPr>
          <p:cNvPicPr>
            <a:picLocks noChangeAspect="1"/>
          </p:cNvPicPr>
          <p:nvPr/>
        </p:nvPicPr>
        <p:blipFill>
          <a:blip r:embed="rId4"/>
          <a:srcRect b="5490"/>
          <a:stretch>
            <a:fillRect/>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E90DEFBD-72F7-43C1-B474-621A7E391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1DC6897-6CA1-4883-8375-3936518D1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F3422-CD10-A74C-552C-CD94EE8507DF}"/>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dirty="0"/>
              <a:t>Is the world getting better or worse?</a:t>
            </a:r>
          </a:p>
        </p:txBody>
      </p:sp>
    </p:spTree>
    <p:extLst>
      <p:ext uri="{BB962C8B-B14F-4D97-AF65-F5344CB8AC3E}">
        <p14:creationId xmlns:p14="http://schemas.microsoft.com/office/powerpoint/2010/main" val="285641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1E40-7E4B-927B-63B4-1EB8EB2AFD11}"/>
              </a:ext>
            </a:extLst>
          </p:cNvPr>
          <p:cNvSpPr>
            <a:spLocks noGrp="1"/>
          </p:cNvSpPr>
          <p:nvPr>
            <p:ph type="title"/>
          </p:nvPr>
        </p:nvSpPr>
        <p:spPr>
          <a:xfrm>
            <a:off x="8154444" y="609600"/>
            <a:ext cx="3113112" cy="1326321"/>
          </a:xfrm>
        </p:spPr>
        <p:txBody>
          <a:bodyPr>
            <a:normAutofit/>
          </a:bodyPr>
          <a:lstStyle/>
          <a:p>
            <a:pPr algn="l"/>
            <a:endParaRPr lang="en-AU"/>
          </a:p>
        </p:txBody>
      </p:sp>
      <p:cxnSp>
        <p:nvCxnSpPr>
          <p:cNvPr id="12" name="Straight Connector 11">
            <a:extLst>
              <a:ext uri="{FF2B5EF4-FFF2-40B4-BE49-F238E27FC236}">
                <a16:creationId xmlns:a16="http://schemas.microsoft.com/office/drawing/2014/main" id="{86F36E06-BDE3-4AB7-8A7B-C457305FAB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7" name="Content Placeholder 6" descr="A person pulling a donkey&#10;&#10;AI-generated content may be incorrect.">
            <a:extLst>
              <a:ext uri="{FF2B5EF4-FFF2-40B4-BE49-F238E27FC236}">
                <a16:creationId xmlns:a16="http://schemas.microsoft.com/office/drawing/2014/main" id="{AEB38C20-ADF8-2ADD-4D0E-CFA0E88F20F9}"/>
              </a:ext>
            </a:extLst>
          </p:cNvPr>
          <p:cNvPicPr>
            <a:picLocks noGrp="1" noChangeAspect="1"/>
          </p:cNvPicPr>
          <p:nvPr>
            <p:ph idx="1"/>
          </p:nvPr>
        </p:nvPicPr>
        <p:blipFill>
          <a:blip r:embed="rId4"/>
          <a:stretch>
            <a:fillRect/>
          </a:stretch>
        </p:blipFill>
        <p:spPr>
          <a:xfrm>
            <a:off x="117703" y="159657"/>
            <a:ext cx="11956594" cy="6248400"/>
          </a:xfrm>
        </p:spPr>
      </p:pic>
    </p:spTree>
    <p:extLst>
      <p:ext uri="{BB962C8B-B14F-4D97-AF65-F5344CB8AC3E}">
        <p14:creationId xmlns:p14="http://schemas.microsoft.com/office/powerpoint/2010/main" val="325714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EC61-E2FE-9370-75BC-6D0267EA1009}"/>
              </a:ext>
            </a:extLst>
          </p:cNvPr>
          <p:cNvSpPr>
            <a:spLocks noGrp="1"/>
          </p:cNvSpPr>
          <p:nvPr>
            <p:ph type="title"/>
          </p:nvPr>
        </p:nvSpPr>
        <p:spPr>
          <a:xfrm>
            <a:off x="203201" y="0"/>
            <a:ext cx="10353761" cy="638628"/>
          </a:xfrm>
        </p:spPr>
        <p:txBody>
          <a:bodyPr/>
          <a:lstStyle/>
          <a:p>
            <a:r>
              <a:rPr lang="en-US" dirty="0"/>
              <a:t>Immigrants?</a:t>
            </a:r>
            <a:endParaRPr lang="en-AU" dirty="0"/>
          </a:p>
        </p:txBody>
      </p:sp>
      <p:sp>
        <p:nvSpPr>
          <p:cNvPr id="3" name="Content Placeholder 2">
            <a:extLst>
              <a:ext uri="{FF2B5EF4-FFF2-40B4-BE49-F238E27FC236}">
                <a16:creationId xmlns:a16="http://schemas.microsoft.com/office/drawing/2014/main" id="{DCFF0042-EA82-356C-FAE0-9B25884D2054}"/>
              </a:ext>
            </a:extLst>
          </p:cNvPr>
          <p:cNvSpPr>
            <a:spLocks noGrp="1"/>
          </p:cNvSpPr>
          <p:nvPr>
            <p:ph idx="1"/>
          </p:nvPr>
        </p:nvSpPr>
        <p:spPr>
          <a:xfrm>
            <a:off x="0" y="435429"/>
            <a:ext cx="12192000" cy="6422571"/>
          </a:xfrm>
        </p:spPr>
        <p:txBody>
          <a:bodyPr>
            <a:normAutofit fontScale="92500" lnSpcReduction="10000"/>
          </a:bodyPr>
          <a:lstStyle/>
          <a:p>
            <a:pPr marL="0" indent="0">
              <a:buNone/>
            </a:pPr>
            <a:r>
              <a:rPr lang="en-US" sz="3200" dirty="0"/>
              <a:t>“The foreigner residing among you must be treated as your native-born. Love them as yourself, for you were foreigners in Egypt. I am the LORD your God.” – Leviticus 19:34</a:t>
            </a:r>
            <a:br>
              <a:rPr lang="en-US" sz="3200" dirty="0"/>
            </a:br>
            <a:r>
              <a:rPr lang="en-US" sz="3200" dirty="0"/>
              <a:t>“Do not forget to show hospitality to strangers, for by so doing some people have shown hospitality to angels without knowing it.” – Hebrews 13:2</a:t>
            </a:r>
            <a:br>
              <a:rPr lang="en-US" sz="3200" dirty="0"/>
            </a:br>
            <a:r>
              <a:rPr lang="en-US" sz="3200" dirty="0"/>
              <a:t>“And you are to love those who are foreigners, for you yourselves were foreigners in Egypt. I am the LORD your God.” – Deuteronomy 10:19</a:t>
            </a:r>
            <a:br>
              <a:rPr lang="en-US" sz="3200" dirty="0"/>
            </a:br>
            <a:r>
              <a:rPr lang="en-US" sz="3200" dirty="0"/>
              <a:t>“The LORD watches over the foreigner and sustains the fatherless and the widow, but he frustrates the ways of the wicked.” – Psalms 146:9</a:t>
            </a:r>
            <a:endParaRPr lang="en-AU" sz="3200" dirty="0"/>
          </a:p>
        </p:txBody>
      </p:sp>
    </p:spTree>
    <p:extLst>
      <p:ext uri="{BB962C8B-B14F-4D97-AF65-F5344CB8AC3E}">
        <p14:creationId xmlns:p14="http://schemas.microsoft.com/office/powerpoint/2010/main" val="180454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91E8-955E-E10E-A3EC-B627AB4486C7}"/>
              </a:ext>
            </a:extLst>
          </p:cNvPr>
          <p:cNvSpPr>
            <a:spLocks noGrp="1"/>
          </p:cNvSpPr>
          <p:nvPr>
            <p:ph type="title"/>
          </p:nvPr>
        </p:nvSpPr>
        <p:spPr>
          <a:xfrm>
            <a:off x="797681" y="210459"/>
            <a:ext cx="10353761" cy="703942"/>
          </a:xfrm>
        </p:spPr>
        <p:txBody>
          <a:bodyPr/>
          <a:lstStyle/>
          <a:p>
            <a:r>
              <a:rPr lang="en-US" dirty="0"/>
              <a:t>Politics and Christians</a:t>
            </a:r>
            <a:endParaRPr lang="en-AU" dirty="0"/>
          </a:p>
        </p:txBody>
      </p:sp>
      <p:sp>
        <p:nvSpPr>
          <p:cNvPr id="3" name="Content Placeholder 2">
            <a:extLst>
              <a:ext uri="{FF2B5EF4-FFF2-40B4-BE49-F238E27FC236}">
                <a16:creationId xmlns:a16="http://schemas.microsoft.com/office/drawing/2014/main" id="{0690A446-6B9A-D0B4-BCD5-B9E8F5EEDC15}"/>
              </a:ext>
            </a:extLst>
          </p:cNvPr>
          <p:cNvSpPr>
            <a:spLocks noGrp="1"/>
          </p:cNvSpPr>
          <p:nvPr>
            <p:ph idx="1"/>
          </p:nvPr>
        </p:nvSpPr>
        <p:spPr>
          <a:xfrm>
            <a:off x="333828" y="1306287"/>
            <a:ext cx="11640457" cy="5341256"/>
          </a:xfrm>
        </p:spPr>
        <p:txBody>
          <a:bodyPr>
            <a:normAutofit/>
          </a:bodyPr>
          <a:lstStyle/>
          <a:p>
            <a:r>
              <a:rPr lang="en-US" sz="3200" dirty="0"/>
              <a:t>Mixing Church and politics is like mixing ice-cream and manure. It doesn’t do much to the manure but sure ruins the ice-cream. (Tony Campolo)</a:t>
            </a:r>
          </a:p>
          <a:p>
            <a:r>
              <a:rPr lang="en-US" sz="3200" dirty="0"/>
              <a:t>“Silence in the face of evil is itself evil: God will not hold us guiltless. Not to speak is to speak. Not to act is to act.” —Dietrich Bonhoeffer (1906–1945), German pastor and dissident</a:t>
            </a:r>
            <a:endParaRPr lang="en-AU" sz="3200" dirty="0"/>
          </a:p>
        </p:txBody>
      </p:sp>
    </p:spTree>
    <p:extLst>
      <p:ext uri="{BB962C8B-B14F-4D97-AF65-F5344CB8AC3E}">
        <p14:creationId xmlns:p14="http://schemas.microsoft.com/office/powerpoint/2010/main" val="37759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FDF1-375F-0DD6-59A5-4D172C2DB13E}"/>
              </a:ext>
            </a:extLst>
          </p:cNvPr>
          <p:cNvSpPr>
            <a:spLocks noGrp="1"/>
          </p:cNvSpPr>
          <p:nvPr>
            <p:ph type="title"/>
          </p:nvPr>
        </p:nvSpPr>
        <p:spPr>
          <a:xfrm>
            <a:off x="202595" y="217714"/>
            <a:ext cx="10353761" cy="1326321"/>
          </a:xfrm>
        </p:spPr>
        <p:txBody>
          <a:bodyPr/>
          <a:lstStyle/>
          <a:p>
            <a:r>
              <a:rPr lang="en-US" dirty="0"/>
              <a:t>O Holy Night</a:t>
            </a:r>
            <a:endParaRPr lang="en-AU" dirty="0"/>
          </a:p>
        </p:txBody>
      </p:sp>
      <p:sp>
        <p:nvSpPr>
          <p:cNvPr id="3" name="Content Placeholder 2">
            <a:extLst>
              <a:ext uri="{FF2B5EF4-FFF2-40B4-BE49-F238E27FC236}">
                <a16:creationId xmlns:a16="http://schemas.microsoft.com/office/drawing/2014/main" id="{26A97765-D9FE-1876-0431-6F502A177E57}"/>
              </a:ext>
            </a:extLst>
          </p:cNvPr>
          <p:cNvSpPr>
            <a:spLocks noGrp="1"/>
          </p:cNvSpPr>
          <p:nvPr>
            <p:ph idx="1"/>
          </p:nvPr>
        </p:nvSpPr>
        <p:spPr>
          <a:xfrm>
            <a:off x="202595" y="1805777"/>
            <a:ext cx="11728148" cy="4667593"/>
          </a:xfrm>
        </p:spPr>
        <p:txBody>
          <a:bodyPr>
            <a:normAutofit/>
          </a:bodyPr>
          <a:lstStyle/>
          <a:p>
            <a:pPr marL="0" indent="0">
              <a:buNone/>
            </a:pPr>
            <a:r>
              <a:rPr lang="en-US" sz="3200" dirty="0"/>
              <a:t>Truly He taught us to love one another; </a:t>
            </a:r>
            <a:br>
              <a:rPr lang="en-US" sz="3200" dirty="0"/>
            </a:br>
            <a:r>
              <a:rPr lang="en-US" sz="3200" dirty="0"/>
              <a:t>His law is Love and His gospel is Peace; </a:t>
            </a:r>
            <a:br>
              <a:rPr lang="en-US" sz="3200" dirty="0"/>
            </a:br>
            <a:r>
              <a:rPr lang="en-US" sz="3200" dirty="0"/>
              <a:t>Chains shall he break, for the slave is our brother, </a:t>
            </a:r>
            <a:br>
              <a:rPr lang="en-US" sz="3200" dirty="0"/>
            </a:br>
            <a:r>
              <a:rPr lang="en-US" sz="3200" dirty="0"/>
              <a:t>And in his name all oppression shall cease, </a:t>
            </a:r>
            <a:br>
              <a:rPr lang="en-US" sz="3200" dirty="0"/>
            </a:br>
            <a:r>
              <a:rPr lang="en-US" sz="3200" dirty="0"/>
              <a:t>Sweet hymns of joy in grateful Chorus raise we; </a:t>
            </a:r>
            <a:br>
              <a:rPr lang="en-US" sz="3200" dirty="0"/>
            </a:br>
            <a:r>
              <a:rPr lang="en-US" sz="3200" dirty="0"/>
              <a:t>Let all within us praise his Holy name!</a:t>
            </a:r>
            <a:endParaRPr lang="en-AU" sz="3200" dirty="0"/>
          </a:p>
        </p:txBody>
      </p:sp>
    </p:spTree>
    <p:extLst>
      <p:ext uri="{BB962C8B-B14F-4D97-AF65-F5344CB8AC3E}">
        <p14:creationId xmlns:p14="http://schemas.microsoft.com/office/powerpoint/2010/main" val="155326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E14-CA52-C5D4-862D-A8FC13F7BA73}"/>
              </a:ext>
            </a:extLst>
          </p:cNvPr>
          <p:cNvSpPr>
            <a:spLocks noGrp="1"/>
          </p:cNvSpPr>
          <p:nvPr>
            <p:ph type="title"/>
          </p:nvPr>
        </p:nvSpPr>
        <p:spPr>
          <a:xfrm>
            <a:off x="318710" y="174172"/>
            <a:ext cx="10353761" cy="783771"/>
          </a:xfrm>
        </p:spPr>
        <p:txBody>
          <a:bodyPr/>
          <a:lstStyle/>
          <a:p>
            <a:r>
              <a:rPr lang="en-US" dirty="0"/>
              <a:t>Speak truth to power</a:t>
            </a:r>
            <a:endParaRPr lang="en-AU" dirty="0"/>
          </a:p>
        </p:txBody>
      </p:sp>
      <p:sp>
        <p:nvSpPr>
          <p:cNvPr id="3" name="Content Placeholder 2">
            <a:extLst>
              <a:ext uri="{FF2B5EF4-FFF2-40B4-BE49-F238E27FC236}">
                <a16:creationId xmlns:a16="http://schemas.microsoft.com/office/drawing/2014/main" id="{A6EE4E70-E819-6679-A5A5-07CF4DB91A14}"/>
              </a:ext>
            </a:extLst>
          </p:cNvPr>
          <p:cNvSpPr>
            <a:spLocks noGrp="1"/>
          </p:cNvSpPr>
          <p:nvPr>
            <p:ph idx="1"/>
          </p:nvPr>
        </p:nvSpPr>
        <p:spPr>
          <a:xfrm>
            <a:off x="318709" y="1776748"/>
            <a:ext cx="11728147" cy="4907079"/>
          </a:xfrm>
        </p:spPr>
        <p:txBody>
          <a:bodyPr/>
          <a:lstStyle/>
          <a:p>
            <a:pPr marL="0" indent="0">
              <a:buNone/>
            </a:pPr>
            <a:r>
              <a:rPr lang="en-US" sz="3200" dirty="0"/>
              <a:t>The King of Kings is born in a humble manger;</a:t>
            </a:r>
          </a:p>
          <a:p>
            <a:pPr marL="0" indent="0">
              <a:buNone/>
            </a:pPr>
            <a:r>
              <a:rPr lang="en-US" sz="3200" dirty="0"/>
              <a:t>Proud rulers of today, boastful of your greatness,</a:t>
            </a:r>
          </a:p>
          <a:p>
            <a:pPr marL="0" indent="0">
              <a:buNone/>
            </a:pPr>
            <a:r>
              <a:rPr lang="en-US" sz="3200" dirty="0"/>
              <a:t>It is there that God preaches against your pride:</a:t>
            </a:r>
          </a:p>
          <a:p>
            <a:pPr marL="0" indent="0">
              <a:buNone/>
            </a:pPr>
            <a:r>
              <a:rPr lang="en-US" sz="3200" dirty="0"/>
              <a:t>Bow down your heads before the Redeemer!</a:t>
            </a:r>
            <a:endParaRPr lang="en-AU" dirty="0"/>
          </a:p>
        </p:txBody>
      </p:sp>
    </p:spTree>
    <p:extLst>
      <p:ext uri="{BB962C8B-B14F-4D97-AF65-F5344CB8AC3E}">
        <p14:creationId xmlns:p14="http://schemas.microsoft.com/office/powerpoint/2010/main" val="338250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text with blue writing&#10;&#10;AI-generated content may be incorrect.">
            <a:extLst>
              <a:ext uri="{FF2B5EF4-FFF2-40B4-BE49-F238E27FC236}">
                <a16:creationId xmlns:a16="http://schemas.microsoft.com/office/drawing/2014/main" id="{4AA499DD-5727-8B04-FEA3-CBFD60A37893}"/>
              </a:ext>
            </a:extLst>
          </p:cNvPr>
          <p:cNvPicPr>
            <a:picLocks noChangeAspect="1"/>
          </p:cNvPicPr>
          <p:nvPr/>
        </p:nvPicPr>
        <p:blipFill>
          <a:blip r:embed="rId4"/>
          <a:stretch>
            <a:fillRect/>
          </a:stretch>
        </p:blipFill>
        <p:spPr>
          <a:xfrm>
            <a:off x="3860610" y="643467"/>
            <a:ext cx="4470780" cy="5571066"/>
          </a:xfrm>
          <a:prstGeom prst="rect">
            <a:avLst/>
          </a:prstGeom>
        </p:spPr>
      </p:pic>
    </p:spTree>
    <p:extLst>
      <p:ext uri="{BB962C8B-B14F-4D97-AF65-F5344CB8AC3E}">
        <p14:creationId xmlns:p14="http://schemas.microsoft.com/office/powerpoint/2010/main" val="1641071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0DEFBD-72F7-43C1-B474-621A7E391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1DC6897-6CA1-4883-8375-3936518D1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person sitting at a desk&#10;&#10;AI-generated content may be incorrect.">
            <a:extLst>
              <a:ext uri="{FF2B5EF4-FFF2-40B4-BE49-F238E27FC236}">
                <a16:creationId xmlns:a16="http://schemas.microsoft.com/office/drawing/2014/main" id="{CDC04EBC-F8A6-C908-A78D-11E1C6443F0C}"/>
              </a:ext>
            </a:extLst>
          </p:cNvPr>
          <p:cNvPicPr>
            <a:picLocks noGrp="1" noChangeAspect="1"/>
          </p:cNvPicPr>
          <p:nvPr>
            <p:ph idx="1"/>
          </p:nvPr>
        </p:nvPicPr>
        <p:blipFill>
          <a:blip r:embed="rId4"/>
          <a:srcRect b="30"/>
          <a:stretch>
            <a:fillRect/>
          </a:stretch>
        </p:blipFill>
        <p:spPr>
          <a:xfrm>
            <a:off x="20" y="2030"/>
            <a:ext cx="12191980" cy="6855970"/>
          </a:xfrm>
          <a:prstGeom prst="rect">
            <a:avLst/>
          </a:prstGeom>
        </p:spPr>
      </p:pic>
    </p:spTree>
    <p:extLst>
      <p:ext uri="{BB962C8B-B14F-4D97-AF65-F5344CB8AC3E}">
        <p14:creationId xmlns:p14="http://schemas.microsoft.com/office/powerpoint/2010/main" val="186155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8E5-B2C2-15F5-81A9-A12E94292F74}"/>
              </a:ext>
            </a:extLst>
          </p:cNvPr>
          <p:cNvSpPr>
            <a:spLocks noGrp="1"/>
          </p:cNvSpPr>
          <p:nvPr>
            <p:ph type="title"/>
          </p:nvPr>
        </p:nvSpPr>
        <p:spPr>
          <a:xfrm>
            <a:off x="752475" y="609600"/>
            <a:ext cx="3643150" cy="5603310"/>
          </a:xfrm>
        </p:spPr>
        <p:txBody>
          <a:bodyPr>
            <a:normAutofit/>
          </a:bodyPr>
          <a:lstStyle/>
          <a:p>
            <a:r>
              <a:rPr lang="en-US" sz="2600"/>
              <a:t>Proclaiming and demonstrating the universal reign of Christ</a:t>
            </a:r>
            <a:endParaRPr lang="en-AU" sz="2600"/>
          </a:p>
        </p:txBody>
      </p:sp>
      <p:graphicFrame>
        <p:nvGraphicFramePr>
          <p:cNvPr id="5" name="Content Placeholder 2">
            <a:extLst>
              <a:ext uri="{FF2B5EF4-FFF2-40B4-BE49-F238E27FC236}">
                <a16:creationId xmlns:a16="http://schemas.microsoft.com/office/drawing/2014/main" id="{F1663598-83AD-562A-9098-D90DD8E03201}"/>
              </a:ext>
            </a:extLst>
          </p:cNvPr>
          <p:cNvGraphicFramePr>
            <a:graphicFrameLocks noGrp="1"/>
          </p:cNvGraphicFramePr>
          <p:nvPr>
            <p:ph idx="1"/>
            <p:extLst>
              <p:ext uri="{D42A27DB-BD31-4B8C-83A1-F6EECF244321}">
                <p14:modId xmlns:p14="http://schemas.microsoft.com/office/powerpoint/2010/main" val="2743073388"/>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206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EB9C-996A-7A36-3629-AB147A7B3C77}"/>
              </a:ext>
            </a:extLst>
          </p:cNvPr>
          <p:cNvSpPr>
            <a:spLocks noGrp="1"/>
          </p:cNvSpPr>
          <p:nvPr>
            <p:ph type="title"/>
          </p:nvPr>
        </p:nvSpPr>
        <p:spPr>
          <a:xfrm>
            <a:off x="186208" y="147484"/>
            <a:ext cx="10353761" cy="1326321"/>
          </a:xfrm>
        </p:spPr>
        <p:txBody>
          <a:bodyPr/>
          <a:lstStyle/>
          <a:p>
            <a:r>
              <a:rPr lang="en-US" dirty="0"/>
              <a:t>Matthew 2:1-5</a:t>
            </a:r>
            <a:endParaRPr lang="en-AU" dirty="0"/>
          </a:p>
        </p:txBody>
      </p:sp>
      <p:sp>
        <p:nvSpPr>
          <p:cNvPr id="3" name="Content Placeholder 2">
            <a:extLst>
              <a:ext uri="{FF2B5EF4-FFF2-40B4-BE49-F238E27FC236}">
                <a16:creationId xmlns:a16="http://schemas.microsoft.com/office/drawing/2014/main" id="{D58061AB-E3FA-ACC0-E8A7-98781BA37063}"/>
              </a:ext>
            </a:extLst>
          </p:cNvPr>
          <p:cNvSpPr>
            <a:spLocks noGrp="1"/>
          </p:cNvSpPr>
          <p:nvPr>
            <p:ph idx="1"/>
          </p:nvPr>
        </p:nvSpPr>
        <p:spPr>
          <a:xfrm>
            <a:off x="186207" y="1022555"/>
            <a:ext cx="11740321" cy="5687961"/>
          </a:xfrm>
        </p:spPr>
        <p:txBody>
          <a:bodyPr>
            <a:normAutofit/>
          </a:bodyPr>
          <a:lstStyle/>
          <a:p>
            <a:pPr marL="0" indent="0">
              <a:buNone/>
            </a:pPr>
            <a:r>
              <a:rPr lang="en-US" sz="3200" dirty="0"/>
              <a:t>After Jesus was born in Bethlehem in Judea, during the time of King Herod, Magi from the east came to Jerusalem and asked, “Where is the one who has been born king of the Jews? We saw his star when it rose and have come to worship him.”</a:t>
            </a:r>
          </a:p>
          <a:p>
            <a:pPr marL="0" indent="0">
              <a:buNone/>
            </a:pPr>
            <a:r>
              <a:rPr lang="en-US" sz="3200" dirty="0"/>
              <a:t>When King Herod heard this he was disturbed, and all Jerusalem with him. When he had called together all the people’s chief priests and teachers of the law, he asked them where the Messiah was to be born. “In Bethlehem in Judea,” they replied, “for this is what the prophet has written:</a:t>
            </a:r>
            <a:endParaRPr lang="en-AU" sz="3200" dirty="0"/>
          </a:p>
        </p:txBody>
      </p:sp>
    </p:spTree>
    <p:extLst>
      <p:ext uri="{BB962C8B-B14F-4D97-AF65-F5344CB8AC3E}">
        <p14:creationId xmlns:p14="http://schemas.microsoft.com/office/powerpoint/2010/main" val="344333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9F2FE-3AB7-FAE5-C02E-963CDEEA8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22C13-3282-F270-DBB8-FBB280928F8B}"/>
              </a:ext>
            </a:extLst>
          </p:cNvPr>
          <p:cNvSpPr>
            <a:spLocks noGrp="1"/>
          </p:cNvSpPr>
          <p:nvPr>
            <p:ph type="title"/>
          </p:nvPr>
        </p:nvSpPr>
        <p:spPr>
          <a:xfrm>
            <a:off x="186208" y="147484"/>
            <a:ext cx="10353761" cy="1326321"/>
          </a:xfrm>
        </p:spPr>
        <p:txBody>
          <a:bodyPr/>
          <a:lstStyle/>
          <a:p>
            <a:r>
              <a:rPr lang="en-US" dirty="0"/>
              <a:t>Matthew 2:6-8</a:t>
            </a:r>
            <a:endParaRPr lang="en-AU" dirty="0"/>
          </a:p>
        </p:txBody>
      </p:sp>
      <p:sp>
        <p:nvSpPr>
          <p:cNvPr id="3" name="Content Placeholder 2">
            <a:extLst>
              <a:ext uri="{FF2B5EF4-FFF2-40B4-BE49-F238E27FC236}">
                <a16:creationId xmlns:a16="http://schemas.microsoft.com/office/drawing/2014/main" id="{5743CF1C-1EC1-D063-6A82-C7E663C3B6CC}"/>
              </a:ext>
            </a:extLst>
          </p:cNvPr>
          <p:cNvSpPr>
            <a:spLocks noGrp="1"/>
          </p:cNvSpPr>
          <p:nvPr>
            <p:ph idx="1"/>
          </p:nvPr>
        </p:nvSpPr>
        <p:spPr>
          <a:xfrm>
            <a:off x="186207" y="1022555"/>
            <a:ext cx="11740321" cy="5687961"/>
          </a:xfrm>
        </p:spPr>
        <p:txBody>
          <a:bodyPr>
            <a:normAutofit fontScale="92500"/>
          </a:bodyPr>
          <a:lstStyle/>
          <a:p>
            <a:pPr marL="0" indent="0">
              <a:buNone/>
            </a:pPr>
            <a:r>
              <a:rPr lang="en-US" sz="3200" dirty="0"/>
              <a:t>“‘But you, Bethlehem, in the land of Judah,</a:t>
            </a:r>
          </a:p>
          <a:p>
            <a:pPr marL="0" indent="0">
              <a:buNone/>
            </a:pPr>
            <a:r>
              <a:rPr lang="en-US" sz="3200" dirty="0"/>
              <a:t>    are by no means least among the rulers of Judah;</a:t>
            </a:r>
          </a:p>
          <a:p>
            <a:pPr marL="0" indent="0">
              <a:buNone/>
            </a:pPr>
            <a:r>
              <a:rPr lang="en-US" sz="3200" dirty="0"/>
              <a:t>for out of you will come a ruler</a:t>
            </a:r>
          </a:p>
          <a:p>
            <a:pPr marL="0" indent="0">
              <a:buNone/>
            </a:pPr>
            <a:r>
              <a:rPr lang="en-US" sz="3200" dirty="0"/>
              <a:t>    who will shepherd my people Israel.’”</a:t>
            </a:r>
          </a:p>
          <a:p>
            <a:pPr marL="0" indent="0">
              <a:buNone/>
            </a:pPr>
            <a:endParaRPr lang="en-US" sz="3200" dirty="0"/>
          </a:p>
          <a:p>
            <a:pPr marL="0" indent="0">
              <a:buNone/>
            </a:pPr>
            <a:r>
              <a:rPr lang="en-US" sz="3200" dirty="0"/>
              <a:t>Then Herod called the Magi secretly and found out from them the exact time the star had appeared. He sent them to Bethlehem and said, “Go and search carefully for the child. As soon as you find him, report to me, so that I too may go and worship him.”</a:t>
            </a:r>
            <a:endParaRPr lang="en-AU" sz="3200" dirty="0"/>
          </a:p>
        </p:txBody>
      </p:sp>
    </p:spTree>
    <p:extLst>
      <p:ext uri="{BB962C8B-B14F-4D97-AF65-F5344CB8AC3E}">
        <p14:creationId xmlns:p14="http://schemas.microsoft.com/office/powerpoint/2010/main" val="164996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6296-111A-5BDF-5484-8B4B17719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356ED-11D6-A29D-E23B-10E585C03AF5}"/>
              </a:ext>
            </a:extLst>
          </p:cNvPr>
          <p:cNvSpPr>
            <a:spLocks noGrp="1"/>
          </p:cNvSpPr>
          <p:nvPr>
            <p:ph type="title"/>
          </p:nvPr>
        </p:nvSpPr>
        <p:spPr>
          <a:xfrm>
            <a:off x="186208" y="147484"/>
            <a:ext cx="10353761" cy="1326321"/>
          </a:xfrm>
        </p:spPr>
        <p:txBody>
          <a:bodyPr/>
          <a:lstStyle/>
          <a:p>
            <a:r>
              <a:rPr lang="en-US" dirty="0"/>
              <a:t>Matthew 2:9-12</a:t>
            </a:r>
            <a:endParaRPr lang="en-AU" dirty="0"/>
          </a:p>
        </p:txBody>
      </p:sp>
      <p:sp>
        <p:nvSpPr>
          <p:cNvPr id="3" name="Content Placeholder 2">
            <a:extLst>
              <a:ext uri="{FF2B5EF4-FFF2-40B4-BE49-F238E27FC236}">
                <a16:creationId xmlns:a16="http://schemas.microsoft.com/office/drawing/2014/main" id="{78B48599-98D3-785C-DFC3-9ACC0ACB8C5E}"/>
              </a:ext>
            </a:extLst>
          </p:cNvPr>
          <p:cNvSpPr>
            <a:spLocks noGrp="1"/>
          </p:cNvSpPr>
          <p:nvPr>
            <p:ph idx="1"/>
          </p:nvPr>
        </p:nvSpPr>
        <p:spPr>
          <a:xfrm>
            <a:off x="186207" y="1022555"/>
            <a:ext cx="11740321" cy="5687961"/>
          </a:xfrm>
        </p:spPr>
        <p:txBody>
          <a:bodyPr>
            <a:normAutofit/>
          </a:bodyPr>
          <a:lstStyle/>
          <a:p>
            <a:pPr marL="0" indent="0">
              <a:buNone/>
            </a:pPr>
            <a:r>
              <a:rPr lang="en-US" sz="3200" dirty="0"/>
              <a:t>After they had heard the king, they went on their way, and the star they had seen when it rose went ahead of them until it stopped over the place where the child was. When they saw the star, they were overjoyed. On coming to the house, they saw the child with his mother Mary, and they bowed down and worshiped him. Then they opened their treasures and presented him with gifts of gold, frankincense and myrrh.  And having been warned in a dream not to go back to Herod, they returned to their country by another route.</a:t>
            </a:r>
            <a:endParaRPr lang="en-AU" sz="3200" dirty="0"/>
          </a:p>
        </p:txBody>
      </p:sp>
    </p:spTree>
    <p:extLst>
      <p:ext uri="{BB962C8B-B14F-4D97-AF65-F5344CB8AC3E}">
        <p14:creationId xmlns:p14="http://schemas.microsoft.com/office/powerpoint/2010/main" val="388805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F6B30-4EA2-DA40-E0C9-F8E156CD33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AA006-857C-A12D-2BFC-28249ACDC023}"/>
              </a:ext>
            </a:extLst>
          </p:cNvPr>
          <p:cNvSpPr>
            <a:spLocks noGrp="1"/>
          </p:cNvSpPr>
          <p:nvPr>
            <p:ph type="title"/>
          </p:nvPr>
        </p:nvSpPr>
        <p:spPr>
          <a:xfrm>
            <a:off x="186208" y="147484"/>
            <a:ext cx="10353761" cy="1326321"/>
          </a:xfrm>
        </p:spPr>
        <p:txBody>
          <a:bodyPr/>
          <a:lstStyle/>
          <a:p>
            <a:r>
              <a:rPr lang="en-US" dirty="0"/>
              <a:t>Matthew 2:16-18</a:t>
            </a:r>
            <a:endParaRPr lang="en-AU" dirty="0"/>
          </a:p>
        </p:txBody>
      </p:sp>
      <p:sp>
        <p:nvSpPr>
          <p:cNvPr id="3" name="Content Placeholder 2">
            <a:extLst>
              <a:ext uri="{FF2B5EF4-FFF2-40B4-BE49-F238E27FC236}">
                <a16:creationId xmlns:a16="http://schemas.microsoft.com/office/drawing/2014/main" id="{25E84938-CFE1-1903-7890-54102702FF45}"/>
              </a:ext>
            </a:extLst>
          </p:cNvPr>
          <p:cNvSpPr>
            <a:spLocks noGrp="1"/>
          </p:cNvSpPr>
          <p:nvPr>
            <p:ph idx="1"/>
          </p:nvPr>
        </p:nvSpPr>
        <p:spPr>
          <a:xfrm>
            <a:off x="186207" y="1022555"/>
            <a:ext cx="11740321" cy="5687961"/>
          </a:xfrm>
        </p:spPr>
        <p:txBody>
          <a:bodyPr>
            <a:normAutofit fontScale="85000" lnSpcReduction="20000"/>
          </a:bodyPr>
          <a:lstStyle/>
          <a:p>
            <a:pPr marL="0" indent="0">
              <a:buNone/>
            </a:pPr>
            <a:r>
              <a:rPr lang="en-US" sz="3200" dirty="0"/>
              <a:t>When Herod realized that he had been outwitted by the Magi, he was furious, and he gave orders to kill all the boys in Bethlehem and its vicinity who were two years old and under, in accordance with the time he had learned from the Magi. Then what was said through the prophet Jeremiah was fulfilled:</a:t>
            </a:r>
          </a:p>
          <a:p>
            <a:pPr marL="0" indent="0">
              <a:buNone/>
            </a:pPr>
            <a:endParaRPr lang="en-US" sz="3200" dirty="0"/>
          </a:p>
          <a:p>
            <a:pPr marL="0" indent="0">
              <a:buNone/>
            </a:pPr>
            <a:r>
              <a:rPr lang="en-US" sz="3200" dirty="0"/>
              <a:t>“A voice is heard in Ramah,</a:t>
            </a:r>
          </a:p>
          <a:p>
            <a:pPr marL="0" indent="0">
              <a:buNone/>
            </a:pPr>
            <a:r>
              <a:rPr lang="en-US" sz="3200" dirty="0"/>
              <a:t>    weeping and great mourning,</a:t>
            </a:r>
          </a:p>
          <a:p>
            <a:pPr marL="0" indent="0">
              <a:buNone/>
            </a:pPr>
            <a:r>
              <a:rPr lang="en-US" sz="3200" dirty="0"/>
              <a:t>Rachel weeping for her children</a:t>
            </a:r>
          </a:p>
          <a:p>
            <a:pPr marL="0" indent="0">
              <a:buNone/>
            </a:pPr>
            <a:r>
              <a:rPr lang="en-US" sz="3200" dirty="0"/>
              <a:t>    and refusing to be comforted,</a:t>
            </a:r>
          </a:p>
          <a:p>
            <a:pPr marL="0" indent="0">
              <a:buNone/>
            </a:pPr>
            <a:r>
              <a:rPr lang="en-US" sz="3200" dirty="0"/>
              <a:t>    because they are no more.”</a:t>
            </a:r>
            <a:endParaRPr lang="en-AU" sz="3200" dirty="0"/>
          </a:p>
        </p:txBody>
      </p:sp>
    </p:spTree>
    <p:extLst>
      <p:ext uri="{BB962C8B-B14F-4D97-AF65-F5344CB8AC3E}">
        <p14:creationId xmlns:p14="http://schemas.microsoft.com/office/powerpoint/2010/main" val="263290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9CEE0-5260-5A51-8E8D-7AD7992A2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0BE04-6CD0-9BA4-EEB3-E81611E906CC}"/>
              </a:ext>
            </a:extLst>
          </p:cNvPr>
          <p:cNvSpPr>
            <a:spLocks noGrp="1"/>
          </p:cNvSpPr>
          <p:nvPr>
            <p:ph type="title"/>
          </p:nvPr>
        </p:nvSpPr>
        <p:spPr>
          <a:xfrm>
            <a:off x="186208" y="147484"/>
            <a:ext cx="10353761" cy="1326321"/>
          </a:xfrm>
        </p:spPr>
        <p:txBody>
          <a:bodyPr/>
          <a:lstStyle/>
          <a:p>
            <a:r>
              <a:rPr lang="en-US" dirty="0"/>
              <a:t>Matthew 2:19-23</a:t>
            </a:r>
            <a:endParaRPr lang="en-AU" dirty="0"/>
          </a:p>
        </p:txBody>
      </p:sp>
      <p:sp>
        <p:nvSpPr>
          <p:cNvPr id="3" name="Content Placeholder 2">
            <a:extLst>
              <a:ext uri="{FF2B5EF4-FFF2-40B4-BE49-F238E27FC236}">
                <a16:creationId xmlns:a16="http://schemas.microsoft.com/office/drawing/2014/main" id="{B5B47A48-0F37-C798-628E-7B4BC7CB2E2A}"/>
              </a:ext>
            </a:extLst>
          </p:cNvPr>
          <p:cNvSpPr>
            <a:spLocks noGrp="1"/>
          </p:cNvSpPr>
          <p:nvPr>
            <p:ph idx="1"/>
          </p:nvPr>
        </p:nvSpPr>
        <p:spPr>
          <a:xfrm>
            <a:off x="186207" y="1022555"/>
            <a:ext cx="11740321" cy="5687961"/>
          </a:xfrm>
        </p:spPr>
        <p:txBody>
          <a:bodyPr>
            <a:normAutofit fontScale="92500" lnSpcReduction="20000"/>
          </a:bodyPr>
          <a:lstStyle/>
          <a:p>
            <a:pPr marL="0" indent="0">
              <a:buNone/>
            </a:pPr>
            <a:r>
              <a:rPr lang="en-US" sz="3200" dirty="0"/>
              <a:t>After Herod died, an angel of the Lord appeared in a dream to Joseph in Egypt and said, “Get up, take the child and his mother and go to the land of Israel, for those who were trying to take the child’s life are dead.”</a:t>
            </a:r>
          </a:p>
          <a:p>
            <a:pPr marL="0" indent="0">
              <a:buNone/>
            </a:pPr>
            <a:endParaRPr lang="en-US" sz="3200" dirty="0"/>
          </a:p>
          <a:p>
            <a:pPr marL="0" indent="0">
              <a:buNone/>
            </a:pPr>
            <a:r>
              <a:rPr lang="en-US" sz="3200" dirty="0"/>
              <a:t>So he got up, took the child and his mother and went to the land of Israel. But when he heard that Archelaus was reigning in Judea in place of his father Herod, he was afraid to go there. Having been warned in a dream, he withdrew to the district of Galilee, and he went and lived in a town called Nazareth. So was fulfilled what was said through the prophets, that he would be called a Nazarene.</a:t>
            </a:r>
            <a:endParaRPr lang="en-AU" sz="3200" dirty="0"/>
          </a:p>
        </p:txBody>
      </p:sp>
    </p:spTree>
    <p:extLst>
      <p:ext uri="{BB962C8B-B14F-4D97-AF65-F5344CB8AC3E}">
        <p14:creationId xmlns:p14="http://schemas.microsoft.com/office/powerpoint/2010/main" val="423715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54BF-5DF2-1485-5880-5C21B234B3B5}"/>
              </a:ext>
            </a:extLst>
          </p:cNvPr>
          <p:cNvSpPr>
            <a:spLocks noGrp="1"/>
          </p:cNvSpPr>
          <p:nvPr>
            <p:ph type="title"/>
          </p:nvPr>
        </p:nvSpPr>
        <p:spPr>
          <a:xfrm>
            <a:off x="7872575" y="628651"/>
            <a:ext cx="3643150" cy="3495674"/>
          </a:xfrm>
        </p:spPr>
        <p:txBody>
          <a:bodyPr vert="horz" lIns="91440" tIns="45720" rIns="91440" bIns="45720" rtlCol="0" anchor="b">
            <a:normAutofit/>
          </a:bodyPr>
          <a:lstStyle/>
          <a:p>
            <a:pPr algn="l"/>
            <a:r>
              <a:rPr lang="en-US" sz="4000"/>
              <a:t>December?</a:t>
            </a:r>
          </a:p>
        </p:txBody>
      </p:sp>
      <p:sp>
        <p:nvSpPr>
          <p:cNvPr id="17" name="Rectangle 16">
            <a:extLst>
              <a:ext uri="{FF2B5EF4-FFF2-40B4-BE49-F238E27FC236}">
                <a16:creationId xmlns:a16="http://schemas.microsoft.com/office/drawing/2014/main" id="{EAF2A295-6C4B-4A1F-9551-31019CFE2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men riding camels&#10;&#10;AI-generated content may be incorrect.">
            <a:extLst>
              <a:ext uri="{FF2B5EF4-FFF2-40B4-BE49-F238E27FC236}">
                <a16:creationId xmlns:a16="http://schemas.microsoft.com/office/drawing/2014/main" id="{27A99C3B-2137-A1C1-8058-6BF468302211}"/>
              </a:ext>
            </a:extLst>
          </p:cNvPr>
          <p:cNvPicPr>
            <a:picLocks noChangeAspect="1"/>
          </p:cNvPicPr>
          <p:nvPr/>
        </p:nvPicPr>
        <p:blipFill>
          <a:blip r:embed="rId4"/>
          <a:srcRect l="14533" r="-2" b="-2"/>
          <a:stretch>
            <a:fillRect/>
          </a:stretch>
        </p:blipFill>
        <p:spPr>
          <a:xfrm>
            <a:off x="1137490" y="1114868"/>
            <a:ext cx="5926045" cy="4628265"/>
          </a:xfrm>
          <a:prstGeom prst="rect">
            <a:avLst/>
          </a:prstGeom>
        </p:spPr>
      </p:pic>
      <p:sp>
        <p:nvSpPr>
          <p:cNvPr id="19" name="Rectangle 18">
            <a:extLst>
              <a:ext uri="{FF2B5EF4-FFF2-40B4-BE49-F238E27FC236}">
                <a16:creationId xmlns:a16="http://schemas.microsoft.com/office/drawing/2014/main" id="{48D3690B-43DF-4EB6-8C3B-40C67C14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54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0DEFBD-72F7-43C1-B474-621A7E391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1DC6897-6CA1-4883-8375-3936518D1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map of europe with black text&#10;&#10;AI-generated content may be incorrect.">
            <a:extLst>
              <a:ext uri="{FF2B5EF4-FFF2-40B4-BE49-F238E27FC236}">
                <a16:creationId xmlns:a16="http://schemas.microsoft.com/office/drawing/2014/main" id="{561B66CE-6032-BB5D-63B4-EFD9DF1BFF8F}"/>
              </a:ext>
            </a:extLst>
          </p:cNvPr>
          <p:cNvPicPr>
            <a:picLocks noGrp="1" noChangeAspect="1"/>
          </p:cNvPicPr>
          <p:nvPr>
            <p:ph idx="1"/>
          </p:nvPr>
        </p:nvPicPr>
        <p:blipFill>
          <a:blip r:embed="rId4"/>
          <a:srcRect t="20492" r="-14" b="-14"/>
          <a:stretch>
            <a:fillRect/>
          </a:stretch>
        </p:blipFill>
        <p:spPr>
          <a:xfrm>
            <a:off x="20" y="2030"/>
            <a:ext cx="12191980" cy="6855970"/>
          </a:xfrm>
          <a:prstGeom prst="rect">
            <a:avLst/>
          </a:prstGeom>
        </p:spPr>
      </p:pic>
    </p:spTree>
    <p:extLst>
      <p:ext uri="{BB962C8B-B14F-4D97-AF65-F5344CB8AC3E}">
        <p14:creationId xmlns:p14="http://schemas.microsoft.com/office/powerpoint/2010/main" val="10149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8EAB-1C5F-F3B4-64EA-6F1DBB48AE4F}"/>
              </a:ext>
            </a:extLst>
          </p:cNvPr>
          <p:cNvSpPr>
            <a:spLocks noGrp="1"/>
          </p:cNvSpPr>
          <p:nvPr>
            <p:ph type="title"/>
          </p:nvPr>
        </p:nvSpPr>
        <p:spPr>
          <a:xfrm>
            <a:off x="8154444" y="609600"/>
            <a:ext cx="3113112" cy="1326321"/>
          </a:xfrm>
        </p:spPr>
        <p:txBody>
          <a:bodyPr>
            <a:normAutofit/>
          </a:bodyPr>
          <a:lstStyle/>
          <a:p>
            <a:pPr algn="l"/>
            <a:r>
              <a:rPr lang="en-US" dirty="0"/>
              <a:t>Searching for a King</a:t>
            </a:r>
            <a:endParaRPr lang="en-AU" dirty="0"/>
          </a:p>
        </p:txBody>
      </p:sp>
      <p:pic>
        <p:nvPicPr>
          <p:cNvPr id="5" name="Content Placeholder 4" descr="A group of men riding camels in the mountains&#10;&#10;AI-generated content may be incorrect.">
            <a:extLst>
              <a:ext uri="{FF2B5EF4-FFF2-40B4-BE49-F238E27FC236}">
                <a16:creationId xmlns:a16="http://schemas.microsoft.com/office/drawing/2014/main" id="{C662A385-1E09-967B-C907-542237CF264E}"/>
              </a:ext>
            </a:extLst>
          </p:cNvPr>
          <p:cNvPicPr>
            <a:picLocks noChangeAspect="1"/>
          </p:cNvPicPr>
          <p:nvPr/>
        </p:nvPicPr>
        <p:blipFill>
          <a:blip r:embed="rId4"/>
          <a:srcRect t="3916" r="-2" b="-2"/>
          <a:stretch>
            <a:fillRect/>
          </a:stretch>
        </p:blipFill>
        <p:spPr>
          <a:xfrm>
            <a:off x="39166" y="10"/>
            <a:ext cx="7552924" cy="6857990"/>
          </a:xfrm>
          <a:prstGeom prst="rect">
            <a:avLst/>
          </a:prstGeom>
        </p:spPr>
      </p:pic>
      <p:sp>
        <p:nvSpPr>
          <p:cNvPr id="9" name="Content Placeholder 8">
            <a:extLst>
              <a:ext uri="{FF2B5EF4-FFF2-40B4-BE49-F238E27FC236}">
                <a16:creationId xmlns:a16="http://schemas.microsoft.com/office/drawing/2014/main" id="{3EBA4F04-2BED-425A-2B76-49553E50FD53}"/>
              </a:ext>
            </a:extLst>
          </p:cNvPr>
          <p:cNvSpPr>
            <a:spLocks noGrp="1"/>
          </p:cNvSpPr>
          <p:nvPr>
            <p:ph idx="1"/>
          </p:nvPr>
        </p:nvSpPr>
        <p:spPr>
          <a:xfrm>
            <a:off x="8154444" y="2096064"/>
            <a:ext cx="3113112" cy="3695136"/>
          </a:xfrm>
        </p:spPr>
        <p:txBody>
          <a:bodyPr>
            <a:normAutofit/>
          </a:bodyPr>
          <a:lstStyle/>
          <a:p>
            <a:endParaRPr lang="en-US" sz="1800"/>
          </a:p>
        </p:txBody>
      </p:sp>
      <p:cxnSp>
        <p:nvCxnSpPr>
          <p:cNvPr id="17" name="Straight Connector 16">
            <a:extLst>
              <a:ext uri="{FF2B5EF4-FFF2-40B4-BE49-F238E27FC236}">
                <a16:creationId xmlns:a16="http://schemas.microsoft.com/office/drawing/2014/main" id="{86F36E06-BDE3-4AB7-8A7B-C457305FAB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1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2254</TotalTime>
  <Words>2612</Words>
  <Application>Microsoft Office PowerPoint</Application>
  <PresentationFormat>Widescreen</PresentationFormat>
  <Paragraphs>142</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Bookman Old Style</vt:lpstr>
      <vt:lpstr>Calibri</vt:lpstr>
      <vt:lpstr>Rockwell</vt:lpstr>
      <vt:lpstr>Damask</vt:lpstr>
      <vt:lpstr>Magi and our refugee King</vt:lpstr>
      <vt:lpstr>Matthew 2:1-5</vt:lpstr>
      <vt:lpstr>Matthew 2:6-8</vt:lpstr>
      <vt:lpstr>Matthew 2:9-12</vt:lpstr>
      <vt:lpstr>Matthew 2:16-18</vt:lpstr>
      <vt:lpstr>Matthew 2:19-23</vt:lpstr>
      <vt:lpstr>December?</vt:lpstr>
      <vt:lpstr>PowerPoint Presentation</vt:lpstr>
      <vt:lpstr>Searching for a King</vt:lpstr>
      <vt:lpstr>PowerPoint Presentation</vt:lpstr>
      <vt:lpstr>Is the world getting better or worse?</vt:lpstr>
      <vt:lpstr>PowerPoint Presentation</vt:lpstr>
      <vt:lpstr>Immigrants?</vt:lpstr>
      <vt:lpstr>Politics and Christians</vt:lpstr>
      <vt:lpstr>O Holy Night</vt:lpstr>
      <vt:lpstr>Speak truth to power</vt:lpstr>
      <vt:lpstr>PowerPoint Presentation</vt:lpstr>
      <vt:lpstr>PowerPoint Presentation</vt:lpstr>
      <vt:lpstr>Proclaiming and demonstrating the universal reign of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3</cp:revision>
  <dcterms:created xsi:type="dcterms:W3CDTF">2025-12-26T23:17:50Z</dcterms:created>
  <dcterms:modified xsi:type="dcterms:W3CDTF">2025-12-29T01:48:09Z</dcterms:modified>
</cp:coreProperties>
</file>