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sldIdLst>
    <p:sldId id="256" r:id="rId2"/>
    <p:sldId id="257" r:id="rId3"/>
    <p:sldId id="264" r:id="rId4"/>
    <p:sldId id="265" r:id="rId5"/>
    <p:sldId id="266" r:id="rId6"/>
    <p:sldId id="267" r:id="rId7"/>
    <p:sldId id="258" r:id="rId8"/>
    <p:sldId id="261" r:id="rId9"/>
    <p:sldId id="269" r:id="rId10"/>
    <p:sldId id="270" r:id="rId11"/>
    <p:sldId id="268" r:id="rId12"/>
    <p:sldId id="271" r:id="rId13"/>
    <p:sldId id="259" r:id="rId14"/>
    <p:sldId id="272" r:id="rId15"/>
    <p:sldId id="273" r:id="rId16"/>
    <p:sldId id="274" r:id="rId17"/>
    <p:sldId id="275" r:id="rId18"/>
    <p:sldId id="276" r:id="rId19"/>
    <p:sldId id="260" r:id="rId20"/>
    <p:sldId id="278" r:id="rId21"/>
    <p:sldId id="279" r:id="rId22"/>
    <p:sldId id="277" r:id="rId23"/>
    <p:sldId id="263" r:id="rId24"/>
    <p:sldId id="262"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4248" autoAdjust="0"/>
  </p:normalViewPr>
  <p:slideViewPr>
    <p:cSldViewPr snapToGrid="0">
      <p:cViewPr varScale="1">
        <p:scale>
          <a:sx n="44" d="100"/>
          <a:sy n="44" d="100"/>
        </p:scale>
        <p:origin x="21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876AFA-02C5-4A73-87DA-2F27D27DF694}" type="datetimeFigureOut">
              <a:rPr lang="en-AU" smtClean="0"/>
              <a:t>7/12/2025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D42EEA-4E5F-411C-9E47-C4C1C2BA76B9}" type="slidenum">
              <a:rPr lang="en-AU" smtClean="0"/>
              <a:t>‹#›</a:t>
            </a:fld>
            <a:endParaRPr lang="en-AU"/>
          </a:p>
        </p:txBody>
      </p:sp>
    </p:spTree>
    <p:extLst>
      <p:ext uri="{BB962C8B-B14F-4D97-AF65-F5344CB8AC3E}">
        <p14:creationId xmlns:p14="http://schemas.microsoft.com/office/powerpoint/2010/main" val="4246281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months of the year are either roman numbers or emperors</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Christian Calendar outlined</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Advent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Christmas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Ordinary time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Lent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Easter</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Pentecost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More ordinary time culminating with Christ the king</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Christian Calendar is an opportunity to offer an alternative empire, militarism, oppression and greed</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We lament Christian holidays being commercialized Christ in Christmas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Slow down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Care for the poor and needy</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Advent is our opportunity to look forward to Christ’s return and His kingdom being consummated –”Look Forward”</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Hope, Peace, Joy, Love</a:t>
            </a:r>
            <a:endParaRPr lang="en-AU" dirty="0"/>
          </a:p>
        </p:txBody>
      </p:sp>
      <p:sp>
        <p:nvSpPr>
          <p:cNvPr id="4" name="Slide Number Placeholder 3"/>
          <p:cNvSpPr>
            <a:spLocks noGrp="1"/>
          </p:cNvSpPr>
          <p:nvPr>
            <p:ph type="sldNum" sz="quarter" idx="5"/>
          </p:nvPr>
        </p:nvSpPr>
        <p:spPr/>
        <p:txBody>
          <a:bodyPr/>
          <a:lstStyle/>
          <a:p>
            <a:fld id="{D3D42EEA-4E5F-411C-9E47-C4C1C2BA76B9}" type="slidenum">
              <a:rPr lang="en-AU" smtClean="0"/>
              <a:t>2</a:t>
            </a:fld>
            <a:endParaRPr lang="en-AU"/>
          </a:p>
        </p:txBody>
      </p:sp>
    </p:spTree>
    <p:extLst>
      <p:ext uri="{BB962C8B-B14F-4D97-AF65-F5344CB8AC3E}">
        <p14:creationId xmlns:p14="http://schemas.microsoft.com/office/powerpoint/2010/main" val="2668425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1EDAF-AADB-20EB-23FC-40D1DE23AA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AB155A-A175-8B19-3844-D2BF4D7900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19C231-A213-730F-6FC7-20D03495B777}"/>
              </a:ext>
            </a:extLst>
          </p:cNvPr>
          <p:cNvSpPr>
            <a:spLocks noGrp="1"/>
          </p:cNvSpPr>
          <p:nvPr>
            <p:ph type="body" idx="1"/>
          </p:nvPr>
        </p:nvSpPr>
        <p:spPr/>
        <p:txBody>
          <a:bodyPr/>
          <a:lstStyle/>
          <a:p>
            <a:endParaRPr lang="en-AU" dirty="0"/>
          </a:p>
          <a:p>
            <a:endParaRPr lang="en-AU" dirty="0"/>
          </a:p>
          <a:p>
            <a:endParaRPr lang="en-AU" dirty="0"/>
          </a:p>
          <a:p>
            <a:endParaRPr lang="en-AU" dirty="0"/>
          </a:p>
          <a:p>
            <a:endParaRPr lang="en-AU" dirty="0"/>
          </a:p>
        </p:txBody>
      </p:sp>
      <p:sp>
        <p:nvSpPr>
          <p:cNvPr id="4" name="Slide Number Placeholder 3">
            <a:extLst>
              <a:ext uri="{FF2B5EF4-FFF2-40B4-BE49-F238E27FC236}">
                <a16:creationId xmlns:a16="http://schemas.microsoft.com/office/drawing/2014/main" id="{D4DFA1C9-74F5-8A48-2D13-AF4DC819EB82}"/>
              </a:ext>
            </a:extLst>
          </p:cNvPr>
          <p:cNvSpPr>
            <a:spLocks noGrp="1"/>
          </p:cNvSpPr>
          <p:nvPr>
            <p:ph type="sldNum" sz="quarter" idx="5"/>
          </p:nvPr>
        </p:nvSpPr>
        <p:spPr/>
        <p:txBody>
          <a:bodyPr/>
          <a:lstStyle/>
          <a:p>
            <a:fld id="{D3D42EEA-4E5F-411C-9E47-C4C1C2BA76B9}" type="slidenum">
              <a:rPr lang="en-AU" smtClean="0"/>
              <a:t>14</a:t>
            </a:fld>
            <a:endParaRPr lang="en-AU"/>
          </a:p>
        </p:txBody>
      </p:sp>
    </p:spTree>
    <p:extLst>
      <p:ext uri="{BB962C8B-B14F-4D97-AF65-F5344CB8AC3E}">
        <p14:creationId xmlns:p14="http://schemas.microsoft.com/office/powerpoint/2010/main" val="180935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8CC25-4F72-4984-ED01-E665B55D6A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E8B95-1113-305F-92A9-D005F22431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37C1A6-0FFA-E91E-9EBF-A2065973B634}"/>
              </a:ext>
            </a:extLst>
          </p:cNvPr>
          <p:cNvSpPr>
            <a:spLocks noGrp="1"/>
          </p:cNvSpPr>
          <p:nvPr>
            <p:ph type="body" idx="1"/>
          </p:nvPr>
        </p:nvSpPr>
        <p:spPr/>
        <p:txBody>
          <a:bodyPr/>
          <a:lstStyle/>
          <a:p>
            <a:endParaRPr lang="en-AU" dirty="0"/>
          </a:p>
          <a:p>
            <a:endParaRPr lang="en-AU" dirty="0"/>
          </a:p>
          <a:p>
            <a:endParaRPr lang="en-AU" dirty="0"/>
          </a:p>
          <a:p>
            <a:endParaRPr lang="en-AU" dirty="0"/>
          </a:p>
          <a:p>
            <a:endParaRPr lang="en-AU" dirty="0"/>
          </a:p>
        </p:txBody>
      </p:sp>
      <p:sp>
        <p:nvSpPr>
          <p:cNvPr id="4" name="Slide Number Placeholder 3">
            <a:extLst>
              <a:ext uri="{FF2B5EF4-FFF2-40B4-BE49-F238E27FC236}">
                <a16:creationId xmlns:a16="http://schemas.microsoft.com/office/drawing/2014/main" id="{8D4D8F94-B280-057A-A433-A1B7DFD65E84}"/>
              </a:ext>
            </a:extLst>
          </p:cNvPr>
          <p:cNvSpPr>
            <a:spLocks noGrp="1"/>
          </p:cNvSpPr>
          <p:nvPr>
            <p:ph type="sldNum" sz="quarter" idx="5"/>
          </p:nvPr>
        </p:nvSpPr>
        <p:spPr/>
        <p:txBody>
          <a:bodyPr/>
          <a:lstStyle/>
          <a:p>
            <a:fld id="{D3D42EEA-4E5F-411C-9E47-C4C1C2BA76B9}" type="slidenum">
              <a:rPr lang="en-AU" smtClean="0"/>
              <a:t>15</a:t>
            </a:fld>
            <a:endParaRPr lang="en-AU"/>
          </a:p>
        </p:txBody>
      </p:sp>
    </p:spTree>
    <p:extLst>
      <p:ext uri="{BB962C8B-B14F-4D97-AF65-F5344CB8AC3E}">
        <p14:creationId xmlns:p14="http://schemas.microsoft.com/office/powerpoint/2010/main" val="1877501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C3DA9-C2CF-51A0-7DC0-0A0D48F436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D314FB-A009-E406-12E7-5D8A543EA6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0141D5-0D57-5A96-FF9F-BE1021F011F1}"/>
              </a:ext>
            </a:extLst>
          </p:cNvPr>
          <p:cNvSpPr>
            <a:spLocks noGrp="1"/>
          </p:cNvSpPr>
          <p:nvPr>
            <p:ph type="body" idx="1"/>
          </p:nvPr>
        </p:nvSpPr>
        <p:spPr/>
        <p:txBody>
          <a:bodyPr/>
          <a:lstStyle/>
          <a:p>
            <a:endParaRPr lang="en-AU" dirty="0"/>
          </a:p>
          <a:p>
            <a:endParaRPr lang="en-AU" dirty="0"/>
          </a:p>
          <a:p>
            <a:endParaRPr lang="en-AU" dirty="0"/>
          </a:p>
          <a:p>
            <a:endParaRPr lang="en-AU" dirty="0"/>
          </a:p>
          <a:p>
            <a:endParaRPr lang="en-AU" dirty="0"/>
          </a:p>
        </p:txBody>
      </p:sp>
      <p:sp>
        <p:nvSpPr>
          <p:cNvPr id="4" name="Slide Number Placeholder 3">
            <a:extLst>
              <a:ext uri="{FF2B5EF4-FFF2-40B4-BE49-F238E27FC236}">
                <a16:creationId xmlns:a16="http://schemas.microsoft.com/office/drawing/2014/main" id="{C29BB3A9-5FA4-B87E-6265-C6691655D75B}"/>
              </a:ext>
            </a:extLst>
          </p:cNvPr>
          <p:cNvSpPr>
            <a:spLocks noGrp="1"/>
          </p:cNvSpPr>
          <p:nvPr>
            <p:ph type="sldNum" sz="quarter" idx="5"/>
          </p:nvPr>
        </p:nvSpPr>
        <p:spPr/>
        <p:txBody>
          <a:bodyPr/>
          <a:lstStyle/>
          <a:p>
            <a:fld id="{D3D42EEA-4E5F-411C-9E47-C4C1C2BA76B9}" type="slidenum">
              <a:rPr lang="en-AU" smtClean="0"/>
              <a:t>16</a:t>
            </a:fld>
            <a:endParaRPr lang="en-AU"/>
          </a:p>
        </p:txBody>
      </p:sp>
    </p:spTree>
    <p:extLst>
      <p:ext uri="{BB962C8B-B14F-4D97-AF65-F5344CB8AC3E}">
        <p14:creationId xmlns:p14="http://schemas.microsoft.com/office/powerpoint/2010/main" val="2055637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7E67D-D599-D391-9C1F-134CA5FD40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46A7A5-BB74-DCF3-04B8-923AE550F0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4ABD44-572E-C612-A65E-874C5213D9C9}"/>
              </a:ext>
            </a:extLst>
          </p:cNvPr>
          <p:cNvSpPr>
            <a:spLocks noGrp="1"/>
          </p:cNvSpPr>
          <p:nvPr>
            <p:ph type="body" idx="1"/>
          </p:nvPr>
        </p:nvSpPr>
        <p:spPr/>
        <p:txBody>
          <a:bodyPr/>
          <a:lstStyle/>
          <a:p>
            <a:endParaRPr lang="en-AU" dirty="0"/>
          </a:p>
          <a:p>
            <a:endParaRPr lang="en-AU" dirty="0"/>
          </a:p>
          <a:p>
            <a:endParaRPr lang="en-AU" dirty="0"/>
          </a:p>
          <a:p>
            <a:endParaRPr lang="en-AU" dirty="0"/>
          </a:p>
          <a:p>
            <a:r>
              <a:rPr lang="en-AU" dirty="0"/>
              <a:t>Peace along with joy and hope are gifts to us that come via the Holy Spirit</a:t>
            </a:r>
          </a:p>
        </p:txBody>
      </p:sp>
      <p:sp>
        <p:nvSpPr>
          <p:cNvPr id="4" name="Slide Number Placeholder 3">
            <a:extLst>
              <a:ext uri="{FF2B5EF4-FFF2-40B4-BE49-F238E27FC236}">
                <a16:creationId xmlns:a16="http://schemas.microsoft.com/office/drawing/2014/main" id="{CEDF6151-F0EE-AAF7-D317-555E79672E3C}"/>
              </a:ext>
            </a:extLst>
          </p:cNvPr>
          <p:cNvSpPr>
            <a:spLocks noGrp="1"/>
          </p:cNvSpPr>
          <p:nvPr>
            <p:ph type="sldNum" sz="quarter" idx="5"/>
          </p:nvPr>
        </p:nvSpPr>
        <p:spPr/>
        <p:txBody>
          <a:bodyPr/>
          <a:lstStyle/>
          <a:p>
            <a:fld id="{D3D42EEA-4E5F-411C-9E47-C4C1C2BA76B9}" type="slidenum">
              <a:rPr lang="en-AU" smtClean="0"/>
              <a:t>17</a:t>
            </a:fld>
            <a:endParaRPr lang="en-AU"/>
          </a:p>
        </p:txBody>
      </p:sp>
    </p:spTree>
    <p:extLst>
      <p:ext uri="{BB962C8B-B14F-4D97-AF65-F5344CB8AC3E}">
        <p14:creationId xmlns:p14="http://schemas.microsoft.com/office/powerpoint/2010/main" val="3159751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3F07C-1650-17C0-D38D-1638B72B7E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67A564-2412-63D5-72F5-2526E915BD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5D291A-4511-6497-AFD4-3775B87028D0}"/>
              </a:ext>
            </a:extLst>
          </p:cNvPr>
          <p:cNvSpPr>
            <a:spLocks noGrp="1"/>
          </p:cNvSpPr>
          <p:nvPr>
            <p:ph type="body" idx="1"/>
          </p:nvPr>
        </p:nvSpPr>
        <p:spPr/>
        <p:txBody>
          <a:bodyPr/>
          <a:lstStyle/>
          <a:p>
            <a:endParaRPr lang="en-AU" dirty="0"/>
          </a:p>
          <a:p>
            <a:endParaRPr lang="en-AU" dirty="0"/>
          </a:p>
          <a:p>
            <a:endParaRPr lang="en-AU" dirty="0"/>
          </a:p>
          <a:p>
            <a:endParaRPr lang="en-AU" dirty="0"/>
          </a:p>
          <a:p>
            <a:r>
              <a:rPr lang="en-AU" dirty="0"/>
              <a:t>But it is also something that we can create, cultivate, practice. </a:t>
            </a:r>
          </a:p>
          <a:p>
            <a:endParaRPr lang="en-AU" dirty="0"/>
          </a:p>
          <a:p>
            <a:r>
              <a:rPr lang="en-AU" dirty="0"/>
              <a:t>In a world that is broken; partisan; troubled; fearful and where justice and oppression reign as often as not; where relationships and families and friends are divided we have an opportunity to be the non-anxious – peace filled presence. </a:t>
            </a:r>
          </a:p>
        </p:txBody>
      </p:sp>
      <p:sp>
        <p:nvSpPr>
          <p:cNvPr id="4" name="Slide Number Placeholder 3">
            <a:extLst>
              <a:ext uri="{FF2B5EF4-FFF2-40B4-BE49-F238E27FC236}">
                <a16:creationId xmlns:a16="http://schemas.microsoft.com/office/drawing/2014/main" id="{D05D2B18-B833-13FF-80F8-700B50D1EECC}"/>
              </a:ext>
            </a:extLst>
          </p:cNvPr>
          <p:cNvSpPr>
            <a:spLocks noGrp="1"/>
          </p:cNvSpPr>
          <p:nvPr>
            <p:ph type="sldNum" sz="quarter" idx="5"/>
          </p:nvPr>
        </p:nvSpPr>
        <p:spPr/>
        <p:txBody>
          <a:bodyPr/>
          <a:lstStyle/>
          <a:p>
            <a:fld id="{D3D42EEA-4E5F-411C-9E47-C4C1C2BA76B9}" type="slidenum">
              <a:rPr lang="en-AU" smtClean="0"/>
              <a:t>18</a:t>
            </a:fld>
            <a:endParaRPr lang="en-AU"/>
          </a:p>
        </p:txBody>
      </p:sp>
    </p:spTree>
    <p:extLst>
      <p:ext uri="{BB962C8B-B14F-4D97-AF65-F5344CB8AC3E}">
        <p14:creationId xmlns:p14="http://schemas.microsoft.com/office/powerpoint/2010/main" val="4013662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Matthew:</a:t>
            </a:r>
          </a:p>
          <a:p>
            <a:r>
              <a:rPr lang="en-US" dirty="0"/>
              <a:t>John the Baptist was a radical. Locusts and honey; Camel hair; some came to repent; some came to gawk. But he was proclaiming the kingdom of God is at hand. That’s the vision of peace; shalom; wholeness; it is shorthand for God’s up to something good in this world.</a:t>
            </a:r>
          </a:p>
          <a:p>
            <a:endParaRPr lang="en-US" dirty="0"/>
          </a:p>
          <a:p>
            <a:r>
              <a:rPr lang="en-US" dirty="0"/>
              <a:t>Direction of the incarnation</a:t>
            </a:r>
          </a:p>
          <a:p>
            <a:r>
              <a:rPr lang="en-US" dirty="0"/>
              <a:t>God is interested in the transformation of this world</a:t>
            </a:r>
          </a:p>
          <a:p>
            <a:r>
              <a:rPr lang="en-US" dirty="0"/>
              <a:t>In that we are transformed by Jesus with Holy Spirit </a:t>
            </a:r>
            <a:r>
              <a:rPr lang="en-US" dirty="0" err="1"/>
              <a:t>baptised</a:t>
            </a:r>
            <a:r>
              <a:rPr lang="en-US" dirty="0"/>
              <a:t> lives</a:t>
            </a:r>
            <a:endParaRPr lang="en-AU" dirty="0"/>
          </a:p>
          <a:p>
            <a:endParaRPr lang="en-US" dirty="0"/>
          </a:p>
          <a:p>
            <a:r>
              <a:rPr lang="en-US" dirty="0"/>
              <a:t>Hypocrisy of the religious leaders who practiced purity laws but not the laws of justice and treating people right. The took God’s laws and made them a heavy and bitter yoke. </a:t>
            </a:r>
          </a:p>
          <a:p>
            <a:endParaRPr lang="en-US" dirty="0"/>
          </a:p>
          <a:p>
            <a:r>
              <a:rPr lang="en-US" dirty="0"/>
              <a:t>Hollowness of hoping in politics particularly Christian Nationalism – Christian Nationalists walk around with a mouth full of scripture and a heart full of hate (James </a:t>
            </a:r>
            <a:r>
              <a:rPr lang="en-US" dirty="0" err="1"/>
              <a:t>Talaico</a:t>
            </a:r>
            <a:r>
              <a:rPr lang="en-US" dirty="0"/>
              <a:t>). That’s because they are afraid. Fear and peace cannot abide together.</a:t>
            </a:r>
          </a:p>
          <a:p>
            <a:endParaRPr lang="en-US" dirty="0"/>
          </a:p>
          <a:p>
            <a:r>
              <a:rPr lang="en-US" dirty="0"/>
              <a:t>His axe was at the root of the tree of the pharisees and Sadducees and their religious system. Repentance, giving up power and greed the solution. The system works for the rich and powerful.</a:t>
            </a:r>
          </a:p>
          <a:p>
            <a:endParaRPr lang="en-US" dirty="0"/>
          </a:p>
          <a:p>
            <a:r>
              <a:rPr lang="en-US" dirty="0"/>
              <a:t>Spend time reflecting that God has come unexpectedly in the form of a baby. He will come again as a great, powerful but just King who will put the world right. Let it fill your heart with peace; let his gift of peace fill you; cultivate his peace. </a:t>
            </a:r>
          </a:p>
          <a:p>
            <a:endParaRPr lang="en-US" dirty="0"/>
          </a:p>
          <a:p>
            <a:endParaRPr lang="en-US" dirty="0"/>
          </a:p>
          <a:p>
            <a:endParaRPr lang="en-US" dirty="0"/>
          </a:p>
          <a:p>
            <a:endParaRPr lang="en-US" dirty="0"/>
          </a:p>
          <a:p>
            <a:endParaRPr lang="en-US" dirty="0"/>
          </a:p>
          <a:p>
            <a:endParaRPr lang="en-AU" dirty="0"/>
          </a:p>
        </p:txBody>
      </p:sp>
      <p:sp>
        <p:nvSpPr>
          <p:cNvPr id="4" name="Slide Number Placeholder 3"/>
          <p:cNvSpPr>
            <a:spLocks noGrp="1"/>
          </p:cNvSpPr>
          <p:nvPr>
            <p:ph type="sldNum" sz="quarter" idx="5"/>
          </p:nvPr>
        </p:nvSpPr>
        <p:spPr/>
        <p:txBody>
          <a:bodyPr/>
          <a:lstStyle/>
          <a:p>
            <a:fld id="{D3D42EEA-4E5F-411C-9E47-C4C1C2BA76B9}" type="slidenum">
              <a:rPr lang="en-AU" smtClean="0"/>
              <a:t>22</a:t>
            </a:fld>
            <a:endParaRPr lang="en-AU"/>
          </a:p>
        </p:txBody>
      </p:sp>
    </p:spTree>
    <p:extLst>
      <p:ext uri="{BB962C8B-B14F-4D97-AF65-F5344CB8AC3E}">
        <p14:creationId xmlns:p14="http://schemas.microsoft.com/office/powerpoint/2010/main" val="3371467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D42EEA-4E5F-411C-9E47-C4C1C2BA76B9}" type="slidenum">
              <a:rPr lang="en-AU" smtClean="0"/>
              <a:t>3</a:t>
            </a:fld>
            <a:endParaRPr lang="en-AU"/>
          </a:p>
        </p:txBody>
      </p:sp>
    </p:spTree>
    <p:extLst>
      <p:ext uri="{BB962C8B-B14F-4D97-AF65-F5344CB8AC3E}">
        <p14:creationId xmlns:p14="http://schemas.microsoft.com/office/powerpoint/2010/main" val="2265874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Dorithy Day…Bohemian; Socialist; Anarchist; Christian; Radical pacifist….Inspired by the radical vision of the Kingdom of God and the deep commitment the prophets in particular had with the poor she dedicated herself to identifying with the poor (Catholic).</a:t>
            </a:r>
          </a:p>
          <a:p>
            <a:endParaRPr lang="en-US" sz="1800" dirty="0"/>
          </a:p>
          <a:p>
            <a:r>
              <a:rPr lang="en-US" sz="1800" dirty="0"/>
              <a:t>Inspired both by her non-violent, sacramental direct action her granddaughter broke into a submarine base and symbolically beat hammers against machines in order to symbolically protest nuclear submarines and beat swords into plough shears.</a:t>
            </a:r>
          </a:p>
          <a:p>
            <a:endParaRPr lang="en-US" sz="1800" dirty="0"/>
          </a:p>
          <a:p>
            <a:r>
              <a:rPr lang="en-US" sz="1800" dirty="0"/>
              <a:t>Dorathy Day was a 20</a:t>
            </a:r>
            <a:r>
              <a:rPr lang="en-US" sz="1800" baseline="30000" dirty="0"/>
              <a:t>th</a:t>
            </a:r>
            <a:r>
              <a:rPr lang="en-US" sz="1800" dirty="0"/>
              <a:t> Century prophet; praying rather than participating in the 1950’s nuclear war drills. She famously said, “hiding under desks won’t help, only nuclear disarmament can do that.”</a:t>
            </a:r>
          </a:p>
          <a:p>
            <a:endParaRPr lang="en-US" sz="1800" dirty="0"/>
          </a:p>
          <a:p>
            <a:r>
              <a:rPr lang="en-US" sz="1800" dirty="0"/>
              <a:t>Eventually the Catholic church caught up. The man who led that push was the military Chaplain who served the bomber crew communion before the dropped a nuclear bomb on Nagasaki. Nagasaki had no military significance but it did have a population of 10 000 Catholics. Most of them lived in the inner city and were killed. Christianity has never really got a hold in Japan in any significant way since. Father William Downey later spoke of how he served the most holy of Christian sacraments to a crew to go and kill other Christians.</a:t>
            </a:r>
          </a:p>
          <a:p>
            <a:endParaRPr lang="en-US" sz="1800" dirty="0"/>
          </a:p>
          <a:p>
            <a:endParaRPr lang="en-US" sz="1800" dirty="0"/>
          </a:p>
          <a:p>
            <a:r>
              <a:rPr lang="en-US" sz="1800" dirty="0"/>
              <a:t>Prophets don’t have 2020 vision. </a:t>
            </a:r>
          </a:p>
          <a:p>
            <a:r>
              <a:rPr lang="en-US" sz="1800" dirty="0"/>
              <a:t>They are putting words to hope and joy and peace and desires for justice and end to oppression </a:t>
            </a:r>
            <a:br>
              <a:rPr lang="en-US" sz="1800" dirty="0"/>
            </a:br>
            <a:endParaRPr lang="en-US" sz="1800" dirty="0"/>
          </a:p>
          <a:p>
            <a:r>
              <a:rPr lang="en-US" sz="1800" dirty="0"/>
              <a:t>Sometimes Isaiah timeline can feel all over the place A babe will be born and the lion will lie down with the lamb and the Israelites will be freed from exile</a:t>
            </a:r>
          </a:p>
          <a:p>
            <a:endParaRPr lang="en-US" sz="1800" dirty="0"/>
          </a:p>
          <a:p>
            <a:r>
              <a:rPr lang="en-US" sz="1800" dirty="0"/>
              <a:t>But it is the hope and joy and peace that comes from waiting on God to achieve what in the natural cannot seem possible</a:t>
            </a:r>
          </a:p>
          <a:p>
            <a:endParaRPr lang="en-AU" dirty="0"/>
          </a:p>
          <a:p>
            <a:r>
              <a:rPr lang="en-AU" dirty="0"/>
              <a:t>Paradise in first two chapters and paradise in the last two.</a:t>
            </a:r>
          </a:p>
        </p:txBody>
      </p:sp>
      <p:sp>
        <p:nvSpPr>
          <p:cNvPr id="4" name="Slide Number Placeholder 3"/>
          <p:cNvSpPr>
            <a:spLocks noGrp="1"/>
          </p:cNvSpPr>
          <p:nvPr>
            <p:ph type="sldNum" sz="quarter" idx="5"/>
          </p:nvPr>
        </p:nvSpPr>
        <p:spPr/>
        <p:txBody>
          <a:bodyPr/>
          <a:lstStyle/>
          <a:p>
            <a:fld id="{D3D42EEA-4E5F-411C-9E47-C4C1C2BA76B9}" type="slidenum">
              <a:rPr lang="en-AU" smtClean="0"/>
              <a:t>7</a:t>
            </a:fld>
            <a:endParaRPr lang="en-AU"/>
          </a:p>
        </p:txBody>
      </p:sp>
    </p:spTree>
    <p:extLst>
      <p:ext uri="{BB962C8B-B14F-4D97-AF65-F5344CB8AC3E}">
        <p14:creationId xmlns:p14="http://schemas.microsoft.com/office/powerpoint/2010/main" val="214785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D42EEA-4E5F-411C-9E47-C4C1C2BA76B9}" type="slidenum">
              <a:rPr lang="en-AU" smtClean="0"/>
              <a:t>8</a:t>
            </a:fld>
            <a:endParaRPr lang="en-AU"/>
          </a:p>
        </p:txBody>
      </p:sp>
    </p:spTree>
    <p:extLst>
      <p:ext uri="{BB962C8B-B14F-4D97-AF65-F5344CB8AC3E}">
        <p14:creationId xmlns:p14="http://schemas.microsoft.com/office/powerpoint/2010/main" val="1278239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10700-0E7D-8571-219A-97FFCBB6EE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09AB18-DA58-A08C-B639-A10B859EFF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AE6894-9A44-7D3F-0E3B-D353FD2D9411}"/>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D995896C-3B9F-0FE2-5143-4FB83E6643FD}"/>
              </a:ext>
            </a:extLst>
          </p:cNvPr>
          <p:cNvSpPr>
            <a:spLocks noGrp="1"/>
          </p:cNvSpPr>
          <p:nvPr>
            <p:ph type="sldNum" sz="quarter" idx="5"/>
          </p:nvPr>
        </p:nvSpPr>
        <p:spPr/>
        <p:txBody>
          <a:bodyPr/>
          <a:lstStyle/>
          <a:p>
            <a:fld id="{D3D42EEA-4E5F-411C-9E47-C4C1C2BA76B9}" type="slidenum">
              <a:rPr lang="en-AU" smtClean="0"/>
              <a:t>9</a:t>
            </a:fld>
            <a:endParaRPr lang="en-AU"/>
          </a:p>
        </p:txBody>
      </p:sp>
    </p:spTree>
    <p:extLst>
      <p:ext uri="{BB962C8B-B14F-4D97-AF65-F5344CB8AC3E}">
        <p14:creationId xmlns:p14="http://schemas.microsoft.com/office/powerpoint/2010/main" val="1378044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F29FE-0B48-38D5-4DD1-A2FFFB541D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632057-B44A-A40E-5DEB-2688F451B0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79CD12-6181-222A-1B25-0F5B03DA4BF3}"/>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49436C3F-87C4-7A2D-A8D2-B41758F1D3D8}"/>
              </a:ext>
            </a:extLst>
          </p:cNvPr>
          <p:cNvSpPr>
            <a:spLocks noGrp="1"/>
          </p:cNvSpPr>
          <p:nvPr>
            <p:ph type="sldNum" sz="quarter" idx="5"/>
          </p:nvPr>
        </p:nvSpPr>
        <p:spPr/>
        <p:txBody>
          <a:bodyPr/>
          <a:lstStyle/>
          <a:p>
            <a:fld id="{D3D42EEA-4E5F-411C-9E47-C4C1C2BA76B9}" type="slidenum">
              <a:rPr lang="en-AU" smtClean="0"/>
              <a:t>10</a:t>
            </a:fld>
            <a:endParaRPr lang="en-AU"/>
          </a:p>
        </p:txBody>
      </p:sp>
    </p:spTree>
    <p:extLst>
      <p:ext uri="{BB962C8B-B14F-4D97-AF65-F5344CB8AC3E}">
        <p14:creationId xmlns:p14="http://schemas.microsoft.com/office/powerpoint/2010/main" val="649500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F73AB-10AE-54D9-7FF5-7E5F40F985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2E04D7-A1D7-A686-F15A-47542C408F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7DDF8C-80D3-F0AC-1EAB-E44E8AE91EBC}"/>
              </a:ext>
            </a:extLst>
          </p:cNvPr>
          <p:cNvSpPr>
            <a:spLocks noGrp="1"/>
          </p:cNvSpPr>
          <p:nvPr>
            <p:ph type="body" idx="1"/>
          </p:nvPr>
        </p:nvSpPr>
        <p:spPr/>
        <p:txBody>
          <a:bodyPr/>
          <a:lstStyle/>
          <a:p>
            <a:r>
              <a:rPr lang="en-US" dirty="0"/>
              <a:t>Moves from Solomon to the great king – the messiah</a:t>
            </a:r>
          </a:p>
          <a:p>
            <a:r>
              <a:rPr lang="en-US" dirty="0"/>
              <a:t>What are the things you notice him doing?</a:t>
            </a:r>
            <a:endParaRPr lang="en-AU" dirty="0"/>
          </a:p>
          <a:p>
            <a:endParaRPr lang="en-AU" dirty="0"/>
          </a:p>
        </p:txBody>
      </p:sp>
      <p:sp>
        <p:nvSpPr>
          <p:cNvPr id="4" name="Slide Number Placeholder 3">
            <a:extLst>
              <a:ext uri="{FF2B5EF4-FFF2-40B4-BE49-F238E27FC236}">
                <a16:creationId xmlns:a16="http://schemas.microsoft.com/office/drawing/2014/main" id="{039A752D-6D6D-DBDC-6E8C-B028363C7A1D}"/>
              </a:ext>
            </a:extLst>
          </p:cNvPr>
          <p:cNvSpPr>
            <a:spLocks noGrp="1"/>
          </p:cNvSpPr>
          <p:nvPr>
            <p:ph type="sldNum" sz="quarter" idx="5"/>
          </p:nvPr>
        </p:nvSpPr>
        <p:spPr/>
        <p:txBody>
          <a:bodyPr/>
          <a:lstStyle/>
          <a:p>
            <a:fld id="{D3D42EEA-4E5F-411C-9E47-C4C1C2BA76B9}" type="slidenum">
              <a:rPr lang="en-AU" smtClean="0"/>
              <a:t>11</a:t>
            </a:fld>
            <a:endParaRPr lang="en-AU"/>
          </a:p>
        </p:txBody>
      </p:sp>
    </p:spTree>
    <p:extLst>
      <p:ext uri="{BB962C8B-B14F-4D97-AF65-F5344CB8AC3E}">
        <p14:creationId xmlns:p14="http://schemas.microsoft.com/office/powerpoint/2010/main" val="3487499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76227-E3F9-F983-1A01-0225C1B7CA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16A84B-9F39-3A35-526C-49025382C3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185F56-0FD3-587B-C94F-A32A51FB9BD9}"/>
              </a:ext>
            </a:extLst>
          </p:cNvPr>
          <p:cNvSpPr>
            <a:spLocks noGrp="1"/>
          </p:cNvSpPr>
          <p:nvPr>
            <p:ph type="body" idx="1"/>
          </p:nvPr>
        </p:nvSpPr>
        <p:spPr/>
        <p:txBody>
          <a:bodyPr/>
          <a:lstStyle/>
          <a:p>
            <a:r>
              <a:rPr lang="en-US" dirty="0"/>
              <a:t>Moves from Solomon to the great king – the messiah</a:t>
            </a:r>
          </a:p>
          <a:p>
            <a:r>
              <a:rPr lang="en-US" dirty="0"/>
              <a:t>What are the things you notice him doing?</a:t>
            </a:r>
            <a:endParaRPr lang="en-AU" dirty="0"/>
          </a:p>
          <a:p>
            <a:endParaRPr lang="en-AU" dirty="0"/>
          </a:p>
        </p:txBody>
      </p:sp>
      <p:sp>
        <p:nvSpPr>
          <p:cNvPr id="4" name="Slide Number Placeholder 3">
            <a:extLst>
              <a:ext uri="{FF2B5EF4-FFF2-40B4-BE49-F238E27FC236}">
                <a16:creationId xmlns:a16="http://schemas.microsoft.com/office/drawing/2014/main" id="{3BF7B31E-F6CA-9BE2-4BE5-31089157573C}"/>
              </a:ext>
            </a:extLst>
          </p:cNvPr>
          <p:cNvSpPr>
            <a:spLocks noGrp="1"/>
          </p:cNvSpPr>
          <p:nvPr>
            <p:ph type="sldNum" sz="quarter" idx="5"/>
          </p:nvPr>
        </p:nvSpPr>
        <p:spPr/>
        <p:txBody>
          <a:bodyPr/>
          <a:lstStyle/>
          <a:p>
            <a:fld id="{D3D42EEA-4E5F-411C-9E47-C4C1C2BA76B9}" type="slidenum">
              <a:rPr lang="en-AU" smtClean="0"/>
              <a:t>12</a:t>
            </a:fld>
            <a:endParaRPr lang="en-AU"/>
          </a:p>
        </p:txBody>
      </p:sp>
    </p:spTree>
    <p:extLst>
      <p:ext uri="{BB962C8B-B14F-4D97-AF65-F5344CB8AC3E}">
        <p14:creationId xmlns:p14="http://schemas.microsoft.com/office/powerpoint/2010/main" val="1480948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antidote to the fear, greed, anger and outrage of modern world and social media</a:t>
            </a:r>
          </a:p>
          <a:p>
            <a:endParaRPr lang="en-AU" dirty="0"/>
          </a:p>
          <a:p>
            <a:r>
              <a:rPr lang="en-AU" dirty="0"/>
              <a:t>Conservative politics – Keep the world good – Primary emotion is fear</a:t>
            </a:r>
          </a:p>
          <a:p>
            <a:endParaRPr lang="en-AU" dirty="0"/>
          </a:p>
          <a:p>
            <a:r>
              <a:rPr lang="en-AU" dirty="0"/>
              <a:t>Progressive politics – Make the world good – Primary motive Anger</a:t>
            </a:r>
          </a:p>
          <a:p>
            <a:endParaRPr lang="en-AU" dirty="0"/>
          </a:p>
          <a:p>
            <a:r>
              <a:rPr lang="en-AU" dirty="0"/>
              <a:t>Media and our social media feeds are often trying to make us fearful or angry – both often results in outrage keeps you scrolling or tuning in again – then they can sell you solutions – you need better security</a:t>
            </a:r>
          </a:p>
          <a:p>
            <a:endParaRPr lang="en-AU" dirty="0"/>
          </a:p>
          <a:p>
            <a:r>
              <a:rPr lang="en-AU" dirty="0"/>
              <a:t>Peace is when humanity flourish – war and violence only bring suffering</a:t>
            </a:r>
          </a:p>
          <a:p>
            <a:endParaRPr lang="en-AU" dirty="0"/>
          </a:p>
          <a:p>
            <a:r>
              <a:rPr lang="en-AU" dirty="0"/>
              <a:t>Peace is an inner quiet that can only come from faith</a:t>
            </a:r>
          </a:p>
          <a:p>
            <a:endParaRPr lang="en-AU" dirty="0"/>
          </a:p>
          <a:p>
            <a:r>
              <a:rPr lang="en-AU" dirty="0"/>
              <a:t>Peace comes from knowing the sure and certain hope of resurrection and a vision of the coming kingdom of God (repeat)</a:t>
            </a:r>
          </a:p>
          <a:p>
            <a:endParaRPr lang="en-AU" dirty="0"/>
          </a:p>
          <a:p>
            <a:endParaRPr lang="en-AU" dirty="0"/>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D3D42EEA-4E5F-411C-9E47-C4C1C2BA76B9}" type="slidenum">
              <a:rPr lang="en-AU" smtClean="0"/>
              <a:t>13</a:t>
            </a:fld>
            <a:endParaRPr lang="en-AU"/>
          </a:p>
        </p:txBody>
      </p:sp>
    </p:spTree>
    <p:extLst>
      <p:ext uri="{BB962C8B-B14F-4D97-AF65-F5344CB8AC3E}">
        <p14:creationId xmlns:p14="http://schemas.microsoft.com/office/powerpoint/2010/main" val="1413634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12/7/2025</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F17AE-C2D9-44B6-255D-772AAAFE8E84}"/>
              </a:ext>
            </a:extLst>
          </p:cNvPr>
          <p:cNvSpPr>
            <a:spLocks noGrp="1"/>
          </p:cNvSpPr>
          <p:nvPr>
            <p:ph type="ctrTitle"/>
          </p:nvPr>
        </p:nvSpPr>
        <p:spPr/>
        <p:txBody>
          <a:bodyPr/>
          <a:lstStyle/>
          <a:p>
            <a:r>
              <a:rPr lang="en-US" dirty="0"/>
              <a:t>Advent week 2 - Peace</a:t>
            </a:r>
            <a:endParaRPr lang="en-AU" dirty="0"/>
          </a:p>
        </p:txBody>
      </p:sp>
      <p:sp>
        <p:nvSpPr>
          <p:cNvPr id="3" name="Subtitle 2">
            <a:extLst>
              <a:ext uri="{FF2B5EF4-FFF2-40B4-BE49-F238E27FC236}">
                <a16:creationId xmlns:a16="http://schemas.microsoft.com/office/drawing/2014/main" id="{4F0D9D39-1134-86B1-3F4C-F78CBDAE44C4}"/>
              </a:ext>
            </a:extLst>
          </p:cNvPr>
          <p:cNvSpPr>
            <a:spLocks noGrp="1"/>
          </p:cNvSpPr>
          <p:nvPr>
            <p:ph type="subTitle" idx="1"/>
          </p:nvPr>
        </p:nvSpPr>
        <p:spPr>
          <a:xfrm>
            <a:off x="1595269" y="3602037"/>
            <a:ext cx="9001462" cy="2287485"/>
          </a:xfrm>
        </p:spPr>
        <p:txBody>
          <a:bodyPr/>
          <a:lstStyle/>
          <a:p>
            <a:r>
              <a:rPr lang="en-US" dirty="0"/>
              <a:t>Isaiah 11:1-10</a:t>
            </a:r>
          </a:p>
          <a:p>
            <a:r>
              <a:rPr lang="en-US" dirty="0"/>
              <a:t>Psalm 72:1-7; 18-19</a:t>
            </a:r>
          </a:p>
          <a:p>
            <a:r>
              <a:rPr lang="en-US" dirty="0"/>
              <a:t>Romans 15:4-13</a:t>
            </a:r>
          </a:p>
          <a:p>
            <a:r>
              <a:rPr lang="en-US" dirty="0"/>
              <a:t>Matthew 3:1-12</a:t>
            </a:r>
          </a:p>
          <a:p>
            <a:endParaRPr lang="en-AU" dirty="0"/>
          </a:p>
        </p:txBody>
      </p:sp>
    </p:spTree>
    <p:extLst>
      <p:ext uri="{BB962C8B-B14F-4D97-AF65-F5344CB8AC3E}">
        <p14:creationId xmlns:p14="http://schemas.microsoft.com/office/powerpoint/2010/main" val="840807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61B2B-DC67-AC16-3BA4-9476646BA0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002C96-78E5-00B2-F741-15AFA9828D1C}"/>
              </a:ext>
            </a:extLst>
          </p:cNvPr>
          <p:cNvSpPr>
            <a:spLocks noGrp="1"/>
          </p:cNvSpPr>
          <p:nvPr>
            <p:ph type="title"/>
          </p:nvPr>
        </p:nvSpPr>
        <p:spPr>
          <a:xfrm>
            <a:off x="919119" y="0"/>
            <a:ext cx="10353761" cy="726831"/>
          </a:xfrm>
        </p:spPr>
        <p:txBody>
          <a:bodyPr/>
          <a:lstStyle/>
          <a:p>
            <a:r>
              <a:rPr lang="en-US" dirty="0"/>
              <a:t>Psalm 72:1-7; 18-19</a:t>
            </a:r>
            <a:endParaRPr lang="en-AU" dirty="0"/>
          </a:p>
        </p:txBody>
      </p:sp>
      <p:sp>
        <p:nvSpPr>
          <p:cNvPr id="3" name="Content Placeholder 2">
            <a:extLst>
              <a:ext uri="{FF2B5EF4-FFF2-40B4-BE49-F238E27FC236}">
                <a16:creationId xmlns:a16="http://schemas.microsoft.com/office/drawing/2014/main" id="{2EE5CCCB-4491-112E-8701-78BAE446C048}"/>
              </a:ext>
            </a:extLst>
          </p:cNvPr>
          <p:cNvSpPr>
            <a:spLocks noGrp="1"/>
          </p:cNvSpPr>
          <p:nvPr>
            <p:ph idx="1"/>
          </p:nvPr>
        </p:nvSpPr>
        <p:spPr>
          <a:xfrm>
            <a:off x="363894" y="726831"/>
            <a:ext cx="11719249" cy="6009871"/>
          </a:xfrm>
        </p:spPr>
        <p:txBody>
          <a:bodyPr>
            <a:normAutofit/>
          </a:bodyPr>
          <a:lstStyle/>
          <a:p>
            <a:pPr marL="0" indent="0">
              <a:buNone/>
            </a:pPr>
            <a:r>
              <a:rPr lang="en-US" sz="3200" dirty="0">
                <a:effectLst/>
              </a:rPr>
              <a:t>18 Blessed be the Lord, the God of Israel,</a:t>
            </a:r>
          </a:p>
          <a:p>
            <a:pPr marL="0" indent="0">
              <a:buNone/>
            </a:pPr>
            <a:r>
              <a:rPr lang="en-US" sz="3200" dirty="0">
                <a:effectLst/>
              </a:rPr>
              <a:t>   who alone does wondrous things.</a:t>
            </a:r>
          </a:p>
          <a:p>
            <a:pPr marL="0" indent="0">
              <a:buNone/>
            </a:pPr>
            <a:r>
              <a:rPr lang="en-US" sz="3200" dirty="0">
                <a:effectLst/>
              </a:rPr>
              <a:t>19 Blessed be his glorious name for ever;</a:t>
            </a:r>
          </a:p>
          <a:p>
            <a:pPr marL="0" indent="0">
              <a:buNone/>
            </a:pPr>
            <a:r>
              <a:rPr lang="en-US" sz="3200" dirty="0">
                <a:effectLst/>
              </a:rPr>
              <a:t>   may his glory fill the whole Earth.</a:t>
            </a:r>
          </a:p>
          <a:p>
            <a:pPr marL="0" indent="0">
              <a:buNone/>
            </a:pPr>
            <a:r>
              <a:rPr lang="en-US" sz="3200" dirty="0">
                <a:effectLst/>
              </a:rPr>
              <a:t>Amen and Amen.</a:t>
            </a:r>
            <a:endParaRPr lang="en-AU" sz="3200" dirty="0">
              <a:effectLst/>
            </a:endParaRPr>
          </a:p>
        </p:txBody>
      </p:sp>
    </p:spTree>
    <p:extLst>
      <p:ext uri="{BB962C8B-B14F-4D97-AF65-F5344CB8AC3E}">
        <p14:creationId xmlns:p14="http://schemas.microsoft.com/office/powerpoint/2010/main" val="2880687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a:extLst>
            <a:ext uri="{FF2B5EF4-FFF2-40B4-BE49-F238E27FC236}">
              <a16:creationId xmlns:a16="http://schemas.microsoft.com/office/drawing/2014/main" id="{BE890C24-5F95-DCF1-33D3-73B97F5140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FB8C02-FB68-61EA-DE84-C25A7C793CC7}"/>
              </a:ext>
            </a:extLst>
          </p:cNvPr>
          <p:cNvSpPr>
            <a:spLocks noGrp="1"/>
          </p:cNvSpPr>
          <p:nvPr>
            <p:ph type="title"/>
          </p:nvPr>
        </p:nvSpPr>
        <p:spPr>
          <a:xfrm>
            <a:off x="7872575" y="628651"/>
            <a:ext cx="3643150" cy="3495674"/>
          </a:xfrm>
        </p:spPr>
        <p:txBody>
          <a:bodyPr vert="horz" lIns="91440" tIns="45720" rIns="91440" bIns="45720" rtlCol="0" anchor="b">
            <a:normAutofit/>
          </a:bodyPr>
          <a:lstStyle/>
          <a:p>
            <a:pPr algn="l"/>
            <a:r>
              <a:rPr lang="en-US" sz="4000" dirty="0"/>
              <a:t>Messianic</a:t>
            </a:r>
          </a:p>
        </p:txBody>
      </p:sp>
      <p:sp>
        <p:nvSpPr>
          <p:cNvPr id="10" name="Rectangle 9">
            <a:extLst>
              <a:ext uri="{FF2B5EF4-FFF2-40B4-BE49-F238E27FC236}">
                <a16:creationId xmlns:a16="http://schemas.microsoft.com/office/drawing/2014/main" id="{6042FC83-EB72-4540-AFE5-1F735DAE0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6696075" cy="5391150"/>
          </a:xfrm>
          <a:prstGeom prst="rect">
            <a:avLst/>
          </a:prstGeom>
          <a:solidFill>
            <a:schemeClr val="tx1"/>
          </a:solid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book on a table&#10;&#10;AI-generated content may be incorrect.">
            <a:extLst>
              <a:ext uri="{FF2B5EF4-FFF2-40B4-BE49-F238E27FC236}">
                <a16:creationId xmlns:a16="http://schemas.microsoft.com/office/drawing/2014/main" id="{76429111-E14A-C118-C512-4C93F7BE11BA}"/>
              </a:ext>
            </a:extLst>
          </p:cNvPr>
          <p:cNvPicPr>
            <a:picLocks noGrp="1" noChangeAspect="1"/>
          </p:cNvPicPr>
          <p:nvPr>
            <p:ph idx="1"/>
          </p:nvPr>
        </p:nvPicPr>
        <p:blipFill>
          <a:blip r:embed="rId4"/>
          <a:srcRect r="-1" b="21899"/>
          <a:stretch>
            <a:fillRect/>
          </a:stretch>
        </p:blipFill>
        <p:spPr>
          <a:xfrm>
            <a:off x="1137490" y="1114868"/>
            <a:ext cx="5926045" cy="4628265"/>
          </a:xfrm>
          <a:prstGeom prst="rect">
            <a:avLst/>
          </a:prstGeom>
        </p:spPr>
      </p:pic>
      <p:sp>
        <p:nvSpPr>
          <p:cNvPr id="12" name="Rectangle 11">
            <a:extLst>
              <a:ext uri="{FF2B5EF4-FFF2-40B4-BE49-F238E27FC236}">
                <a16:creationId xmlns:a16="http://schemas.microsoft.com/office/drawing/2014/main" id="{94FEF231-A3F8-4DC3-95EF-6F027799E5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654" y="799817"/>
            <a:ext cx="6565717"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7906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a:extLst>
            <a:ext uri="{FF2B5EF4-FFF2-40B4-BE49-F238E27FC236}">
              <a16:creationId xmlns:a16="http://schemas.microsoft.com/office/drawing/2014/main" id="{5D4AAD89-67A3-3136-F745-A305A1DF48F7}"/>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E72B2DB2-00C4-43D6-84BC-C38A0BA088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70DAC5F4-0535-4241-8776-047CAED79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30000"/>
              <a:duotone>
                <a:prstClr val="black"/>
                <a:schemeClr val="accent3">
                  <a:tint val="45000"/>
                  <a:satMod val="400000"/>
                </a:schemeClr>
              </a:duotone>
              <a:extLst>
                <a:ext uri="{BEBA8EAE-BF5A-486C-A8C5-ECC9F3942E4B}">
                  <a14:imgProps xmlns:a14="http://schemas.microsoft.com/office/drawing/2010/main">
                    <a14:imgLayer>
                      <a14:imgEffect>
                        <a14:sharpenSoften amount="35000"/>
                      </a14:imgEffect>
                    </a14:imgLayer>
                  </a14:imgProps>
                </a:ext>
              </a:extLst>
            </a:blip>
            <a:srcRect/>
            <a:tile tx="0" ty="0" sx="100000" sy="100000" flip="none" algn="ctr"/>
          </a:blip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7" name="Content Placeholder 6" descr="A rock on a beach&#10;&#10;AI-generated content may be incorrect.">
            <a:extLst>
              <a:ext uri="{FF2B5EF4-FFF2-40B4-BE49-F238E27FC236}">
                <a16:creationId xmlns:a16="http://schemas.microsoft.com/office/drawing/2014/main" id="{999C2F06-09BC-73AC-73BD-718CCDD83DA1}"/>
              </a:ext>
            </a:extLst>
          </p:cNvPr>
          <p:cNvPicPr>
            <a:picLocks noGrp="1" noChangeAspect="1"/>
          </p:cNvPicPr>
          <p:nvPr>
            <p:ph idx="1"/>
          </p:nvPr>
        </p:nvPicPr>
        <p:blipFill>
          <a:blip r:embed="rId4"/>
          <a:srcRect r="415"/>
          <a:stretch>
            <a:fillRect/>
          </a:stretch>
        </p:blipFill>
        <p:spPr>
          <a:xfrm>
            <a:off x="20" y="2030"/>
            <a:ext cx="12191980" cy="6855970"/>
          </a:xfrm>
          <a:prstGeom prst="rect">
            <a:avLst/>
          </a:prstGeom>
        </p:spPr>
      </p:pic>
    </p:spTree>
    <p:extLst>
      <p:ext uri="{BB962C8B-B14F-4D97-AF65-F5344CB8AC3E}">
        <p14:creationId xmlns:p14="http://schemas.microsoft.com/office/powerpoint/2010/main" val="3431276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8" name="Picture 7" descr="A person with his hands on his head&#10;&#10;AI-generated content may be incorrect.">
            <a:extLst>
              <a:ext uri="{FF2B5EF4-FFF2-40B4-BE49-F238E27FC236}">
                <a16:creationId xmlns:a16="http://schemas.microsoft.com/office/drawing/2014/main" id="{6562236D-6F4B-BAB0-6011-F6ECC0F04495}"/>
              </a:ext>
            </a:extLst>
          </p:cNvPr>
          <p:cNvPicPr>
            <a:picLocks noChangeAspect="1"/>
          </p:cNvPicPr>
          <p:nvPr/>
        </p:nvPicPr>
        <p:blipFill>
          <a:blip r:embed="rId4"/>
          <a:srcRect l="5171" r="5469" b="-1"/>
          <a:stretch>
            <a:fillRect/>
          </a:stretch>
        </p:blipFill>
        <p:spPr>
          <a:xfrm>
            <a:off x="20" y="2030"/>
            <a:ext cx="12191980" cy="6855970"/>
          </a:xfrm>
          <a:prstGeom prst="rect">
            <a:avLst/>
          </a:prstGeom>
        </p:spPr>
      </p:pic>
      <p:sp>
        <p:nvSpPr>
          <p:cNvPr id="13" name="Rectangle 12">
            <a:extLst>
              <a:ext uri="{FF2B5EF4-FFF2-40B4-BE49-F238E27FC236}">
                <a16:creationId xmlns:a16="http://schemas.microsoft.com/office/drawing/2014/main" id="{E72B2DB2-00C4-43D6-84BC-C38A0BA088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70DAC5F4-0535-4241-8776-047CAED79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30000"/>
              <a:duotone>
                <a:prstClr val="black"/>
                <a:schemeClr val="accent3">
                  <a:tint val="45000"/>
                  <a:satMod val="400000"/>
                </a:schemeClr>
              </a:duotone>
              <a:extLst>
                <a:ext uri="{BEBA8EAE-BF5A-486C-A8C5-ECC9F3942E4B}">
                  <a14:imgProps xmlns:a14="http://schemas.microsoft.com/office/drawing/2010/main">
                    <a14:imgLayer>
                      <a14:imgEffect>
                        <a14:sharpenSoften amount="35000"/>
                      </a14:imgEffect>
                    </a14:imgLayer>
                  </a14:imgProps>
                </a:ext>
              </a:extLst>
            </a:blip>
            <a:srcRect/>
            <a:tile tx="0" ty="0" sx="100000" sy="100000" flip="none" algn="ctr"/>
          </a:blip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610105-8F58-BE6E-71A7-B2021B06FA49}"/>
              </a:ext>
            </a:extLst>
          </p:cNvPr>
          <p:cNvSpPr>
            <a:spLocks noGrp="1"/>
          </p:cNvSpPr>
          <p:nvPr>
            <p:ph type="title"/>
          </p:nvPr>
        </p:nvSpPr>
        <p:spPr>
          <a:xfrm>
            <a:off x="1595269" y="1122363"/>
            <a:ext cx="9001462" cy="2387600"/>
          </a:xfrm>
        </p:spPr>
        <p:txBody>
          <a:bodyPr vert="horz" lIns="91440" tIns="45720" rIns="91440" bIns="45720" rtlCol="0" anchor="b">
            <a:normAutofit/>
          </a:bodyPr>
          <a:lstStyle/>
          <a:p>
            <a:r>
              <a:rPr lang="en-US" sz="4800" dirty="0"/>
              <a:t>Peace?</a:t>
            </a:r>
          </a:p>
        </p:txBody>
      </p:sp>
    </p:spTree>
    <p:extLst>
      <p:ext uri="{BB962C8B-B14F-4D97-AF65-F5344CB8AC3E}">
        <p14:creationId xmlns:p14="http://schemas.microsoft.com/office/powerpoint/2010/main" val="96945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F8289-323B-0024-8962-F7B61AE2DE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B504E5-403D-A787-7993-11D569F1CC6A}"/>
              </a:ext>
            </a:extLst>
          </p:cNvPr>
          <p:cNvSpPr>
            <a:spLocks noGrp="1"/>
          </p:cNvSpPr>
          <p:nvPr>
            <p:ph type="title"/>
          </p:nvPr>
        </p:nvSpPr>
        <p:spPr/>
        <p:txBody>
          <a:bodyPr/>
          <a:lstStyle/>
          <a:p>
            <a:r>
              <a:rPr lang="en-US" dirty="0"/>
              <a:t>Peace</a:t>
            </a:r>
            <a:endParaRPr lang="en-AU" dirty="0"/>
          </a:p>
        </p:txBody>
      </p:sp>
      <p:sp>
        <p:nvSpPr>
          <p:cNvPr id="3" name="Content Placeholder 2">
            <a:extLst>
              <a:ext uri="{FF2B5EF4-FFF2-40B4-BE49-F238E27FC236}">
                <a16:creationId xmlns:a16="http://schemas.microsoft.com/office/drawing/2014/main" id="{15F2B3E6-3694-B22E-D571-F0F8A9FBEAD2}"/>
              </a:ext>
            </a:extLst>
          </p:cNvPr>
          <p:cNvSpPr>
            <a:spLocks noGrp="1"/>
          </p:cNvSpPr>
          <p:nvPr>
            <p:ph idx="1"/>
          </p:nvPr>
        </p:nvSpPr>
        <p:spPr>
          <a:xfrm>
            <a:off x="1072057" y="2765839"/>
            <a:ext cx="10353762" cy="1326321"/>
          </a:xfrm>
        </p:spPr>
        <p:txBody>
          <a:bodyPr>
            <a:normAutofit lnSpcReduction="10000"/>
          </a:bodyPr>
          <a:lstStyle/>
          <a:p>
            <a:pPr marL="0" indent="0">
              <a:buNone/>
            </a:pPr>
            <a:r>
              <a:rPr lang="en-US" sz="3200" dirty="0">
                <a:effectLst/>
              </a:rPr>
              <a:t>7 In his days may righteousness flourish</a:t>
            </a:r>
          </a:p>
          <a:p>
            <a:pPr marL="0" indent="0">
              <a:buNone/>
            </a:pPr>
            <a:r>
              <a:rPr lang="en-US" sz="3200" dirty="0">
                <a:effectLst/>
              </a:rPr>
              <a:t>   and peace abound, until the moon is no more.</a:t>
            </a:r>
            <a:endParaRPr lang="en-AU" sz="3200" dirty="0">
              <a:effectLst/>
            </a:endParaRPr>
          </a:p>
          <a:p>
            <a:pPr marL="0" indent="0">
              <a:buNone/>
            </a:pPr>
            <a:endParaRPr lang="en-AU" dirty="0"/>
          </a:p>
        </p:txBody>
      </p:sp>
    </p:spTree>
    <p:extLst>
      <p:ext uri="{BB962C8B-B14F-4D97-AF65-F5344CB8AC3E}">
        <p14:creationId xmlns:p14="http://schemas.microsoft.com/office/powerpoint/2010/main" val="821865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5CA25-4AAB-6BFE-D1A7-FBD58874D5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F9BDF5-EF75-4AB8-53DD-7E505E2295C5}"/>
              </a:ext>
            </a:extLst>
          </p:cNvPr>
          <p:cNvSpPr>
            <a:spLocks noGrp="1"/>
          </p:cNvSpPr>
          <p:nvPr>
            <p:ph type="title"/>
          </p:nvPr>
        </p:nvSpPr>
        <p:spPr>
          <a:xfrm>
            <a:off x="833409" y="0"/>
            <a:ext cx="10353761" cy="676589"/>
          </a:xfrm>
        </p:spPr>
        <p:txBody>
          <a:bodyPr/>
          <a:lstStyle/>
          <a:p>
            <a:r>
              <a:rPr lang="en-US" dirty="0"/>
              <a:t>Romans 15:4-13</a:t>
            </a:r>
            <a:endParaRPr lang="en-AU" dirty="0"/>
          </a:p>
        </p:txBody>
      </p:sp>
      <p:sp>
        <p:nvSpPr>
          <p:cNvPr id="3" name="Content Placeholder 2">
            <a:extLst>
              <a:ext uri="{FF2B5EF4-FFF2-40B4-BE49-F238E27FC236}">
                <a16:creationId xmlns:a16="http://schemas.microsoft.com/office/drawing/2014/main" id="{4AE9B572-C934-D52C-A9AE-4EE6DAEB9832}"/>
              </a:ext>
            </a:extLst>
          </p:cNvPr>
          <p:cNvSpPr>
            <a:spLocks noGrp="1"/>
          </p:cNvSpPr>
          <p:nvPr>
            <p:ph idx="1"/>
          </p:nvPr>
        </p:nvSpPr>
        <p:spPr>
          <a:xfrm>
            <a:off x="0" y="676588"/>
            <a:ext cx="12078119" cy="6065855"/>
          </a:xfrm>
        </p:spPr>
        <p:txBody>
          <a:bodyPr>
            <a:normAutofit/>
          </a:bodyPr>
          <a:lstStyle/>
          <a:p>
            <a:pPr marL="0" indent="0">
              <a:buNone/>
            </a:pPr>
            <a:r>
              <a:rPr lang="en-US" sz="3200" dirty="0">
                <a:effectLst/>
              </a:rPr>
              <a:t>4For whatever was written in former days was written for our instruction, so that by steadfastness and by the encouragement of the scriptures we might have hope. 5May the God of steadfastness and encouragement grant you to live in harmony with one another, in accordance with Christ Jesus, 6so that together you may with one voice glorify the God and Father of our Lord Jesus Christ. 7 Welcome one another, therefore, just as Christ has welcomed you, for the glory of God.</a:t>
            </a:r>
            <a:endParaRPr lang="en-AU" sz="3200" dirty="0">
              <a:effectLst/>
            </a:endParaRPr>
          </a:p>
        </p:txBody>
      </p:sp>
    </p:spTree>
    <p:extLst>
      <p:ext uri="{BB962C8B-B14F-4D97-AF65-F5344CB8AC3E}">
        <p14:creationId xmlns:p14="http://schemas.microsoft.com/office/powerpoint/2010/main" val="4181237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E7FB4-1443-A5DF-340F-871BCC8B25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68FEDC-7AC9-DE2C-C5CF-DC90E0370C7C}"/>
              </a:ext>
            </a:extLst>
          </p:cNvPr>
          <p:cNvSpPr>
            <a:spLocks noGrp="1"/>
          </p:cNvSpPr>
          <p:nvPr>
            <p:ph type="title"/>
          </p:nvPr>
        </p:nvSpPr>
        <p:spPr>
          <a:xfrm>
            <a:off x="833409" y="0"/>
            <a:ext cx="10353761" cy="676589"/>
          </a:xfrm>
        </p:spPr>
        <p:txBody>
          <a:bodyPr/>
          <a:lstStyle/>
          <a:p>
            <a:r>
              <a:rPr lang="en-US" dirty="0"/>
              <a:t>Romans 15:4-13</a:t>
            </a:r>
            <a:endParaRPr lang="en-AU" dirty="0"/>
          </a:p>
        </p:txBody>
      </p:sp>
      <p:sp>
        <p:nvSpPr>
          <p:cNvPr id="3" name="Content Placeholder 2">
            <a:extLst>
              <a:ext uri="{FF2B5EF4-FFF2-40B4-BE49-F238E27FC236}">
                <a16:creationId xmlns:a16="http://schemas.microsoft.com/office/drawing/2014/main" id="{07071FF1-8750-1AC4-ABFC-C686A9EC7D4A}"/>
              </a:ext>
            </a:extLst>
          </p:cNvPr>
          <p:cNvSpPr>
            <a:spLocks noGrp="1"/>
          </p:cNvSpPr>
          <p:nvPr>
            <p:ph idx="1"/>
          </p:nvPr>
        </p:nvSpPr>
        <p:spPr>
          <a:xfrm>
            <a:off x="0" y="676588"/>
            <a:ext cx="12078119" cy="6065855"/>
          </a:xfrm>
        </p:spPr>
        <p:txBody>
          <a:bodyPr>
            <a:normAutofit/>
          </a:bodyPr>
          <a:lstStyle/>
          <a:p>
            <a:pPr marL="0" indent="0">
              <a:buNone/>
            </a:pPr>
            <a:r>
              <a:rPr lang="en-US" sz="3200" dirty="0">
                <a:effectLst/>
              </a:rPr>
              <a:t>8For I tell you that Christ has become a servant of the circumcised on behalf of the truth of God in order that he might confirm the promises given to the patriarchs, 9and in order that the Gentiles might glorify God for his mercy. As it is written,</a:t>
            </a:r>
          </a:p>
          <a:p>
            <a:pPr marL="0" indent="0">
              <a:buNone/>
            </a:pPr>
            <a:r>
              <a:rPr lang="en-US" sz="3200" dirty="0">
                <a:effectLst/>
              </a:rPr>
              <a:t>‘Therefore I will confess you among the Gentiles,</a:t>
            </a:r>
          </a:p>
          <a:p>
            <a:pPr marL="0" indent="0">
              <a:buNone/>
            </a:pPr>
            <a:r>
              <a:rPr lang="en-US" sz="3200" dirty="0">
                <a:effectLst/>
              </a:rPr>
              <a:t>   and sing praises to your name’;</a:t>
            </a:r>
          </a:p>
          <a:p>
            <a:pPr marL="0" indent="0">
              <a:buNone/>
            </a:pPr>
            <a:r>
              <a:rPr lang="en-US" sz="3200" dirty="0">
                <a:effectLst/>
              </a:rPr>
              <a:t>10and again he says,</a:t>
            </a:r>
          </a:p>
          <a:p>
            <a:pPr marL="0" indent="0">
              <a:buNone/>
            </a:pPr>
            <a:r>
              <a:rPr lang="en-US" sz="3200" dirty="0">
                <a:effectLst/>
              </a:rPr>
              <a:t>‘Rejoice, O Gentiles, with his people’;</a:t>
            </a:r>
            <a:endParaRPr lang="en-AU" sz="3200" dirty="0">
              <a:effectLst/>
            </a:endParaRPr>
          </a:p>
        </p:txBody>
      </p:sp>
    </p:spTree>
    <p:extLst>
      <p:ext uri="{BB962C8B-B14F-4D97-AF65-F5344CB8AC3E}">
        <p14:creationId xmlns:p14="http://schemas.microsoft.com/office/powerpoint/2010/main" val="2061246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FA6C3-1383-966D-7D48-198ABF3D87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34D1A4-0D46-D960-8FE9-1DA01D251D6E}"/>
              </a:ext>
            </a:extLst>
          </p:cNvPr>
          <p:cNvSpPr>
            <a:spLocks noGrp="1"/>
          </p:cNvSpPr>
          <p:nvPr>
            <p:ph type="title"/>
          </p:nvPr>
        </p:nvSpPr>
        <p:spPr>
          <a:xfrm>
            <a:off x="833409" y="0"/>
            <a:ext cx="10353761" cy="676589"/>
          </a:xfrm>
        </p:spPr>
        <p:txBody>
          <a:bodyPr/>
          <a:lstStyle/>
          <a:p>
            <a:r>
              <a:rPr lang="en-US" dirty="0"/>
              <a:t>Romans 15:4-13</a:t>
            </a:r>
            <a:endParaRPr lang="en-AU" dirty="0"/>
          </a:p>
        </p:txBody>
      </p:sp>
      <p:sp>
        <p:nvSpPr>
          <p:cNvPr id="3" name="Content Placeholder 2">
            <a:extLst>
              <a:ext uri="{FF2B5EF4-FFF2-40B4-BE49-F238E27FC236}">
                <a16:creationId xmlns:a16="http://schemas.microsoft.com/office/drawing/2014/main" id="{A1722454-A183-EC0D-AC11-C805E5030734}"/>
              </a:ext>
            </a:extLst>
          </p:cNvPr>
          <p:cNvSpPr>
            <a:spLocks noGrp="1"/>
          </p:cNvSpPr>
          <p:nvPr>
            <p:ph idx="1"/>
          </p:nvPr>
        </p:nvSpPr>
        <p:spPr>
          <a:xfrm>
            <a:off x="0" y="676588"/>
            <a:ext cx="12078119" cy="6065855"/>
          </a:xfrm>
        </p:spPr>
        <p:txBody>
          <a:bodyPr>
            <a:normAutofit fontScale="92500"/>
          </a:bodyPr>
          <a:lstStyle/>
          <a:p>
            <a:pPr marL="0" indent="0">
              <a:buNone/>
            </a:pPr>
            <a:r>
              <a:rPr lang="en-US" sz="3200" dirty="0">
                <a:effectLst/>
              </a:rPr>
              <a:t>11and again,</a:t>
            </a:r>
          </a:p>
          <a:p>
            <a:pPr marL="0" indent="0">
              <a:buNone/>
            </a:pPr>
            <a:r>
              <a:rPr lang="en-US" sz="3200" dirty="0">
                <a:effectLst/>
              </a:rPr>
              <a:t>‘Praise the Lord, all you Gentiles,</a:t>
            </a:r>
          </a:p>
          <a:p>
            <a:pPr marL="0" indent="0">
              <a:buNone/>
            </a:pPr>
            <a:r>
              <a:rPr lang="en-US" sz="3200" dirty="0">
                <a:effectLst/>
              </a:rPr>
              <a:t>   and let all the peoples praise him’;</a:t>
            </a:r>
          </a:p>
          <a:p>
            <a:pPr marL="0" indent="0">
              <a:buNone/>
            </a:pPr>
            <a:r>
              <a:rPr lang="en-US" sz="3200" dirty="0">
                <a:effectLst/>
              </a:rPr>
              <a:t>12and again Isaiah says,</a:t>
            </a:r>
          </a:p>
          <a:p>
            <a:pPr marL="0" indent="0">
              <a:buNone/>
            </a:pPr>
            <a:r>
              <a:rPr lang="en-US" sz="3200" dirty="0">
                <a:effectLst/>
              </a:rPr>
              <a:t>‘The root of Jesse shall come,</a:t>
            </a:r>
          </a:p>
          <a:p>
            <a:pPr marL="0" indent="0">
              <a:buNone/>
            </a:pPr>
            <a:r>
              <a:rPr lang="en-US" sz="3200" dirty="0">
                <a:effectLst/>
              </a:rPr>
              <a:t>   the one who rises to rule the Gentiles;</a:t>
            </a:r>
          </a:p>
          <a:p>
            <a:pPr marL="0" indent="0">
              <a:buNone/>
            </a:pPr>
            <a:r>
              <a:rPr lang="en-US" sz="3200" dirty="0">
                <a:effectLst/>
              </a:rPr>
              <a:t>in him the Gentiles shall hope.’</a:t>
            </a:r>
          </a:p>
          <a:p>
            <a:pPr marL="0" indent="0">
              <a:buNone/>
            </a:pPr>
            <a:r>
              <a:rPr lang="en-US" sz="3200" dirty="0">
                <a:effectLst/>
              </a:rPr>
              <a:t>13May the God of hope fill you with all joy and peace in believing, so that you may abound in hope by the power of the Holy Spirit.</a:t>
            </a:r>
            <a:endParaRPr lang="en-AU" sz="3200" dirty="0">
              <a:effectLst/>
            </a:endParaRPr>
          </a:p>
        </p:txBody>
      </p:sp>
    </p:spTree>
    <p:extLst>
      <p:ext uri="{BB962C8B-B14F-4D97-AF65-F5344CB8AC3E}">
        <p14:creationId xmlns:p14="http://schemas.microsoft.com/office/powerpoint/2010/main" val="2075114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CFEB4-D06C-4259-B1B3-003C549E8F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5D4338-1AFD-97A7-43E7-1DE20241C390}"/>
              </a:ext>
            </a:extLst>
          </p:cNvPr>
          <p:cNvSpPr>
            <a:spLocks noGrp="1"/>
          </p:cNvSpPr>
          <p:nvPr>
            <p:ph type="title"/>
          </p:nvPr>
        </p:nvSpPr>
        <p:spPr>
          <a:xfrm>
            <a:off x="833409" y="0"/>
            <a:ext cx="10353761" cy="676589"/>
          </a:xfrm>
        </p:spPr>
        <p:txBody>
          <a:bodyPr>
            <a:normAutofit fontScale="90000"/>
          </a:bodyPr>
          <a:lstStyle/>
          <a:p>
            <a:r>
              <a:rPr lang="en-US" dirty="0"/>
              <a:t>Thomas Merton (Seeds of Contemplation)</a:t>
            </a:r>
            <a:endParaRPr lang="en-AU" dirty="0"/>
          </a:p>
        </p:txBody>
      </p:sp>
      <p:sp>
        <p:nvSpPr>
          <p:cNvPr id="3" name="Content Placeholder 2">
            <a:extLst>
              <a:ext uri="{FF2B5EF4-FFF2-40B4-BE49-F238E27FC236}">
                <a16:creationId xmlns:a16="http://schemas.microsoft.com/office/drawing/2014/main" id="{143FE32C-0FCB-DE76-ED50-7BBA5AF545B5}"/>
              </a:ext>
            </a:extLst>
          </p:cNvPr>
          <p:cNvSpPr>
            <a:spLocks noGrp="1"/>
          </p:cNvSpPr>
          <p:nvPr>
            <p:ph idx="1"/>
          </p:nvPr>
        </p:nvSpPr>
        <p:spPr>
          <a:xfrm>
            <a:off x="0" y="1866122"/>
            <a:ext cx="12078119" cy="4876321"/>
          </a:xfrm>
        </p:spPr>
        <p:txBody>
          <a:bodyPr>
            <a:normAutofit/>
          </a:bodyPr>
          <a:lstStyle/>
          <a:p>
            <a:pPr marL="0" indent="0">
              <a:buNone/>
            </a:pPr>
            <a:r>
              <a:rPr lang="en-US" sz="3200" dirty="0">
                <a:effectLst/>
              </a:rPr>
              <a:t>“Peace is not something that you can find; it must be created. During Advent, we have the opportunity to foster peace in our hearts and share it with those who are troubled.”</a:t>
            </a:r>
            <a:endParaRPr lang="en-AU" sz="3200" dirty="0">
              <a:effectLst/>
            </a:endParaRPr>
          </a:p>
        </p:txBody>
      </p:sp>
    </p:spTree>
    <p:extLst>
      <p:ext uri="{BB962C8B-B14F-4D97-AF65-F5344CB8AC3E}">
        <p14:creationId xmlns:p14="http://schemas.microsoft.com/office/powerpoint/2010/main" val="4112937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D6714-BE5D-051A-0D05-AE81BBFFEFB2}"/>
              </a:ext>
            </a:extLst>
          </p:cNvPr>
          <p:cNvSpPr>
            <a:spLocks noGrp="1"/>
          </p:cNvSpPr>
          <p:nvPr>
            <p:ph type="title"/>
          </p:nvPr>
        </p:nvSpPr>
        <p:spPr>
          <a:xfrm>
            <a:off x="913794" y="77756"/>
            <a:ext cx="10353761" cy="612710"/>
          </a:xfrm>
        </p:spPr>
        <p:txBody>
          <a:bodyPr/>
          <a:lstStyle/>
          <a:p>
            <a:r>
              <a:rPr lang="en-US" dirty="0"/>
              <a:t>Matthew 3:1-12  Incarnation</a:t>
            </a:r>
            <a:endParaRPr lang="en-AU" dirty="0"/>
          </a:p>
        </p:txBody>
      </p:sp>
      <p:sp>
        <p:nvSpPr>
          <p:cNvPr id="3" name="Content Placeholder 2">
            <a:extLst>
              <a:ext uri="{FF2B5EF4-FFF2-40B4-BE49-F238E27FC236}">
                <a16:creationId xmlns:a16="http://schemas.microsoft.com/office/drawing/2014/main" id="{D73DBACA-B69B-D019-E10F-26A4BA180248}"/>
              </a:ext>
            </a:extLst>
          </p:cNvPr>
          <p:cNvSpPr>
            <a:spLocks noGrp="1"/>
          </p:cNvSpPr>
          <p:nvPr>
            <p:ph idx="1"/>
          </p:nvPr>
        </p:nvSpPr>
        <p:spPr>
          <a:xfrm>
            <a:off x="223935" y="690466"/>
            <a:ext cx="11709918" cy="6089778"/>
          </a:xfrm>
        </p:spPr>
        <p:txBody>
          <a:bodyPr>
            <a:normAutofit/>
          </a:bodyPr>
          <a:lstStyle/>
          <a:p>
            <a:pPr marL="0" indent="0">
              <a:buNone/>
            </a:pPr>
            <a:r>
              <a:rPr lang="en-US" sz="3200" dirty="0"/>
              <a:t>In those days John the Baptist appeared in the wilderness of Judea, proclaiming, 2‘Repent, for the kingdom of heaven has come near.’ 3This is the one of whom the prophet Isaiah spoke when he said,</a:t>
            </a:r>
          </a:p>
          <a:p>
            <a:pPr marL="0" indent="0">
              <a:buNone/>
            </a:pPr>
            <a:r>
              <a:rPr lang="en-US" sz="3200" dirty="0"/>
              <a:t>‘The voice of one crying out in the wilderness:</a:t>
            </a:r>
          </a:p>
          <a:p>
            <a:pPr marL="0" indent="0">
              <a:buNone/>
            </a:pPr>
            <a:r>
              <a:rPr lang="en-US" sz="3200" dirty="0"/>
              <a:t>“Prepare the way of the Lord,</a:t>
            </a:r>
          </a:p>
          <a:p>
            <a:pPr marL="0" indent="0">
              <a:buNone/>
            </a:pPr>
            <a:r>
              <a:rPr lang="en-US" sz="3200" dirty="0"/>
              <a:t>   make his paths straight.” ’</a:t>
            </a:r>
          </a:p>
          <a:p>
            <a:pPr marL="0" indent="0">
              <a:buNone/>
            </a:pPr>
            <a:r>
              <a:rPr lang="en-US" sz="3200" dirty="0"/>
              <a:t>4Now John wore clothing of camel’s hair with a leather belt around his waist, and his food was locusts and wild honey.</a:t>
            </a:r>
          </a:p>
        </p:txBody>
      </p:sp>
    </p:spTree>
    <p:extLst>
      <p:ext uri="{BB962C8B-B14F-4D97-AF65-F5344CB8AC3E}">
        <p14:creationId xmlns:p14="http://schemas.microsoft.com/office/powerpoint/2010/main" val="734809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12797-389D-B393-AD64-ECD7DDA597D9}"/>
              </a:ext>
            </a:extLst>
          </p:cNvPr>
          <p:cNvSpPr>
            <a:spLocks noGrp="1"/>
          </p:cNvSpPr>
          <p:nvPr>
            <p:ph type="title"/>
          </p:nvPr>
        </p:nvSpPr>
        <p:spPr>
          <a:xfrm>
            <a:off x="919119" y="1"/>
            <a:ext cx="10353761" cy="576470"/>
          </a:xfrm>
        </p:spPr>
        <p:txBody>
          <a:bodyPr/>
          <a:lstStyle/>
          <a:p>
            <a:r>
              <a:rPr lang="en-US" dirty="0"/>
              <a:t>Advent</a:t>
            </a:r>
            <a:endParaRPr lang="en-AU" dirty="0"/>
          </a:p>
        </p:txBody>
      </p:sp>
      <p:pic>
        <p:nvPicPr>
          <p:cNvPr id="5" name="Picture 4" descr="A circular chart with different colors and text&#10;&#10;AI-generated content may be incorrect.">
            <a:extLst>
              <a:ext uri="{FF2B5EF4-FFF2-40B4-BE49-F238E27FC236}">
                <a16:creationId xmlns:a16="http://schemas.microsoft.com/office/drawing/2014/main" id="{BC9C2A00-BB77-998D-1201-34780D4B9591}"/>
              </a:ext>
            </a:extLst>
          </p:cNvPr>
          <p:cNvPicPr>
            <a:picLocks noChangeAspect="1"/>
          </p:cNvPicPr>
          <p:nvPr/>
        </p:nvPicPr>
        <p:blipFill>
          <a:blip r:embed="rId3"/>
          <a:stretch>
            <a:fillRect/>
          </a:stretch>
        </p:blipFill>
        <p:spPr>
          <a:xfrm>
            <a:off x="3084739" y="387627"/>
            <a:ext cx="6406310" cy="6470374"/>
          </a:xfrm>
          <a:prstGeom prst="rect">
            <a:avLst/>
          </a:prstGeom>
        </p:spPr>
      </p:pic>
    </p:spTree>
    <p:extLst>
      <p:ext uri="{BB962C8B-B14F-4D97-AF65-F5344CB8AC3E}">
        <p14:creationId xmlns:p14="http://schemas.microsoft.com/office/powerpoint/2010/main" val="1708308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82A91-95E3-1C83-732C-E4446CFA3F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EFC0B0-58A7-8C99-EB19-FE03D02E6D86}"/>
              </a:ext>
            </a:extLst>
          </p:cNvPr>
          <p:cNvSpPr>
            <a:spLocks noGrp="1"/>
          </p:cNvSpPr>
          <p:nvPr>
            <p:ph type="title"/>
          </p:nvPr>
        </p:nvSpPr>
        <p:spPr>
          <a:xfrm>
            <a:off x="913794" y="77756"/>
            <a:ext cx="10353761" cy="612710"/>
          </a:xfrm>
        </p:spPr>
        <p:txBody>
          <a:bodyPr/>
          <a:lstStyle/>
          <a:p>
            <a:r>
              <a:rPr lang="en-US" dirty="0"/>
              <a:t>Matthew 3:1-12   Incarnation</a:t>
            </a:r>
            <a:endParaRPr lang="en-AU" dirty="0"/>
          </a:p>
        </p:txBody>
      </p:sp>
      <p:sp>
        <p:nvSpPr>
          <p:cNvPr id="3" name="Content Placeholder 2">
            <a:extLst>
              <a:ext uri="{FF2B5EF4-FFF2-40B4-BE49-F238E27FC236}">
                <a16:creationId xmlns:a16="http://schemas.microsoft.com/office/drawing/2014/main" id="{1665476C-49E5-2375-8947-1B4FF9685B01}"/>
              </a:ext>
            </a:extLst>
          </p:cNvPr>
          <p:cNvSpPr>
            <a:spLocks noGrp="1"/>
          </p:cNvSpPr>
          <p:nvPr>
            <p:ph idx="1"/>
          </p:nvPr>
        </p:nvSpPr>
        <p:spPr>
          <a:xfrm>
            <a:off x="223935" y="690466"/>
            <a:ext cx="11709918" cy="6089778"/>
          </a:xfrm>
        </p:spPr>
        <p:txBody>
          <a:bodyPr>
            <a:normAutofit/>
          </a:bodyPr>
          <a:lstStyle/>
          <a:p>
            <a:pPr marL="0" indent="0">
              <a:buNone/>
            </a:pPr>
            <a:r>
              <a:rPr lang="en-US" sz="3200" dirty="0"/>
              <a:t>5Then the people of Jerusalem and all Judea were going out to him, and all the region along the Jordan, 6and they were baptized by him in the river Jordan, confessing their sins.</a:t>
            </a:r>
          </a:p>
          <a:p>
            <a:pPr marL="0" indent="0">
              <a:buNone/>
            </a:pPr>
            <a:r>
              <a:rPr lang="en-US" sz="3200" dirty="0"/>
              <a:t>7 But when he saw many Pharisees and Sadducees coming for baptism, he said to them, ‘You brood of vipers! Who warned you to flee from the wrath to come? 8Bear fruit worthy of repentance. 9Do not presume to say to yourselves, “We have Abraham as our ancestor”; for I tell you, God is able from these stones to raise up children to Abraham. </a:t>
            </a:r>
          </a:p>
        </p:txBody>
      </p:sp>
    </p:spTree>
    <p:extLst>
      <p:ext uri="{BB962C8B-B14F-4D97-AF65-F5344CB8AC3E}">
        <p14:creationId xmlns:p14="http://schemas.microsoft.com/office/powerpoint/2010/main" val="3797864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82890-1C7C-CE45-9929-083779FD93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7E9F09-65C2-8A87-9D3D-629619C99154}"/>
              </a:ext>
            </a:extLst>
          </p:cNvPr>
          <p:cNvSpPr>
            <a:spLocks noGrp="1"/>
          </p:cNvSpPr>
          <p:nvPr>
            <p:ph type="title"/>
          </p:nvPr>
        </p:nvSpPr>
        <p:spPr>
          <a:xfrm>
            <a:off x="913794" y="77756"/>
            <a:ext cx="10353761" cy="612710"/>
          </a:xfrm>
        </p:spPr>
        <p:txBody>
          <a:bodyPr/>
          <a:lstStyle/>
          <a:p>
            <a:r>
              <a:rPr lang="en-US" dirty="0"/>
              <a:t>Matthew 3:1-12   Incarnation</a:t>
            </a:r>
            <a:endParaRPr lang="en-AU" dirty="0"/>
          </a:p>
        </p:txBody>
      </p:sp>
      <p:sp>
        <p:nvSpPr>
          <p:cNvPr id="3" name="Content Placeholder 2">
            <a:extLst>
              <a:ext uri="{FF2B5EF4-FFF2-40B4-BE49-F238E27FC236}">
                <a16:creationId xmlns:a16="http://schemas.microsoft.com/office/drawing/2014/main" id="{72B77336-A562-9BEC-20AE-348DFC03CE8F}"/>
              </a:ext>
            </a:extLst>
          </p:cNvPr>
          <p:cNvSpPr>
            <a:spLocks noGrp="1"/>
          </p:cNvSpPr>
          <p:nvPr>
            <p:ph idx="1"/>
          </p:nvPr>
        </p:nvSpPr>
        <p:spPr>
          <a:xfrm>
            <a:off x="223935" y="690466"/>
            <a:ext cx="11709918" cy="6089778"/>
          </a:xfrm>
        </p:spPr>
        <p:txBody>
          <a:bodyPr>
            <a:normAutofit lnSpcReduction="10000"/>
          </a:bodyPr>
          <a:lstStyle/>
          <a:p>
            <a:pPr marL="0" indent="0">
              <a:buNone/>
            </a:pPr>
            <a:r>
              <a:rPr lang="en-US" sz="3200" dirty="0"/>
              <a:t>10Even now the axe is lying at the root of the trees; every tree therefore that does not bear good fruit is cut down and thrown into the fire.</a:t>
            </a:r>
          </a:p>
          <a:p>
            <a:pPr marL="0" indent="0">
              <a:buNone/>
            </a:pPr>
            <a:endParaRPr lang="en-US" sz="3200" dirty="0"/>
          </a:p>
          <a:p>
            <a:pPr marL="0" indent="0">
              <a:buNone/>
            </a:pPr>
            <a:r>
              <a:rPr lang="en-US" sz="3200" dirty="0"/>
              <a:t>11 ‘I baptize you with water for repentance, but one who is more powerful than I is coming after me; I am not worthy to carry his sandals. He will baptize you with the Holy Spirit and fire. 12His winnowing-fork is in his hand, and he will clear his threshing-floor and will gather his wheat into the granary; but the chaff he will burn with unquenchable fire.’</a:t>
            </a:r>
          </a:p>
        </p:txBody>
      </p:sp>
    </p:spTree>
    <p:extLst>
      <p:ext uri="{BB962C8B-B14F-4D97-AF65-F5344CB8AC3E}">
        <p14:creationId xmlns:p14="http://schemas.microsoft.com/office/powerpoint/2010/main" val="391545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a:extLst>
            <a:ext uri="{FF2B5EF4-FFF2-40B4-BE49-F238E27FC236}">
              <a16:creationId xmlns:a16="http://schemas.microsoft.com/office/drawing/2014/main" id="{E195E329-8C49-4B9C-9BDA-C94B1151E6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36613F-2440-1FDE-7865-2670A3047078}"/>
              </a:ext>
            </a:extLst>
          </p:cNvPr>
          <p:cNvSpPr>
            <a:spLocks noGrp="1"/>
          </p:cNvSpPr>
          <p:nvPr>
            <p:ph type="title"/>
          </p:nvPr>
        </p:nvSpPr>
        <p:spPr>
          <a:xfrm>
            <a:off x="4927471" y="628651"/>
            <a:ext cx="6588253" cy="3495674"/>
          </a:xfrm>
        </p:spPr>
        <p:txBody>
          <a:bodyPr vert="horz" lIns="91440" tIns="45720" rIns="91440" bIns="45720" rtlCol="0" anchor="b">
            <a:normAutofit/>
          </a:bodyPr>
          <a:lstStyle/>
          <a:p>
            <a:r>
              <a:rPr lang="en-US" sz="4800"/>
              <a:t>God’s Incarnational vision</a:t>
            </a:r>
          </a:p>
        </p:txBody>
      </p:sp>
      <p:sp>
        <p:nvSpPr>
          <p:cNvPr id="10" name="Rectangle 9">
            <a:extLst>
              <a:ext uri="{FF2B5EF4-FFF2-40B4-BE49-F238E27FC236}">
                <a16:creationId xmlns:a16="http://schemas.microsoft.com/office/drawing/2014/main" id="{5B406C54-EC3A-4B18-AAF7-38D4CC9749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3743325" cy="5391150"/>
          </a:xfrm>
          <a:prstGeom prst="rect">
            <a:avLst/>
          </a:prstGeom>
          <a:solidFill>
            <a:schemeClr val="tx1"/>
          </a:solid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ainting of a person holding a cross&#10;&#10;AI-generated content may be incorrect.">
            <a:extLst>
              <a:ext uri="{FF2B5EF4-FFF2-40B4-BE49-F238E27FC236}">
                <a16:creationId xmlns:a16="http://schemas.microsoft.com/office/drawing/2014/main" id="{09B60A59-A2CA-D4AC-A55E-0C76600E12EE}"/>
              </a:ext>
            </a:extLst>
          </p:cNvPr>
          <p:cNvPicPr>
            <a:picLocks noGrp="1" noChangeAspect="1"/>
          </p:cNvPicPr>
          <p:nvPr>
            <p:ph idx="1"/>
          </p:nvPr>
        </p:nvPicPr>
        <p:blipFill>
          <a:blip r:embed="rId4"/>
          <a:srcRect r="4043" b="3"/>
          <a:stretch>
            <a:fillRect/>
          </a:stretch>
        </p:blipFill>
        <p:spPr>
          <a:xfrm>
            <a:off x="1141857" y="1114868"/>
            <a:ext cx="2964561" cy="4628265"/>
          </a:xfrm>
          <a:prstGeom prst="rect">
            <a:avLst/>
          </a:prstGeom>
        </p:spPr>
      </p:pic>
      <p:sp>
        <p:nvSpPr>
          <p:cNvPr id="12" name="Rectangle 11">
            <a:extLst>
              <a:ext uri="{FF2B5EF4-FFF2-40B4-BE49-F238E27FC236}">
                <a16:creationId xmlns:a16="http://schemas.microsoft.com/office/drawing/2014/main" id="{94370289-0926-44DE-AFD6-BBF051FD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340" y="804806"/>
            <a:ext cx="3625595" cy="5248389"/>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1799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descr="Reflections of palm trees in a swimming pool">
            <a:extLst>
              <a:ext uri="{FF2B5EF4-FFF2-40B4-BE49-F238E27FC236}">
                <a16:creationId xmlns:a16="http://schemas.microsoft.com/office/drawing/2014/main" id="{18B1FCC2-6704-8D7D-63C2-B4428911CFC2}"/>
              </a:ext>
            </a:extLst>
          </p:cNvPr>
          <p:cNvPicPr>
            <a:picLocks noChangeAspect="1"/>
          </p:cNvPicPr>
          <p:nvPr/>
        </p:nvPicPr>
        <p:blipFill>
          <a:blip r:embed="rId3"/>
          <a:srcRect b="15755"/>
          <a:stretch>
            <a:fillRect/>
          </a:stretch>
        </p:blipFill>
        <p:spPr>
          <a:xfrm>
            <a:off x="20" y="2030"/>
            <a:ext cx="12191980" cy="6855970"/>
          </a:xfrm>
          <a:prstGeom prst="rect">
            <a:avLst/>
          </a:prstGeom>
        </p:spPr>
      </p:pic>
      <p:sp>
        <p:nvSpPr>
          <p:cNvPr id="2" name="Title 1">
            <a:extLst>
              <a:ext uri="{FF2B5EF4-FFF2-40B4-BE49-F238E27FC236}">
                <a16:creationId xmlns:a16="http://schemas.microsoft.com/office/drawing/2014/main" id="{0AD4D334-C80D-9DBE-02C7-F3F1A2DB9617}"/>
              </a:ext>
            </a:extLst>
          </p:cNvPr>
          <p:cNvSpPr>
            <a:spLocks noGrp="1"/>
          </p:cNvSpPr>
          <p:nvPr>
            <p:ph type="title"/>
          </p:nvPr>
        </p:nvSpPr>
        <p:spPr/>
        <p:txBody>
          <a:bodyPr vert="horz" lIns="91440" tIns="45720" rIns="91440" bIns="45720" rtlCol="0" anchor="b">
            <a:normAutofit fontScale="90000"/>
          </a:bodyPr>
          <a:lstStyle/>
          <a:p>
            <a:r>
              <a:rPr lang="en-US" sz="4800" dirty="0"/>
              <a:t>Reflect</a:t>
            </a:r>
            <a:br>
              <a:rPr lang="en-US" sz="4800" dirty="0"/>
            </a:br>
            <a:endParaRPr lang="en-US" sz="4800" dirty="0"/>
          </a:p>
        </p:txBody>
      </p:sp>
      <p:sp>
        <p:nvSpPr>
          <p:cNvPr id="4" name="Content Placeholder 3">
            <a:extLst>
              <a:ext uri="{FF2B5EF4-FFF2-40B4-BE49-F238E27FC236}">
                <a16:creationId xmlns:a16="http://schemas.microsoft.com/office/drawing/2014/main" id="{08A6C346-0F06-BC66-4921-C656CBD990CF}"/>
              </a:ext>
            </a:extLst>
          </p:cNvPr>
          <p:cNvSpPr>
            <a:spLocks noGrp="1"/>
          </p:cNvSpPr>
          <p:nvPr>
            <p:ph idx="1"/>
          </p:nvPr>
        </p:nvSpPr>
        <p:spPr>
          <a:xfrm>
            <a:off x="439615" y="1354015"/>
            <a:ext cx="9073662" cy="5328139"/>
          </a:xfrm>
        </p:spPr>
        <p:txBody>
          <a:bodyPr>
            <a:normAutofit/>
          </a:bodyPr>
          <a:lstStyle/>
          <a:p>
            <a:r>
              <a:rPr lang="en-US" sz="3200" dirty="0">
                <a:effectLst>
                  <a:outerShdw blurRad="38100" dist="38100" dir="2700000" algn="tl">
                    <a:srgbClr val="000000">
                      <a:alpha val="43137"/>
                    </a:srgbClr>
                  </a:outerShdw>
                </a:effectLst>
              </a:rPr>
              <a:t>God has a great and wonderful vision for this world</a:t>
            </a:r>
          </a:p>
          <a:p>
            <a:r>
              <a:rPr lang="en-US" sz="3200" dirty="0">
                <a:effectLst>
                  <a:outerShdw blurRad="38100" dist="38100" dir="2700000" algn="tl">
                    <a:srgbClr val="000000">
                      <a:alpha val="43137"/>
                    </a:srgbClr>
                  </a:outerShdw>
                </a:effectLst>
              </a:rPr>
              <a:t>God gives Peace</a:t>
            </a:r>
          </a:p>
          <a:p>
            <a:r>
              <a:rPr lang="en-US" sz="3200" dirty="0">
                <a:effectLst>
                  <a:outerShdw blurRad="38100" dist="38100" dir="2700000" algn="tl">
                    <a:srgbClr val="000000">
                      <a:alpha val="43137"/>
                    </a:srgbClr>
                  </a:outerShdw>
                </a:effectLst>
              </a:rPr>
              <a:t>Peace needs to be cultivated</a:t>
            </a:r>
          </a:p>
          <a:p>
            <a:r>
              <a:rPr lang="en-US" sz="3200" dirty="0">
                <a:effectLst>
                  <a:outerShdw blurRad="38100" dist="38100" dir="2700000" algn="tl">
                    <a:srgbClr val="000000">
                      <a:alpha val="43137"/>
                    </a:srgbClr>
                  </a:outerShdw>
                </a:effectLst>
              </a:rPr>
              <a:t>Best action comes out of contemplation</a:t>
            </a:r>
          </a:p>
          <a:p>
            <a:r>
              <a:rPr lang="en-US" sz="3200" dirty="0">
                <a:effectLst>
                  <a:outerShdw blurRad="38100" dist="38100" dir="2700000" algn="tl">
                    <a:srgbClr val="000000">
                      <a:alpha val="43137"/>
                    </a:srgbClr>
                  </a:outerShdw>
                </a:effectLst>
              </a:rPr>
              <a:t>God’s transformative vision for this world starts with you being filled with Peace, Joy and the Holy Spirit</a:t>
            </a:r>
            <a:endParaRPr lang="en-AU"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68105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A168E-B877-EC90-302B-E3E63B954010}"/>
              </a:ext>
            </a:extLst>
          </p:cNvPr>
          <p:cNvSpPr>
            <a:spLocks noGrp="1"/>
          </p:cNvSpPr>
          <p:nvPr>
            <p:ph type="title"/>
          </p:nvPr>
        </p:nvSpPr>
        <p:spPr>
          <a:xfrm>
            <a:off x="913795" y="-78659"/>
            <a:ext cx="10353761" cy="1326321"/>
          </a:xfrm>
        </p:spPr>
        <p:txBody>
          <a:bodyPr/>
          <a:lstStyle/>
          <a:p>
            <a:r>
              <a:rPr lang="en-US" dirty="0"/>
              <a:t>Benediction</a:t>
            </a:r>
            <a:endParaRPr lang="en-AU" dirty="0"/>
          </a:p>
        </p:txBody>
      </p:sp>
      <p:sp>
        <p:nvSpPr>
          <p:cNvPr id="3" name="Content Placeholder 2">
            <a:extLst>
              <a:ext uri="{FF2B5EF4-FFF2-40B4-BE49-F238E27FC236}">
                <a16:creationId xmlns:a16="http://schemas.microsoft.com/office/drawing/2014/main" id="{2A29F01B-0A4E-018B-40CA-5E778F77B70E}"/>
              </a:ext>
            </a:extLst>
          </p:cNvPr>
          <p:cNvSpPr>
            <a:spLocks noGrp="1"/>
          </p:cNvSpPr>
          <p:nvPr>
            <p:ph idx="1"/>
          </p:nvPr>
        </p:nvSpPr>
        <p:spPr>
          <a:xfrm>
            <a:off x="913795" y="1247663"/>
            <a:ext cx="10353762" cy="5497266"/>
          </a:xfrm>
        </p:spPr>
        <p:txBody>
          <a:bodyPr>
            <a:normAutofit lnSpcReduction="10000"/>
          </a:bodyPr>
          <a:lstStyle/>
          <a:p>
            <a:pPr marL="0" indent="0">
              <a:buNone/>
            </a:pPr>
            <a:r>
              <a:rPr lang="en-US" sz="3200" dirty="0">
                <a:effectLst/>
              </a:rPr>
              <a:t>Oh Wisdom</a:t>
            </a:r>
          </a:p>
          <a:p>
            <a:pPr marL="0" indent="0">
              <a:buNone/>
            </a:pPr>
            <a:r>
              <a:rPr lang="en-US" sz="3200" dirty="0">
                <a:effectLst/>
              </a:rPr>
              <a:t>Lord and Ruler</a:t>
            </a:r>
          </a:p>
          <a:p>
            <a:pPr marL="0" indent="0">
              <a:buNone/>
            </a:pPr>
            <a:r>
              <a:rPr lang="en-US" sz="3200" dirty="0">
                <a:effectLst/>
              </a:rPr>
              <a:t>Root of Jesse</a:t>
            </a:r>
          </a:p>
          <a:p>
            <a:pPr marL="0" indent="0">
              <a:buNone/>
            </a:pPr>
            <a:r>
              <a:rPr lang="en-US" sz="3200" dirty="0">
                <a:effectLst/>
              </a:rPr>
              <a:t>Key of David</a:t>
            </a:r>
          </a:p>
          <a:p>
            <a:pPr marL="0" indent="0">
              <a:buNone/>
            </a:pPr>
            <a:r>
              <a:rPr lang="en-US" sz="3200" dirty="0">
                <a:effectLst/>
              </a:rPr>
              <a:t>Rising Sun</a:t>
            </a:r>
          </a:p>
          <a:p>
            <a:pPr marL="0" indent="0">
              <a:buNone/>
            </a:pPr>
            <a:r>
              <a:rPr lang="en-US" sz="3200" dirty="0">
                <a:effectLst/>
              </a:rPr>
              <a:t>King of Nations</a:t>
            </a:r>
          </a:p>
          <a:p>
            <a:pPr marL="0" indent="0">
              <a:buNone/>
            </a:pPr>
            <a:r>
              <a:rPr lang="en-US" sz="3200" dirty="0">
                <a:effectLst/>
              </a:rPr>
              <a:t>Emmanuel</a:t>
            </a:r>
          </a:p>
          <a:p>
            <a:pPr marL="0" indent="0">
              <a:buNone/>
            </a:pPr>
            <a:r>
              <a:rPr lang="en-US" sz="3200" dirty="0">
                <a:solidFill>
                  <a:srgbClr val="FFFF00"/>
                </a:solidFill>
                <a:effectLst/>
              </a:rPr>
              <a:t>Come, Lord Jesus</a:t>
            </a:r>
            <a:endParaRPr lang="en-AU" dirty="0">
              <a:solidFill>
                <a:srgbClr val="FFFF00"/>
              </a:solidFill>
              <a:effectLst/>
            </a:endParaRPr>
          </a:p>
        </p:txBody>
      </p:sp>
    </p:spTree>
    <p:extLst>
      <p:ext uri="{BB962C8B-B14F-4D97-AF65-F5344CB8AC3E}">
        <p14:creationId xmlns:p14="http://schemas.microsoft.com/office/powerpoint/2010/main" val="2627226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2DD31-3BB5-8093-987E-E81952513F1D}"/>
              </a:ext>
            </a:extLst>
          </p:cNvPr>
          <p:cNvSpPr>
            <a:spLocks noGrp="1"/>
          </p:cNvSpPr>
          <p:nvPr>
            <p:ph type="title"/>
          </p:nvPr>
        </p:nvSpPr>
        <p:spPr>
          <a:xfrm>
            <a:off x="353356" y="108155"/>
            <a:ext cx="10353761" cy="816077"/>
          </a:xfrm>
        </p:spPr>
        <p:txBody>
          <a:bodyPr/>
          <a:lstStyle/>
          <a:p>
            <a:r>
              <a:rPr lang="en-US" dirty="0"/>
              <a:t>Isaiah 11:1-10 - Prophets</a:t>
            </a:r>
            <a:endParaRPr lang="en-AU" dirty="0"/>
          </a:p>
        </p:txBody>
      </p:sp>
      <p:sp>
        <p:nvSpPr>
          <p:cNvPr id="3" name="Content Placeholder 2">
            <a:extLst>
              <a:ext uri="{FF2B5EF4-FFF2-40B4-BE49-F238E27FC236}">
                <a16:creationId xmlns:a16="http://schemas.microsoft.com/office/drawing/2014/main" id="{67577D7A-1D7B-6487-E779-0379E2436B73}"/>
              </a:ext>
            </a:extLst>
          </p:cNvPr>
          <p:cNvSpPr>
            <a:spLocks noGrp="1"/>
          </p:cNvSpPr>
          <p:nvPr>
            <p:ph idx="1"/>
          </p:nvPr>
        </p:nvSpPr>
        <p:spPr>
          <a:xfrm>
            <a:off x="137652" y="668594"/>
            <a:ext cx="11897032" cy="6081251"/>
          </a:xfrm>
        </p:spPr>
        <p:txBody>
          <a:bodyPr>
            <a:normAutofit lnSpcReduction="10000"/>
          </a:bodyPr>
          <a:lstStyle/>
          <a:p>
            <a:pPr marL="0" indent="0">
              <a:buNone/>
            </a:pPr>
            <a:r>
              <a:rPr lang="en-US" sz="3200" dirty="0">
                <a:effectLst/>
              </a:rPr>
              <a:t>A shoot shall come out from the stock of Jesse,</a:t>
            </a:r>
          </a:p>
          <a:p>
            <a:pPr marL="0" indent="0">
              <a:buNone/>
            </a:pPr>
            <a:r>
              <a:rPr lang="en-US" sz="3200" dirty="0">
                <a:effectLst/>
              </a:rPr>
              <a:t>   and a branch shall grow out of his roots.</a:t>
            </a:r>
          </a:p>
          <a:p>
            <a:pPr marL="0" indent="0">
              <a:buNone/>
            </a:pPr>
            <a:r>
              <a:rPr lang="en-US" sz="3200" dirty="0">
                <a:effectLst/>
              </a:rPr>
              <a:t>2 The spirit of the Lord shall rest on him,</a:t>
            </a:r>
          </a:p>
          <a:p>
            <a:pPr marL="0" indent="0">
              <a:buNone/>
            </a:pPr>
            <a:r>
              <a:rPr lang="en-US" sz="3200" dirty="0">
                <a:effectLst/>
              </a:rPr>
              <a:t>   the spirit of wisdom and understanding,</a:t>
            </a:r>
          </a:p>
          <a:p>
            <a:pPr marL="0" indent="0">
              <a:buNone/>
            </a:pPr>
            <a:r>
              <a:rPr lang="en-US" sz="3200" dirty="0">
                <a:effectLst/>
              </a:rPr>
              <a:t>   the spirit of counsel and might,</a:t>
            </a:r>
          </a:p>
          <a:p>
            <a:pPr marL="0" indent="0">
              <a:buNone/>
            </a:pPr>
            <a:r>
              <a:rPr lang="en-US" sz="3200" dirty="0">
                <a:effectLst/>
              </a:rPr>
              <a:t>   the spirit of knowledge and the fear of the Lord.</a:t>
            </a:r>
          </a:p>
          <a:p>
            <a:pPr marL="0" indent="0">
              <a:buNone/>
            </a:pPr>
            <a:r>
              <a:rPr lang="en-US" sz="3200" dirty="0">
                <a:effectLst/>
              </a:rPr>
              <a:t>3 His delight shall be in the fear of the Lord.</a:t>
            </a:r>
          </a:p>
          <a:p>
            <a:pPr marL="0" indent="0">
              <a:buNone/>
            </a:pPr>
            <a:r>
              <a:rPr lang="en-US" sz="3200" dirty="0">
                <a:effectLst/>
              </a:rPr>
              <a:t>He shall not judge by what his eyes see,</a:t>
            </a:r>
          </a:p>
          <a:p>
            <a:pPr marL="0" indent="0">
              <a:buNone/>
            </a:pPr>
            <a:r>
              <a:rPr lang="en-US" sz="3200" dirty="0">
                <a:effectLst/>
              </a:rPr>
              <a:t>   or decide by what his ears hear;</a:t>
            </a:r>
          </a:p>
        </p:txBody>
      </p:sp>
    </p:spTree>
    <p:extLst>
      <p:ext uri="{BB962C8B-B14F-4D97-AF65-F5344CB8AC3E}">
        <p14:creationId xmlns:p14="http://schemas.microsoft.com/office/powerpoint/2010/main" val="1802802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5A398-8619-EE4C-1B12-24E8CD7736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8F60A5-0DFD-259B-78D6-56DEC7A6A6B7}"/>
              </a:ext>
            </a:extLst>
          </p:cNvPr>
          <p:cNvSpPr>
            <a:spLocks noGrp="1"/>
          </p:cNvSpPr>
          <p:nvPr>
            <p:ph type="title"/>
          </p:nvPr>
        </p:nvSpPr>
        <p:spPr>
          <a:xfrm>
            <a:off x="353356" y="108155"/>
            <a:ext cx="10353761" cy="501445"/>
          </a:xfrm>
        </p:spPr>
        <p:txBody>
          <a:bodyPr>
            <a:normAutofit fontScale="90000"/>
          </a:bodyPr>
          <a:lstStyle/>
          <a:p>
            <a:r>
              <a:rPr lang="en-US" dirty="0"/>
              <a:t>Isaiah 11:1-10 - Prophets</a:t>
            </a:r>
            <a:endParaRPr lang="en-AU" dirty="0"/>
          </a:p>
        </p:txBody>
      </p:sp>
      <p:sp>
        <p:nvSpPr>
          <p:cNvPr id="3" name="Content Placeholder 2">
            <a:extLst>
              <a:ext uri="{FF2B5EF4-FFF2-40B4-BE49-F238E27FC236}">
                <a16:creationId xmlns:a16="http://schemas.microsoft.com/office/drawing/2014/main" id="{6D2F1A19-4083-B733-2991-EA821D2A90BC}"/>
              </a:ext>
            </a:extLst>
          </p:cNvPr>
          <p:cNvSpPr>
            <a:spLocks noGrp="1"/>
          </p:cNvSpPr>
          <p:nvPr>
            <p:ph idx="1"/>
          </p:nvPr>
        </p:nvSpPr>
        <p:spPr>
          <a:xfrm>
            <a:off x="137652" y="353961"/>
            <a:ext cx="11897032" cy="6504039"/>
          </a:xfrm>
        </p:spPr>
        <p:txBody>
          <a:bodyPr>
            <a:normAutofit fontScale="92500" lnSpcReduction="10000"/>
          </a:bodyPr>
          <a:lstStyle/>
          <a:p>
            <a:pPr marL="0" indent="0">
              <a:buNone/>
            </a:pPr>
            <a:r>
              <a:rPr lang="en-US" sz="3200" dirty="0">
                <a:effectLst/>
              </a:rPr>
              <a:t>4 but with righteousness he shall judge the poor,</a:t>
            </a:r>
          </a:p>
          <a:p>
            <a:pPr marL="0" indent="0">
              <a:buNone/>
            </a:pPr>
            <a:r>
              <a:rPr lang="en-US" sz="3200" dirty="0">
                <a:effectLst/>
              </a:rPr>
              <a:t>   and decide with equity for the meek of the earth;</a:t>
            </a:r>
          </a:p>
          <a:p>
            <a:pPr marL="0" indent="0">
              <a:buNone/>
            </a:pPr>
            <a:r>
              <a:rPr lang="en-US" sz="3200" dirty="0">
                <a:effectLst/>
              </a:rPr>
              <a:t>he shall strike the earth with the rod of his mouth,</a:t>
            </a:r>
          </a:p>
          <a:p>
            <a:pPr marL="0" indent="0">
              <a:buNone/>
            </a:pPr>
            <a:r>
              <a:rPr lang="en-US" sz="3200" dirty="0">
                <a:effectLst/>
              </a:rPr>
              <a:t>   and with the breath of his lips he shall kill the wicked.</a:t>
            </a:r>
          </a:p>
          <a:p>
            <a:pPr marL="0" indent="0">
              <a:buNone/>
            </a:pPr>
            <a:r>
              <a:rPr lang="en-US" sz="3200" dirty="0">
                <a:effectLst/>
              </a:rPr>
              <a:t>5 Righteousness shall be the belt around his waist,</a:t>
            </a:r>
          </a:p>
          <a:p>
            <a:pPr marL="0" indent="0">
              <a:buNone/>
            </a:pPr>
            <a:r>
              <a:rPr lang="en-US" sz="3200" dirty="0">
                <a:effectLst/>
              </a:rPr>
              <a:t>   and faithfulness the belt around his loins.</a:t>
            </a:r>
          </a:p>
          <a:p>
            <a:pPr marL="0" indent="0">
              <a:buNone/>
            </a:pPr>
            <a:r>
              <a:rPr lang="en-US" sz="3200" dirty="0">
                <a:effectLst/>
              </a:rPr>
              <a:t>6 The wolf shall live with the lamb,</a:t>
            </a:r>
          </a:p>
          <a:p>
            <a:pPr marL="0" indent="0">
              <a:buNone/>
            </a:pPr>
            <a:r>
              <a:rPr lang="en-US" sz="3200" dirty="0">
                <a:effectLst/>
              </a:rPr>
              <a:t>   the leopard shall lie down with the kid,</a:t>
            </a:r>
          </a:p>
          <a:p>
            <a:pPr marL="0" indent="0">
              <a:buNone/>
            </a:pPr>
            <a:r>
              <a:rPr lang="en-US" sz="3200" dirty="0">
                <a:effectLst/>
              </a:rPr>
              <a:t>the calf and the lion and the fatling together,</a:t>
            </a:r>
          </a:p>
          <a:p>
            <a:pPr marL="0" indent="0">
              <a:buNone/>
            </a:pPr>
            <a:r>
              <a:rPr lang="en-US" sz="3200" dirty="0">
                <a:effectLst/>
              </a:rPr>
              <a:t>   and a little child shall lead them.</a:t>
            </a:r>
          </a:p>
        </p:txBody>
      </p:sp>
    </p:spTree>
    <p:extLst>
      <p:ext uri="{BB962C8B-B14F-4D97-AF65-F5344CB8AC3E}">
        <p14:creationId xmlns:p14="http://schemas.microsoft.com/office/powerpoint/2010/main" val="3536074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957A8-BB0B-DB65-BAC9-636FE9CB79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4948C0-4D8A-46F3-96D7-6370D4A81F3D}"/>
              </a:ext>
            </a:extLst>
          </p:cNvPr>
          <p:cNvSpPr>
            <a:spLocks noGrp="1"/>
          </p:cNvSpPr>
          <p:nvPr>
            <p:ph type="title"/>
          </p:nvPr>
        </p:nvSpPr>
        <p:spPr>
          <a:xfrm>
            <a:off x="353356" y="108155"/>
            <a:ext cx="10353761" cy="501445"/>
          </a:xfrm>
        </p:spPr>
        <p:txBody>
          <a:bodyPr>
            <a:normAutofit fontScale="90000"/>
          </a:bodyPr>
          <a:lstStyle/>
          <a:p>
            <a:r>
              <a:rPr lang="en-US" dirty="0"/>
              <a:t>Isaiah 11:1-10 - Prophets</a:t>
            </a:r>
            <a:endParaRPr lang="en-AU" dirty="0"/>
          </a:p>
        </p:txBody>
      </p:sp>
      <p:sp>
        <p:nvSpPr>
          <p:cNvPr id="3" name="Content Placeholder 2">
            <a:extLst>
              <a:ext uri="{FF2B5EF4-FFF2-40B4-BE49-F238E27FC236}">
                <a16:creationId xmlns:a16="http://schemas.microsoft.com/office/drawing/2014/main" id="{AD9534C0-A0F2-146C-5E39-7C97428829E4}"/>
              </a:ext>
            </a:extLst>
          </p:cNvPr>
          <p:cNvSpPr>
            <a:spLocks noGrp="1"/>
          </p:cNvSpPr>
          <p:nvPr>
            <p:ph idx="1"/>
          </p:nvPr>
        </p:nvSpPr>
        <p:spPr>
          <a:xfrm>
            <a:off x="137652" y="353961"/>
            <a:ext cx="11897032" cy="6504039"/>
          </a:xfrm>
        </p:spPr>
        <p:txBody>
          <a:bodyPr>
            <a:normAutofit/>
          </a:bodyPr>
          <a:lstStyle/>
          <a:p>
            <a:pPr marL="0" indent="0">
              <a:buNone/>
            </a:pPr>
            <a:r>
              <a:rPr lang="en-US" sz="3200" dirty="0">
                <a:effectLst/>
              </a:rPr>
              <a:t>7 The cow and the bear shall graze,</a:t>
            </a:r>
          </a:p>
          <a:p>
            <a:pPr marL="0" indent="0">
              <a:buNone/>
            </a:pPr>
            <a:r>
              <a:rPr lang="en-US" sz="3200" dirty="0">
                <a:effectLst/>
              </a:rPr>
              <a:t>   their young shall lie down together;</a:t>
            </a:r>
          </a:p>
          <a:p>
            <a:pPr marL="0" indent="0">
              <a:buNone/>
            </a:pPr>
            <a:r>
              <a:rPr lang="en-US" sz="3200" dirty="0">
                <a:effectLst/>
              </a:rPr>
              <a:t>   and the lion shall eat straw like the ox.</a:t>
            </a:r>
          </a:p>
          <a:p>
            <a:pPr marL="0" indent="0">
              <a:buNone/>
            </a:pPr>
            <a:r>
              <a:rPr lang="en-US" sz="3200" dirty="0">
                <a:effectLst/>
              </a:rPr>
              <a:t>8 The nursing child shall play over the hole of the asp,</a:t>
            </a:r>
          </a:p>
          <a:p>
            <a:pPr marL="0" indent="0">
              <a:buNone/>
            </a:pPr>
            <a:r>
              <a:rPr lang="en-US" sz="3200" dirty="0">
                <a:effectLst/>
              </a:rPr>
              <a:t>   and the weaned child shall put its hand on the adder’s den.</a:t>
            </a:r>
          </a:p>
          <a:p>
            <a:pPr marL="0" indent="0">
              <a:buNone/>
            </a:pPr>
            <a:r>
              <a:rPr lang="en-US" sz="3200" dirty="0">
                <a:effectLst/>
              </a:rPr>
              <a:t>9 They will not hurt or destroy</a:t>
            </a:r>
          </a:p>
          <a:p>
            <a:pPr marL="0" indent="0">
              <a:buNone/>
            </a:pPr>
            <a:r>
              <a:rPr lang="en-US" sz="3200" dirty="0">
                <a:effectLst/>
              </a:rPr>
              <a:t>   on all my holy mountain;</a:t>
            </a:r>
          </a:p>
          <a:p>
            <a:pPr marL="0" indent="0">
              <a:buNone/>
            </a:pPr>
            <a:r>
              <a:rPr lang="en-US" sz="3200" dirty="0">
                <a:effectLst/>
              </a:rPr>
              <a:t>for the earth will be full of the knowledge of the Lord</a:t>
            </a:r>
          </a:p>
          <a:p>
            <a:pPr marL="0" indent="0">
              <a:buNone/>
            </a:pPr>
            <a:r>
              <a:rPr lang="en-US" sz="3200" dirty="0">
                <a:effectLst/>
              </a:rPr>
              <a:t>   as the waters cover the sea.</a:t>
            </a:r>
          </a:p>
        </p:txBody>
      </p:sp>
    </p:spTree>
    <p:extLst>
      <p:ext uri="{BB962C8B-B14F-4D97-AF65-F5344CB8AC3E}">
        <p14:creationId xmlns:p14="http://schemas.microsoft.com/office/powerpoint/2010/main" val="1024694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36541-3364-DAED-9D49-4FE960E74D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983E9B-389F-264A-C1B9-116D2FB28279}"/>
              </a:ext>
            </a:extLst>
          </p:cNvPr>
          <p:cNvSpPr>
            <a:spLocks noGrp="1"/>
          </p:cNvSpPr>
          <p:nvPr>
            <p:ph type="title"/>
          </p:nvPr>
        </p:nvSpPr>
        <p:spPr>
          <a:xfrm>
            <a:off x="353356" y="108155"/>
            <a:ext cx="10353761" cy="501445"/>
          </a:xfrm>
        </p:spPr>
        <p:txBody>
          <a:bodyPr>
            <a:normAutofit fontScale="90000"/>
          </a:bodyPr>
          <a:lstStyle/>
          <a:p>
            <a:r>
              <a:rPr lang="en-US" dirty="0"/>
              <a:t>Isaiah 11:1-10 - Prophets</a:t>
            </a:r>
            <a:endParaRPr lang="en-AU" dirty="0"/>
          </a:p>
        </p:txBody>
      </p:sp>
      <p:sp>
        <p:nvSpPr>
          <p:cNvPr id="3" name="Content Placeholder 2">
            <a:extLst>
              <a:ext uri="{FF2B5EF4-FFF2-40B4-BE49-F238E27FC236}">
                <a16:creationId xmlns:a16="http://schemas.microsoft.com/office/drawing/2014/main" id="{B7F2C05E-C777-5258-F598-916DBE4DC922}"/>
              </a:ext>
            </a:extLst>
          </p:cNvPr>
          <p:cNvSpPr>
            <a:spLocks noGrp="1"/>
          </p:cNvSpPr>
          <p:nvPr>
            <p:ph idx="1"/>
          </p:nvPr>
        </p:nvSpPr>
        <p:spPr>
          <a:xfrm>
            <a:off x="137652" y="353961"/>
            <a:ext cx="11897032" cy="6504039"/>
          </a:xfrm>
        </p:spPr>
        <p:txBody>
          <a:bodyPr>
            <a:normAutofit/>
          </a:bodyPr>
          <a:lstStyle/>
          <a:p>
            <a:pPr marL="0" indent="0">
              <a:buNone/>
            </a:pPr>
            <a:r>
              <a:rPr lang="en-US" sz="3200" dirty="0">
                <a:effectLst/>
              </a:rPr>
              <a:t>10 On that day the root of Jesse shall stand as a signal to the peoples; the nations shall inquire of him, and his dwelling shall be glorious.</a:t>
            </a:r>
          </a:p>
        </p:txBody>
      </p:sp>
    </p:spTree>
    <p:extLst>
      <p:ext uri="{BB962C8B-B14F-4D97-AF65-F5344CB8AC3E}">
        <p14:creationId xmlns:p14="http://schemas.microsoft.com/office/powerpoint/2010/main" val="3690560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descr="A lion and lamb hugging&#10;&#10;AI-generated content may be incorrect.">
            <a:extLst>
              <a:ext uri="{FF2B5EF4-FFF2-40B4-BE49-F238E27FC236}">
                <a16:creationId xmlns:a16="http://schemas.microsoft.com/office/drawing/2014/main" id="{C5A7ABAF-EC85-B54D-1499-9FBAF2D4E092}"/>
              </a:ext>
            </a:extLst>
          </p:cNvPr>
          <p:cNvPicPr>
            <a:picLocks noChangeAspect="1"/>
          </p:cNvPicPr>
          <p:nvPr/>
        </p:nvPicPr>
        <p:blipFill>
          <a:blip r:embed="rId4"/>
          <a:srcRect t="10476" b="18790"/>
          <a:stretch>
            <a:fillRect/>
          </a:stretch>
        </p:blipFill>
        <p:spPr>
          <a:xfrm>
            <a:off x="20" y="2030"/>
            <a:ext cx="12191980" cy="6855970"/>
          </a:xfrm>
          <a:prstGeom prst="rect">
            <a:avLst/>
          </a:prstGeom>
        </p:spPr>
      </p:pic>
      <p:sp>
        <p:nvSpPr>
          <p:cNvPr id="10" name="Rectangle 9">
            <a:extLst>
              <a:ext uri="{FF2B5EF4-FFF2-40B4-BE49-F238E27FC236}">
                <a16:creationId xmlns:a16="http://schemas.microsoft.com/office/drawing/2014/main" id="{E72B2DB2-00C4-43D6-84BC-C38A0BA088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70DAC5F4-0535-4241-8776-047CAED79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30000"/>
              <a:duotone>
                <a:prstClr val="black"/>
                <a:schemeClr val="accent3">
                  <a:tint val="45000"/>
                  <a:satMod val="400000"/>
                </a:schemeClr>
              </a:duotone>
              <a:extLst>
                <a:ext uri="{BEBA8EAE-BF5A-486C-A8C5-ECC9F3942E4B}">
                  <a14:imgProps xmlns:a14="http://schemas.microsoft.com/office/drawing/2010/main">
                    <a14:imgLayer>
                      <a14:imgEffect>
                        <a14:sharpenSoften amount="35000"/>
                      </a14:imgEffect>
                    </a14:imgLayer>
                  </a14:imgProps>
                </a:ext>
              </a:extLst>
            </a:blip>
            <a:srcRect/>
            <a:tile tx="0" ty="0" sx="100000" sy="100000" flip="none" algn="ctr"/>
          </a:blip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A21636-7702-1A15-D5BC-F1A001425CCB}"/>
              </a:ext>
            </a:extLst>
          </p:cNvPr>
          <p:cNvSpPr>
            <a:spLocks noGrp="1"/>
          </p:cNvSpPr>
          <p:nvPr>
            <p:ph type="title"/>
          </p:nvPr>
        </p:nvSpPr>
        <p:spPr>
          <a:xfrm>
            <a:off x="1595269" y="1122363"/>
            <a:ext cx="9001462" cy="2387600"/>
          </a:xfrm>
        </p:spPr>
        <p:txBody>
          <a:bodyPr vert="horz" lIns="91440" tIns="45720" rIns="91440" bIns="45720" rtlCol="0" anchor="b">
            <a:normAutofit/>
          </a:bodyPr>
          <a:lstStyle/>
          <a:p>
            <a:r>
              <a:rPr lang="en-US" sz="4800"/>
              <a:t>Prophets</a:t>
            </a:r>
          </a:p>
        </p:txBody>
      </p:sp>
    </p:spTree>
    <p:extLst>
      <p:ext uri="{BB962C8B-B14F-4D97-AF65-F5344CB8AC3E}">
        <p14:creationId xmlns:p14="http://schemas.microsoft.com/office/powerpoint/2010/main" val="275044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E8C1D-3D4C-BBC1-D2C3-0631592A0D27}"/>
              </a:ext>
            </a:extLst>
          </p:cNvPr>
          <p:cNvSpPr>
            <a:spLocks noGrp="1"/>
          </p:cNvSpPr>
          <p:nvPr>
            <p:ph type="title"/>
          </p:nvPr>
        </p:nvSpPr>
        <p:spPr>
          <a:xfrm>
            <a:off x="919119" y="0"/>
            <a:ext cx="10353761" cy="726831"/>
          </a:xfrm>
        </p:spPr>
        <p:txBody>
          <a:bodyPr/>
          <a:lstStyle/>
          <a:p>
            <a:r>
              <a:rPr lang="en-US" dirty="0"/>
              <a:t>Psalm 72:1-6; 18-19</a:t>
            </a:r>
            <a:endParaRPr lang="en-AU" dirty="0"/>
          </a:p>
        </p:txBody>
      </p:sp>
      <p:sp>
        <p:nvSpPr>
          <p:cNvPr id="3" name="Content Placeholder 2">
            <a:extLst>
              <a:ext uri="{FF2B5EF4-FFF2-40B4-BE49-F238E27FC236}">
                <a16:creationId xmlns:a16="http://schemas.microsoft.com/office/drawing/2014/main" id="{1993810E-A367-D68C-E709-F1E3843D4626}"/>
              </a:ext>
            </a:extLst>
          </p:cNvPr>
          <p:cNvSpPr>
            <a:spLocks noGrp="1"/>
          </p:cNvSpPr>
          <p:nvPr>
            <p:ph idx="1"/>
          </p:nvPr>
        </p:nvSpPr>
        <p:spPr>
          <a:xfrm>
            <a:off x="913795" y="726831"/>
            <a:ext cx="10353762" cy="5603631"/>
          </a:xfrm>
        </p:spPr>
        <p:txBody>
          <a:bodyPr>
            <a:normAutofit/>
          </a:bodyPr>
          <a:lstStyle/>
          <a:p>
            <a:pPr marL="0" indent="0">
              <a:buNone/>
            </a:pPr>
            <a:r>
              <a:rPr lang="en-US" sz="3200" dirty="0">
                <a:effectLst/>
              </a:rPr>
              <a:t>Of Solomon.</a:t>
            </a:r>
          </a:p>
          <a:p>
            <a:pPr marL="0" indent="0">
              <a:buNone/>
            </a:pPr>
            <a:r>
              <a:rPr lang="en-US" sz="3200" dirty="0">
                <a:effectLst/>
              </a:rPr>
              <a:t>1 Give the king your justice, O God,</a:t>
            </a:r>
          </a:p>
          <a:p>
            <a:pPr marL="0" indent="0">
              <a:buNone/>
            </a:pPr>
            <a:r>
              <a:rPr lang="en-US" sz="3200" dirty="0">
                <a:effectLst/>
              </a:rPr>
              <a:t>   and your righteousness to a king’s son.</a:t>
            </a:r>
          </a:p>
          <a:p>
            <a:pPr marL="0" indent="0">
              <a:buNone/>
            </a:pPr>
            <a:r>
              <a:rPr lang="en-US" sz="3200" dirty="0">
                <a:effectLst/>
              </a:rPr>
              <a:t>2 May he judge your people with righteousness,</a:t>
            </a:r>
          </a:p>
          <a:p>
            <a:pPr marL="0" indent="0">
              <a:buNone/>
            </a:pPr>
            <a:r>
              <a:rPr lang="en-US" sz="3200" dirty="0">
                <a:effectLst/>
              </a:rPr>
              <a:t>   and your poor with justice.</a:t>
            </a:r>
          </a:p>
          <a:p>
            <a:pPr marL="0" indent="0">
              <a:buNone/>
            </a:pPr>
            <a:r>
              <a:rPr lang="en-US" sz="3200" dirty="0">
                <a:effectLst/>
              </a:rPr>
              <a:t>3 May the mountains yield prosperity for the people,</a:t>
            </a:r>
          </a:p>
          <a:p>
            <a:pPr marL="0" indent="0">
              <a:buNone/>
            </a:pPr>
            <a:r>
              <a:rPr lang="en-US" sz="3200" dirty="0">
                <a:effectLst/>
              </a:rPr>
              <a:t>   and the hills, in righteousness.</a:t>
            </a:r>
            <a:endParaRPr lang="en-AU" sz="3200" dirty="0">
              <a:effectLst/>
            </a:endParaRPr>
          </a:p>
        </p:txBody>
      </p:sp>
    </p:spTree>
    <p:extLst>
      <p:ext uri="{BB962C8B-B14F-4D97-AF65-F5344CB8AC3E}">
        <p14:creationId xmlns:p14="http://schemas.microsoft.com/office/powerpoint/2010/main" val="289107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BCF3D-C20D-1E06-9239-3FC308534E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E759D2-F786-4D2C-E1E2-C27BD29AA1EC}"/>
              </a:ext>
            </a:extLst>
          </p:cNvPr>
          <p:cNvSpPr>
            <a:spLocks noGrp="1"/>
          </p:cNvSpPr>
          <p:nvPr>
            <p:ph type="title"/>
          </p:nvPr>
        </p:nvSpPr>
        <p:spPr>
          <a:xfrm>
            <a:off x="919119" y="0"/>
            <a:ext cx="10353761" cy="726831"/>
          </a:xfrm>
        </p:spPr>
        <p:txBody>
          <a:bodyPr/>
          <a:lstStyle/>
          <a:p>
            <a:r>
              <a:rPr lang="en-US" dirty="0"/>
              <a:t>Psalm 72:1-7; 18-19</a:t>
            </a:r>
            <a:endParaRPr lang="en-AU" dirty="0"/>
          </a:p>
        </p:txBody>
      </p:sp>
      <p:sp>
        <p:nvSpPr>
          <p:cNvPr id="3" name="Content Placeholder 2">
            <a:extLst>
              <a:ext uri="{FF2B5EF4-FFF2-40B4-BE49-F238E27FC236}">
                <a16:creationId xmlns:a16="http://schemas.microsoft.com/office/drawing/2014/main" id="{1EB58BDD-8E44-DBE9-D01D-1C946D4E7432}"/>
              </a:ext>
            </a:extLst>
          </p:cNvPr>
          <p:cNvSpPr>
            <a:spLocks noGrp="1"/>
          </p:cNvSpPr>
          <p:nvPr>
            <p:ph idx="1"/>
          </p:nvPr>
        </p:nvSpPr>
        <p:spPr>
          <a:xfrm>
            <a:off x="363894" y="726831"/>
            <a:ext cx="11719249" cy="6009871"/>
          </a:xfrm>
        </p:spPr>
        <p:txBody>
          <a:bodyPr>
            <a:normAutofit lnSpcReduction="10000"/>
          </a:bodyPr>
          <a:lstStyle/>
          <a:p>
            <a:pPr marL="0" indent="0">
              <a:buNone/>
            </a:pPr>
            <a:r>
              <a:rPr lang="en-US" sz="3200" dirty="0">
                <a:effectLst/>
              </a:rPr>
              <a:t>4 May he defend the cause of the poor of the people,</a:t>
            </a:r>
          </a:p>
          <a:p>
            <a:pPr marL="0" indent="0">
              <a:buNone/>
            </a:pPr>
            <a:r>
              <a:rPr lang="en-US" sz="3200" dirty="0">
                <a:effectLst/>
              </a:rPr>
              <a:t>   give deliverance to the needy,</a:t>
            </a:r>
          </a:p>
          <a:p>
            <a:pPr marL="0" indent="0">
              <a:buNone/>
            </a:pPr>
            <a:r>
              <a:rPr lang="en-US" sz="3200" dirty="0">
                <a:effectLst/>
              </a:rPr>
              <a:t>   and crush the oppressor.</a:t>
            </a:r>
          </a:p>
          <a:p>
            <a:pPr marL="0" indent="0">
              <a:buNone/>
            </a:pPr>
            <a:r>
              <a:rPr lang="en-US" sz="3200" dirty="0">
                <a:effectLst/>
              </a:rPr>
              <a:t>5 May he live while the sun endures,</a:t>
            </a:r>
          </a:p>
          <a:p>
            <a:pPr marL="0" indent="0">
              <a:buNone/>
            </a:pPr>
            <a:r>
              <a:rPr lang="en-US" sz="3200" dirty="0">
                <a:effectLst/>
              </a:rPr>
              <a:t>   and as long as the moon, throughout all generations.</a:t>
            </a:r>
          </a:p>
          <a:p>
            <a:pPr marL="0" indent="0">
              <a:buNone/>
            </a:pPr>
            <a:r>
              <a:rPr lang="en-US" sz="3200" dirty="0">
                <a:effectLst/>
              </a:rPr>
              <a:t>6 May he be like rain that falls on the mown grass,</a:t>
            </a:r>
          </a:p>
          <a:p>
            <a:pPr marL="0" indent="0">
              <a:buNone/>
            </a:pPr>
            <a:r>
              <a:rPr lang="en-US" sz="3200" dirty="0">
                <a:effectLst/>
              </a:rPr>
              <a:t>   like showers that water the earth.</a:t>
            </a:r>
          </a:p>
          <a:p>
            <a:pPr marL="0" indent="0">
              <a:buNone/>
            </a:pPr>
            <a:r>
              <a:rPr lang="en-US" sz="3200" dirty="0">
                <a:effectLst/>
              </a:rPr>
              <a:t>7 In his days may righteousness flourish</a:t>
            </a:r>
          </a:p>
          <a:p>
            <a:pPr marL="0" indent="0">
              <a:buNone/>
            </a:pPr>
            <a:r>
              <a:rPr lang="en-US" sz="3200" dirty="0">
                <a:effectLst/>
              </a:rPr>
              <a:t>   and peace abound, until the moon is no more.</a:t>
            </a:r>
            <a:endParaRPr lang="en-AU" sz="3200" dirty="0">
              <a:effectLst/>
            </a:endParaRPr>
          </a:p>
        </p:txBody>
      </p:sp>
    </p:spTree>
    <p:extLst>
      <p:ext uri="{BB962C8B-B14F-4D97-AF65-F5344CB8AC3E}">
        <p14:creationId xmlns:p14="http://schemas.microsoft.com/office/powerpoint/2010/main" val="8989156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8346F"/>
      </a:dk2>
      <a:lt2>
        <a:srgbClr val="D9A8D2"/>
      </a:lt2>
      <a:accent1>
        <a:srgbClr val="CE57AB"/>
      </a:accent1>
      <a:accent2>
        <a:srgbClr val="8E8EFD"/>
      </a:accent2>
      <a:accent3>
        <a:srgbClr val="7CBCE0"/>
      </a:accent3>
      <a:accent4>
        <a:srgbClr val="70BF9F"/>
      </a:accent4>
      <a:accent5>
        <a:srgbClr val="A5B960"/>
      </a:accent5>
      <a:accent6>
        <a:srgbClr val="D47A57"/>
      </a:accent6>
      <a:hlink>
        <a:srgbClr val="D164DE"/>
      </a:hlink>
      <a:folHlink>
        <a:srgbClr val="BE87C4"/>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D4FE1632-F131-47D3-A814-99E9CD025E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Damask</Template>
  <TotalTime>1802</TotalTime>
  <Words>2188</Words>
  <Application>Microsoft Office PowerPoint</Application>
  <PresentationFormat>Widescreen</PresentationFormat>
  <Paragraphs>208</Paragraphs>
  <Slides>24</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Aptos</vt:lpstr>
      <vt:lpstr>Arial</vt:lpstr>
      <vt:lpstr>Bookman Old Style</vt:lpstr>
      <vt:lpstr>Calibri</vt:lpstr>
      <vt:lpstr>Rockwell</vt:lpstr>
      <vt:lpstr>Damask</vt:lpstr>
      <vt:lpstr>Advent week 2 - Peace</vt:lpstr>
      <vt:lpstr>Advent</vt:lpstr>
      <vt:lpstr>Isaiah 11:1-10 - Prophets</vt:lpstr>
      <vt:lpstr>Isaiah 11:1-10 - Prophets</vt:lpstr>
      <vt:lpstr>Isaiah 11:1-10 - Prophets</vt:lpstr>
      <vt:lpstr>Isaiah 11:1-10 - Prophets</vt:lpstr>
      <vt:lpstr>Prophets</vt:lpstr>
      <vt:lpstr>Psalm 72:1-6; 18-19</vt:lpstr>
      <vt:lpstr>Psalm 72:1-7; 18-19</vt:lpstr>
      <vt:lpstr>Psalm 72:1-7; 18-19</vt:lpstr>
      <vt:lpstr>Messianic</vt:lpstr>
      <vt:lpstr>PowerPoint Presentation</vt:lpstr>
      <vt:lpstr>Peace?</vt:lpstr>
      <vt:lpstr>Peace</vt:lpstr>
      <vt:lpstr>Romans 15:4-13</vt:lpstr>
      <vt:lpstr>Romans 15:4-13</vt:lpstr>
      <vt:lpstr>Romans 15:4-13</vt:lpstr>
      <vt:lpstr>Thomas Merton (Seeds of Contemplation)</vt:lpstr>
      <vt:lpstr>Matthew 3:1-12  Incarnation</vt:lpstr>
      <vt:lpstr>Matthew 3:1-12   Incarnation</vt:lpstr>
      <vt:lpstr>Matthew 3:1-12   Incarnation</vt:lpstr>
      <vt:lpstr>God’s Incarnational vision</vt:lpstr>
      <vt:lpstr>Reflect </vt:lpstr>
      <vt:lpstr>Benediction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Andrew Crighton</dc:creator>
  <cp:lastModifiedBy>Andrew Crighton</cp:lastModifiedBy>
  <cp:revision>5</cp:revision>
  <dcterms:created xsi:type="dcterms:W3CDTF">2025-12-02T06:13:55Z</dcterms:created>
  <dcterms:modified xsi:type="dcterms:W3CDTF">2025-12-07T23:08:52Z</dcterms:modified>
</cp:coreProperties>
</file>