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5" r:id="rId4"/>
    <p:sldId id="276" r:id="rId5"/>
    <p:sldId id="258" r:id="rId6"/>
    <p:sldId id="277" r:id="rId7"/>
    <p:sldId id="278" r:id="rId8"/>
    <p:sldId id="279" r:id="rId9"/>
    <p:sldId id="264" r:id="rId10"/>
    <p:sldId id="280" r:id="rId11"/>
    <p:sldId id="281" r:id="rId12"/>
    <p:sldId id="282" r:id="rId13"/>
    <p:sldId id="283" r:id="rId14"/>
    <p:sldId id="271" r:id="rId15"/>
    <p:sldId id="284" r:id="rId16"/>
    <p:sldId id="285" r:id="rId17"/>
    <p:sldId id="270" r:id="rId18"/>
    <p:sldId id="259" r:id="rId19"/>
    <p:sldId id="274" r:id="rId20"/>
    <p:sldId id="28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1/30/2026</a:t>
            </a:fld>
            <a:endParaRPr lang="en-US" dirty="0"/>
          </a:p>
        </p:txBody>
      </p:sp>
      <p:sp>
        <p:nvSpPr>
          <p:cNvPr id="5" name="Footer Placeholder 4"/>
          <p:cNvSpPr>
            <a:spLocks noGrp="1"/>
          </p:cNvSpPr>
          <p:nvPr>
            <p:ph type="ftr" sz="quarter" idx="11"/>
          </p:nvPr>
        </p:nvSpPr>
        <p:spPr>
          <a:xfrm>
            <a:off x="1451579" y="329307"/>
            <a:ext cx="5626774" cy="309201"/>
          </a:xfrm>
        </p:spPr>
        <p:txBody>
          <a:bodyPr/>
          <a:lstStyle/>
          <a:p>
            <a:endParaRPr lang="en-US" dirty="0"/>
          </a:p>
        </p:txBody>
      </p:sp>
      <p:sp>
        <p:nvSpPr>
          <p:cNvPr id="6" name="Slide Number Placeholder 5"/>
          <p:cNvSpPr>
            <a:spLocks noGrp="1"/>
          </p:cNvSpPr>
          <p:nvPr>
            <p:ph type="sldNum" sz="quarter" idx="12"/>
          </p:nvPr>
        </p:nvSpPr>
        <p:spPr>
          <a:xfrm>
            <a:off x="476834" y="798973"/>
            <a:ext cx="811019" cy="503578"/>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en-US"/>
              <a:t>Click to edit Master title style</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488794"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56025" y="2821491"/>
            <a:ext cx="4488794"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1/30/2026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en-US"/>
              <a:t>Click icon to add picture</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t>1/30/2026</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t>1/30/2026</a:t>
            </a:fld>
            <a:endParaRPr lang="en-US" dirty="0"/>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t>‹#›</a:t>
            </a:fld>
            <a:endParaRPr lang="en-US" dirty="0"/>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AU"/>
          </a:p>
        </p:txBody>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a:fillRect/>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a:t>Matthew 5:9-12</a:t>
            </a:r>
          </a:p>
        </p:txBody>
      </p:sp>
      <p:sp>
        <p:nvSpPr>
          <p:cNvPr id="3" name="Subtitle 2"/>
          <p:cNvSpPr>
            <a:spLocks noGrp="1"/>
          </p:cNvSpPr>
          <p:nvPr>
            <p:ph type="subTitle" idx="1"/>
          </p:nvPr>
        </p:nvSpPr>
        <p:spPr/>
        <p:txBody>
          <a:bodyPr/>
          <a:lstStyle/>
          <a:p>
            <a:r>
              <a:rPr lang="en-AU" dirty="0"/>
              <a:t>Beatitudes 7 and 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424C44-BB3A-D9C4-5E35-4C4662770A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355B74-4A83-AD63-9140-D737D36FF831}"/>
              </a:ext>
            </a:extLst>
          </p:cNvPr>
          <p:cNvSpPr>
            <a:spLocks noGrp="1"/>
          </p:cNvSpPr>
          <p:nvPr>
            <p:ph type="title"/>
          </p:nvPr>
        </p:nvSpPr>
        <p:spPr>
          <a:xfrm>
            <a:off x="1451579" y="138695"/>
            <a:ext cx="9291215" cy="607030"/>
          </a:xfrm>
        </p:spPr>
        <p:txBody>
          <a:bodyPr/>
          <a:lstStyle/>
          <a:p>
            <a:r>
              <a:rPr lang="en-AU" dirty="0"/>
              <a:t>John 14:6-9</a:t>
            </a:r>
          </a:p>
        </p:txBody>
      </p:sp>
      <p:sp>
        <p:nvSpPr>
          <p:cNvPr id="3" name="Content Placeholder 2">
            <a:extLst>
              <a:ext uri="{FF2B5EF4-FFF2-40B4-BE49-F238E27FC236}">
                <a16:creationId xmlns:a16="http://schemas.microsoft.com/office/drawing/2014/main" id="{B123BB18-9853-AA6E-EE71-E0FDC87CD8CC}"/>
              </a:ext>
            </a:extLst>
          </p:cNvPr>
          <p:cNvSpPr>
            <a:spLocks noGrp="1"/>
          </p:cNvSpPr>
          <p:nvPr>
            <p:ph idx="1"/>
          </p:nvPr>
        </p:nvSpPr>
        <p:spPr>
          <a:xfrm>
            <a:off x="221942" y="745725"/>
            <a:ext cx="11603113" cy="5726095"/>
          </a:xfrm>
        </p:spPr>
        <p:txBody>
          <a:bodyPr>
            <a:normAutofit/>
          </a:bodyPr>
          <a:lstStyle/>
          <a:p>
            <a:pPr marL="0" indent="0">
              <a:buNone/>
            </a:pPr>
            <a:r>
              <a:rPr lang="en-US" sz="3200" dirty="0"/>
              <a:t>Jesus answered, “I am the way and the truth and the life. No one comes to the Father except through me. If you really know me, you will know my Father as well. From now on, you do know him and have seen him.”</a:t>
            </a:r>
          </a:p>
          <a:p>
            <a:pPr marL="0" indent="0">
              <a:buNone/>
            </a:pPr>
            <a:r>
              <a:rPr lang="en-US" sz="3200" dirty="0"/>
              <a:t>Philip said, “Lord, show us the Father and that will be enough for us.”</a:t>
            </a:r>
          </a:p>
          <a:p>
            <a:pPr marL="0" indent="0">
              <a:buNone/>
            </a:pPr>
            <a:r>
              <a:rPr lang="en-US" sz="3200" dirty="0"/>
              <a:t>Jesus answered: “Don’t you know me, Philip, even after I have been among you such a long time? Anyone who has seen me has seen the Father. How can you say, ‘Show us the Father’?</a:t>
            </a:r>
          </a:p>
          <a:p>
            <a:pPr marL="0" indent="0">
              <a:buNone/>
            </a:pPr>
            <a:endParaRPr lang="en-AU" dirty="0"/>
          </a:p>
        </p:txBody>
      </p:sp>
    </p:spTree>
    <p:extLst>
      <p:ext uri="{BB962C8B-B14F-4D97-AF65-F5344CB8AC3E}">
        <p14:creationId xmlns:p14="http://schemas.microsoft.com/office/powerpoint/2010/main" val="2160740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B6394-CC87-9DA2-D5CE-7315A31FD0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2894A7-0FFE-C5D7-FC0E-43A0A03806BA}"/>
              </a:ext>
            </a:extLst>
          </p:cNvPr>
          <p:cNvSpPr>
            <a:spLocks noGrp="1"/>
          </p:cNvSpPr>
          <p:nvPr>
            <p:ph type="title"/>
          </p:nvPr>
        </p:nvSpPr>
        <p:spPr>
          <a:xfrm>
            <a:off x="1451579" y="138695"/>
            <a:ext cx="9291215" cy="607030"/>
          </a:xfrm>
        </p:spPr>
        <p:txBody>
          <a:bodyPr>
            <a:normAutofit/>
          </a:bodyPr>
          <a:lstStyle/>
          <a:p>
            <a:r>
              <a:rPr lang="en-AU" dirty="0"/>
              <a:t>Hebrews 1:1   J.B. Philips </a:t>
            </a:r>
          </a:p>
        </p:txBody>
      </p:sp>
      <p:sp>
        <p:nvSpPr>
          <p:cNvPr id="3" name="Content Placeholder 2">
            <a:extLst>
              <a:ext uri="{FF2B5EF4-FFF2-40B4-BE49-F238E27FC236}">
                <a16:creationId xmlns:a16="http://schemas.microsoft.com/office/drawing/2014/main" id="{32EAB15A-C485-A269-2992-E011B14DA6DE}"/>
              </a:ext>
            </a:extLst>
          </p:cNvPr>
          <p:cNvSpPr>
            <a:spLocks noGrp="1"/>
          </p:cNvSpPr>
          <p:nvPr>
            <p:ph idx="1"/>
          </p:nvPr>
        </p:nvSpPr>
        <p:spPr>
          <a:xfrm>
            <a:off x="221942" y="745725"/>
            <a:ext cx="11603113" cy="5726095"/>
          </a:xfrm>
        </p:spPr>
        <p:txBody>
          <a:bodyPr>
            <a:normAutofit/>
          </a:bodyPr>
          <a:lstStyle/>
          <a:p>
            <a:pPr marL="0" indent="0">
              <a:buNone/>
            </a:pPr>
            <a:r>
              <a:rPr lang="en-US" sz="3200" dirty="0"/>
              <a:t>God, who gave our forefathers many different glimpses of the truth in the words of the prophets, has now, at the end of the present age, given us the truth in the Son.</a:t>
            </a:r>
            <a:endParaRPr lang="en-AU" sz="3200" dirty="0"/>
          </a:p>
        </p:txBody>
      </p:sp>
    </p:spTree>
    <p:extLst>
      <p:ext uri="{BB962C8B-B14F-4D97-AF65-F5344CB8AC3E}">
        <p14:creationId xmlns:p14="http://schemas.microsoft.com/office/powerpoint/2010/main" val="2299517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EEAEF-6701-2D30-A9B8-34A9C7503F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CAC04D-85D3-920D-FFE0-A8A5ACAF2BE3}"/>
              </a:ext>
            </a:extLst>
          </p:cNvPr>
          <p:cNvSpPr>
            <a:spLocks noGrp="1"/>
          </p:cNvSpPr>
          <p:nvPr>
            <p:ph type="title"/>
          </p:nvPr>
        </p:nvSpPr>
        <p:spPr>
          <a:xfrm>
            <a:off x="1451579" y="138695"/>
            <a:ext cx="9291215" cy="607030"/>
          </a:xfrm>
        </p:spPr>
        <p:txBody>
          <a:bodyPr>
            <a:normAutofit/>
          </a:bodyPr>
          <a:lstStyle/>
          <a:p>
            <a:r>
              <a:rPr lang="en-AU" dirty="0"/>
              <a:t>Deuteronomy 7:1-2</a:t>
            </a:r>
          </a:p>
        </p:txBody>
      </p:sp>
      <p:sp>
        <p:nvSpPr>
          <p:cNvPr id="3" name="Content Placeholder 2">
            <a:extLst>
              <a:ext uri="{FF2B5EF4-FFF2-40B4-BE49-F238E27FC236}">
                <a16:creationId xmlns:a16="http://schemas.microsoft.com/office/drawing/2014/main" id="{51C17B64-46D2-8459-49C4-1D2B0BEF5BF9}"/>
              </a:ext>
            </a:extLst>
          </p:cNvPr>
          <p:cNvSpPr>
            <a:spLocks noGrp="1"/>
          </p:cNvSpPr>
          <p:nvPr>
            <p:ph idx="1"/>
          </p:nvPr>
        </p:nvSpPr>
        <p:spPr>
          <a:xfrm>
            <a:off x="221942" y="745725"/>
            <a:ext cx="11603113" cy="5726095"/>
          </a:xfrm>
        </p:spPr>
        <p:txBody>
          <a:bodyPr>
            <a:normAutofit/>
          </a:bodyPr>
          <a:lstStyle/>
          <a:p>
            <a:pPr marL="0" indent="0">
              <a:buNone/>
            </a:pPr>
            <a:r>
              <a:rPr lang="en-US" sz="3200" dirty="0"/>
              <a:t>When the LORD your God brings you into the land you are entering to possess and drives out before you many nations—the Hittites, </a:t>
            </a:r>
            <a:r>
              <a:rPr lang="en-US" sz="3200" dirty="0" err="1"/>
              <a:t>Girgashites</a:t>
            </a:r>
            <a:r>
              <a:rPr lang="en-US" sz="3200" dirty="0"/>
              <a:t>, Amorites, Canaanites, Perizzites, Hivites and Jebusites, seven nations larger and stronger than you— and when the LORD your God has delivered them over to you and you have defeated them, then you must destroy them totally.</a:t>
            </a:r>
            <a:endParaRPr lang="en-AU" sz="3200" dirty="0"/>
          </a:p>
        </p:txBody>
      </p:sp>
    </p:spTree>
    <p:extLst>
      <p:ext uri="{BB962C8B-B14F-4D97-AF65-F5344CB8AC3E}">
        <p14:creationId xmlns:p14="http://schemas.microsoft.com/office/powerpoint/2010/main" val="888133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09328-D900-5039-6E3B-A1C8114968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B62DFE-65D4-9315-6BBD-E1D364297D4A}"/>
              </a:ext>
            </a:extLst>
          </p:cNvPr>
          <p:cNvSpPr>
            <a:spLocks noGrp="1"/>
          </p:cNvSpPr>
          <p:nvPr>
            <p:ph type="title"/>
          </p:nvPr>
        </p:nvSpPr>
        <p:spPr>
          <a:xfrm>
            <a:off x="1451579" y="138695"/>
            <a:ext cx="9291215" cy="607030"/>
          </a:xfrm>
        </p:spPr>
        <p:txBody>
          <a:bodyPr>
            <a:normAutofit/>
          </a:bodyPr>
          <a:lstStyle/>
          <a:p>
            <a:r>
              <a:rPr lang="en-AU" dirty="0"/>
              <a:t>1 Corinthians 2:1-2</a:t>
            </a:r>
          </a:p>
        </p:txBody>
      </p:sp>
      <p:sp>
        <p:nvSpPr>
          <p:cNvPr id="3" name="Content Placeholder 2">
            <a:extLst>
              <a:ext uri="{FF2B5EF4-FFF2-40B4-BE49-F238E27FC236}">
                <a16:creationId xmlns:a16="http://schemas.microsoft.com/office/drawing/2014/main" id="{48451B26-23F8-7324-D865-69F05F81CAF5}"/>
              </a:ext>
            </a:extLst>
          </p:cNvPr>
          <p:cNvSpPr>
            <a:spLocks noGrp="1"/>
          </p:cNvSpPr>
          <p:nvPr>
            <p:ph idx="1"/>
          </p:nvPr>
        </p:nvSpPr>
        <p:spPr>
          <a:xfrm>
            <a:off x="221942" y="745725"/>
            <a:ext cx="11603113" cy="5726095"/>
          </a:xfrm>
        </p:spPr>
        <p:txBody>
          <a:bodyPr>
            <a:normAutofit/>
          </a:bodyPr>
          <a:lstStyle/>
          <a:p>
            <a:pPr marL="0" indent="0">
              <a:buNone/>
            </a:pPr>
            <a:r>
              <a:rPr lang="en-US" sz="3200" dirty="0"/>
              <a:t>….. When I came to you, I did not come with eloquence or human wisdom as I proclaimed to you the testimony about God….nothing….except Jesus Christ and Him crucified.</a:t>
            </a:r>
            <a:endParaRPr lang="en-AU" sz="3200" dirty="0"/>
          </a:p>
        </p:txBody>
      </p:sp>
    </p:spTree>
    <p:extLst>
      <p:ext uri="{BB962C8B-B14F-4D97-AF65-F5344CB8AC3E}">
        <p14:creationId xmlns:p14="http://schemas.microsoft.com/office/powerpoint/2010/main" val="1606920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ltLang="en-US" sz="6000"/>
              <a:t>sERMON ON THE MOUNT</a:t>
            </a:r>
          </a:p>
        </p:txBody>
      </p:sp>
      <p:sp>
        <p:nvSpPr>
          <p:cNvPr id="3" name="Content Placeholder 2"/>
          <p:cNvSpPr>
            <a:spLocks noGrp="1"/>
          </p:cNvSpPr>
          <p:nvPr>
            <p:ph idx="1"/>
          </p:nvPr>
        </p:nvSpPr>
        <p:spPr/>
        <p:txBody>
          <a:bodyPr/>
          <a:lstStyle/>
          <a:p>
            <a:pPr marL="0" indent="0" algn="ctr">
              <a:buNone/>
            </a:pPr>
            <a:endParaRPr lang="en-AU" altLang="en-US"/>
          </a:p>
          <a:p>
            <a:pPr marL="0" indent="0" algn="ctr">
              <a:buNone/>
            </a:pPr>
            <a:endParaRPr lang="en-AU" altLang="en-US"/>
          </a:p>
          <a:p>
            <a:pPr marL="0" indent="0" algn="ctr">
              <a:buNone/>
            </a:pPr>
            <a:endParaRPr lang="en-AU" altLang="en-US"/>
          </a:p>
          <a:p>
            <a:pPr marL="0" indent="0" algn="ctr">
              <a:buNone/>
            </a:pPr>
            <a:r>
              <a:rPr lang="en-AU" altLang="en-US" sz="4800" b="1"/>
              <a:t>HEART TRANSPLANT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06289-04E3-FC1C-28D1-33626760E7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B80787-EBDD-215A-3493-652A2D9E4BC0}"/>
              </a:ext>
            </a:extLst>
          </p:cNvPr>
          <p:cNvSpPr>
            <a:spLocks noGrp="1"/>
          </p:cNvSpPr>
          <p:nvPr>
            <p:ph type="title"/>
          </p:nvPr>
        </p:nvSpPr>
        <p:spPr/>
        <p:txBody>
          <a:bodyPr>
            <a:normAutofit fontScale="90000"/>
          </a:bodyPr>
          <a:lstStyle/>
          <a:p>
            <a:r>
              <a:rPr lang="en-AU" altLang="en-US" sz="6000" dirty="0"/>
              <a:t>Dig deeper for meaning</a:t>
            </a:r>
          </a:p>
        </p:txBody>
      </p:sp>
      <p:sp>
        <p:nvSpPr>
          <p:cNvPr id="3" name="Content Placeholder 2">
            <a:extLst>
              <a:ext uri="{FF2B5EF4-FFF2-40B4-BE49-F238E27FC236}">
                <a16:creationId xmlns:a16="http://schemas.microsoft.com/office/drawing/2014/main" id="{488BF41A-E720-222D-BDD4-0AD79BAED153}"/>
              </a:ext>
            </a:extLst>
          </p:cNvPr>
          <p:cNvSpPr>
            <a:spLocks noGrp="1"/>
          </p:cNvSpPr>
          <p:nvPr>
            <p:ph idx="1"/>
          </p:nvPr>
        </p:nvSpPr>
        <p:spPr>
          <a:xfrm>
            <a:off x="1451579" y="3079103"/>
            <a:ext cx="9291215" cy="2164702"/>
          </a:xfrm>
        </p:spPr>
        <p:txBody>
          <a:bodyPr>
            <a:normAutofit fontScale="92500" lnSpcReduction="10000"/>
          </a:bodyPr>
          <a:lstStyle/>
          <a:p>
            <a:pPr marL="0" indent="0" algn="ctr">
              <a:buNone/>
            </a:pPr>
            <a:endParaRPr lang="en-AU" altLang="en-US" dirty="0"/>
          </a:p>
          <a:p>
            <a:pPr marL="0" indent="0" algn="ctr">
              <a:buNone/>
            </a:pPr>
            <a:endParaRPr lang="en-AU" altLang="en-US" dirty="0"/>
          </a:p>
          <a:p>
            <a:pPr marL="0" indent="0" algn="ctr">
              <a:buNone/>
            </a:pPr>
            <a:endParaRPr lang="en-AU" altLang="en-US" dirty="0"/>
          </a:p>
          <a:p>
            <a:pPr marL="0" indent="0" algn="ctr">
              <a:buNone/>
            </a:pPr>
            <a:r>
              <a:rPr lang="en-AU" altLang="en-US" sz="4800" b="1" dirty="0"/>
              <a:t>Excuse Violence</a:t>
            </a:r>
          </a:p>
        </p:txBody>
      </p:sp>
      <p:sp>
        <p:nvSpPr>
          <p:cNvPr id="4" name="TextBox 3">
            <a:extLst>
              <a:ext uri="{FF2B5EF4-FFF2-40B4-BE49-F238E27FC236}">
                <a16:creationId xmlns:a16="http://schemas.microsoft.com/office/drawing/2014/main" id="{54082507-6B14-3D98-4D8B-32B43E964F04}"/>
              </a:ext>
            </a:extLst>
          </p:cNvPr>
          <p:cNvSpPr txBox="1"/>
          <p:nvPr/>
        </p:nvSpPr>
        <p:spPr>
          <a:xfrm>
            <a:off x="5113175" y="2433485"/>
            <a:ext cx="1632858" cy="1200329"/>
          </a:xfrm>
          <a:prstGeom prst="rect">
            <a:avLst/>
          </a:prstGeom>
          <a:noFill/>
        </p:spPr>
        <p:txBody>
          <a:bodyPr wrap="square" rtlCol="0">
            <a:spAutoFit/>
          </a:bodyPr>
          <a:lstStyle/>
          <a:p>
            <a:r>
              <a:rPr lang="en-US" sz="7200" dirty="0">
                <a:solidFill>
                  <a:srgbClr val="FF0000"/>
                </a:solidFill>
              </a:rPr>
              <a:t>OR</a:t>
            </a:r>
            <a:endParaRPr lang="en-AU" sz="7200" dirty="0">
              <a:solidFill>
                <a:srgbClr val="FF0000"/>
              </a:solidFill>
            </a:endParaRPr>
          </a:p>
        </p:txBody>
      </p:sp>
    </p:spTree>
    <p:extLst>
      <p:ext uri="{BB962C8B-B14F-4D97-AF65-F5344CB8AC3E}">
        <p14:creationId xmlns:p14="http://schemas.microsoft.com/office/powerpoint/2010/main" val="1617409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18883B-126F-0D44-8A82-3D80576907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100810-E206-ACA1-D811-AB99401BBA10}"/>
              </a:ext>
            </a:extLst>
          </p:cNvPr>
          <p:cNvSpPr>
            <a:spLocks noGrp="1"/>
          </p:cNvSpPr>
          <p:nvPr>
            <p:ph type="title"/>
          </p:nvPr>
        </p:nvSpPr>
        <p:spPr/>
        <p:txBody>
          <a:bodyPr>
            <a:normAutofit fontScale="90000"/>
          </a:bodyPr>
          <a:lstStyle/>
          <a:p>
            <a:r>
              <a:rPr lang="en-AU" altLang="en-US" sz="6000" dirty="0"/>
              <a:t>The Kingdom of God is near</a:t>
            </a:r>
          </a:p>
        </p:txBody>
      </p:sp>
      <p:sp>
        <p:nvSpPr>
          <p:cNvPr id="3" name="Content Placeholder 2">
            <a:extLst>
              <a:ext uri="{FF2B5EF4-FFF2-40B4-BE49-F238E27FC236}">
                <a16:creationId xmlns:a16="http://schemas.microsoft.com/office/drawing/2014/main" id="{8FE2C76B-0A12-4A4D-300A-EC3EF3FC2D8B}"/>
              </a:ext>
            </a:extLst>
          </p:cNvPr>
          <p:cNvSpPr>
            <a:spLocks noGrp="1"/>
          </p:cNvSpPr>
          <p:nvPr>
            <p:ph idx="1"/>
          </p:nvPr>
        </p:nvSpPr>
        <p:spPr>
          <a:xfrm>
            <a:off x="1451579" y="3079103"/>
            <a:ext cx="9291215" cy="2164702"/>
          </a:xfrm>
        </p:spPr>
        <p:txBody>
          <a:bodyPr>
            <a:normAutofit fontScale="92500" lnSpcReduction="10000"/>
          </a:bodyPr>
          <a:lstStyle/>
          <a:p>
            <a:pPr marL="0" indent="0" algn="ctr">
              <a:buNone/>
            </a:pPr>
            <a:endParaRPr lang="en-AU" altLang="en-US" dirty="0"/>
          </a:p>
          <a:p>
            <a:pPr marL="0" indent="0" algn="ctr">
              <a:buNone/>
            </a:pPr>
            <a:endParaRPr lang="en-AU" altLang="en-US" dirty="0"/>
          </a:p>
          <a:p>
            <a:pPr marL="0" indent="0" algn="ctr">
              <a:buNone/>
            </a:pPr>
            <a:endParaRPr lang="en-AU" altLang="en-US" dirty="0"/>
          </a:p>
          <a:p>
            <a:pPr marL="0" indent="0" algn="ctr">
              <a:buNone/>
            </a:pPr>
            <a:r>
              <a:rPr lang="en-AU" altLang="en-US" sz="4800" b="1" dirty="0"/>
              <a:t>God is just like Jesus</a:t>
            </a:r>
          </a:p>
        </p:txBody>
      </p:sp>
      <p:sp>
        <p:nvSpPr>
          <p:cNvPr id="4" name="TextBox 3">
            <a:extLst>
              <a:ext uri="{FF2B5EF4-FFF2-40B4-BE49-F238E27FC236}">
                <a16:creationId xmlns:a16="http://schemas.microsoft.com/office/drawing/2014/main" id="{80167E77-BF61-7238-DD84-B77269AC99BD}"/>
              </a:ext>
            </a:extLst>
          </p:cNvPr>
          <p:cNvSpPr txBox="1"/>
          <p:nvPr/>
        </p:nvSpPr>
        <p:spPr>
          <a:xfrm>
            <a:off x="5113174" y="2433485"/>
            <a:ext cx="2164703" cy="1200329"/>
          </a:xfrm>
          <a:prstGeom prst="rect">
            <a:avLst/>
          </a:prstGeom>
          <a:noFill/>
        </p:spPr>
        <p:txBody>
          <a:bodyPr wrap="square" rtlCol="0">
            <a:spAutoFit/>
          </a:bodyPr>
          <a:lstStyle/>
          <a:p>
            <a:r>
              <a:rPr lang="en-US" sz="7200" dirty="0">
                <a:solidFill>
                  <a:srgbClr val="FF0000"/>
                </a:solidFill>
              </a:rPr>
              <a:t>And</a:t>
            </a:r>
            <a:endParaRPr lang="en-AU" sz="7200" dirty="0">
              <a:solidFill>
                <a:srgbClr val="FF0000"/>
              </a:solidFill>
            </a:endParaRPr>
          </a:p>
        </p:txBody>
      </p:sp>
    </p:spTree>
    <p:extLst>
      <p:ext uri="{BB962C8B-B14F-4D97-AF65-F5344CB8AC3E}">
        <p14:creationId xmlns:p14="http://schemas.microsoft.com/office/powerpoint/2010/main" val="17132978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0340" y="60325"/>
            <a:ext cx="9291320" cy="917575"/>
          </a:xfrm>
        </p:spPr>
        <p:txBody>
          <a:bodyPr/>
          <a:lstStyle/>
          <a:p>
            <a:r>
              <a:rPr lang="en-AU" dirty="0"/>
              <a:t>Key themes</a:t>
            </a:r>
          </a:p>
        </p:txBody>
      </p:sp>
      <p:graphicFrame>
        <p:nvGraphicFramePr>
          <p:cNvPr id="3" name="Table 2"/>
          <p:cNvGraphicFramePr>
            <a:graphicFrameLocks noGrp="1"/>
          </p:cNvGraphicFramePr>
          <p:nvPr/>
        </p:nvGraphicFramePr>
        <p:xfrm>
          <a:off x="2183130" y="697865"/>
          <a:ext cx="8303260" cy="6047105"/>
        </p:xfrm>
        <a:graphic>
          <a:graphicData uri="http://schemas.openxmlformats.org/drawingml/2006/table">
            <a:tbl>
              <a:tblPr firstRow="1" bandRow="1">
                <a:tableStyleId>{5C22544A-7EE6-4342-B048-85BDC9FD1C3A}</a:tableStyleId>
              </a:tblPr>
              <a:tblGrid>
                <a:gridCol w="4151630">
                  <a:extLst>
                    <a:ext uri="{9D8B030D-6E8A-4147-A177-3AD203B41FA5}">
                      <a16:colId xmlns:a16="http://schemas.microsoft.com/office/drawing/2014/main" val="20000"/>
                    </a:ext>
                  </a:extLst>
                </a:gridCol>
                <a:gridCol w="4151630">
                  <a:extLst>
                    <a:ext uri="{9D8B030D-6E8A-4147-A177-3AD203B41FA5}">
                      <a16:colId xmlns:a16="http://schemas.microsoft.com/office/drawing/2014/main" val="20001"/>
                    </a:ext>
                  </a:extLst>
                </a:gridCol>
              </a:tblGrid>
              <a:tr h="457200">
                <a:tc>
                  <a:txBody>
                    <a:bodyPr/>
                    <a:lstStyle/>
                    <a:p>
                      <a:r>
                        <a:rPr lang="en-AU" sz="2400" dirty="0"/>
                        <a:t>Beatitude</a:t>
                      </a:r>
                    </a:p>
                  </a:txBody>
                  <a:tcPr/>
                </a:tc>
                <a:tc>
                  <a:txBody>
                    <a:bodyPr/>
                    <a:lstStyle/>
                    <a:p>
                      <a:r>
                        <a:rPr lang="en-AU" sz="2400" dirty="0"/>
                        <a:t>Key Outcome</a:t>
                      </a:r>
                    </a:p>
                  </a:txBody>
                  <a:tcPr/>
                </a:tc>
                <a:extLst>
                  <a:ext uri="{0D108BD9-81ED-4DB2-BD59-A6C34878D82A}">
                    <a16:rowId xmlns:a16="http://schemas.microsoft.com/office/drawing/2014/main" val="10000"/>
                  </a:ext>
                </a:extLst>
              </a:tr>
              <a:tr h="742315">
                <a:tc>
                  <a:txBody>
                    <a:bodyPr/>
                    <a:lstStyle/>
                    <a:p>
                      <a:r>
                        <a:rPr lang="en-AU" sz="2000" dirty="0"/>
                        <a:t>Blessed are the those who know they need God</a:t>
                      </a:r>
                    </a:p>
                  </a:txBody>
                  <a:tcPr/>
                </a:tc>
                <a:tc>
                  <a:txBody>
                    <a:bodyPr/>
                    <a:lstStyle/>
                    <a:p>
                      <a:r>
                        <a:rPr lang="en-AU" sz="2000" dirty="0"/>
                        <a:t>They are in the Kingdom of God</a:t>
                      </a:r>
                    </a:p>
                  </a:txBody>
                  <a:tcPr/>
                </a:tc>
                <a:extLst>
                  <a:ext uri="{0D108BD9-81ED-4DB2-BD59-A6C34878D82A}">
                    <a16:rowId xmlns:a16="http://schemas.microsoft.com/office/drawing/2014/main" val="10001"/>
                  </a:ext>
                </a:extLst>
              </a:tr>
              <a:tr h="742315">
                <a:tc>
                  <a:txBody>
                    <a:bodyPr/>
                    <a:lstStyle/>
                    <a:p>
                      <a:r>
                        <a:rPr lang="en-AU" sz="2000" dirty="0"/>
                        <a:t>Blessed are those who mourn</a:t>
                      </a:r>
                    </a:p>
                  </a:txBody>
                  <a:tcPr/>
                </a:tc>
                <a:tc>
                  <a:txBody>
                    <a:bodyPr/>
                    <a:lstStyle/>
                    <a:p>
                      <a:r>
                        <a:rPr lang="en-AU" sz="2000" dirty="0"/>
                        <a:t>They will be comforted in the Kingdom of God</a:t>
                      </a:r>
                    </a:p>
                  </a:txBody>
                  <a:tcPr/>
                </a:tc>
                <a:extLst>
                  <a:ext uri="{0D108BD9-81ED-4DB2-BD59-A6C34878D82A}">
                    <a16:rowId xmlns:a16="http://schemas.microsoft.com/office/drawing/2014/main" val="10002"/>
                  </a:ext>
                </a:extLst>
              </a:tr>
              <a:tr h="742315">
                <a:tc>
                  <a:txBody>
                    <a:bodyPr/>
                    <a:lstStyle/>
                    <a:p>
                      <a:r>
                        <a:rPr lang="en-AU" sz="2000" dirty="0"/>
                        <a:t>Blessed are the meek</a:t>
                      </a:r>
                    </a:p>
                  </a:txBody>
                  <a:tcPr/>
                </a:tc>
                <a:tc>
                  <a:txBody>
                    <a:bodyPr/>
                    <a:lstStyle/>
                    <a:p>
                      <a:r>
                        <a:rPr lang="en-AU" sz="2000" dirty="0"/>
                        <a:t>The Earth renewed that's the Kingdom of God</a:t>
                      </a:r>
                    </a:p>
                  </a:txBody>
                  <a:tcPr/>
                </a:tc>
                <a:extLst>
                  <a:ext uri="{0D108BD9-81ED-4DB2-BD59-A6C34878D82A}">
                    <a16:rowId xmlns:a16="http://schemas.microsoft.com/office/drawing/2014/main" val="10003"/>
                  </a:ext>
                </a:extLst>
              </a:tr>
              <a:tr h="742950">
                <a:tc>
                  <a:txBody>
                    <a:bodyPr/>
                    <a:lstStyle/>
                    <a:p>
                      <a:r>
                        <a:rPr lang="en-AU" sz="2000" dirty="0"/>
                        <a:t>Blessed are those who hunger and thirst for righteousness</a:t>
                      </a:r>
                    </a:p>
                  </a:txBody>
                  <a:tcPr/>
                </a:tc>
                <a:tc>
                  <a:txBody>
                    <a:bodyPr/>
                    <a:lstStyle/>
                    <a:p>
                      <a:r>
                        <a:rPr lang="en-AU" sz="2000" dirty="0"/>
                        <a:t>Poverty alleviated in the Kingdom of God</a:t>
                      </a:r>
                    </a:p>
                  </a:txBody>
                  <a:tcPr/>
                </a:tc>
                <a:extLst>
                  <a:ext uri="{0D108BD9-81ED-4DB2-BD59-A6C34878D82A}">
                    <a16:rowId xmlns:a16="http://schemas.microsoft.com/office/drawing/2014/main" val="10004"/>
                  </a:ext>
                </a:extLst>
              </a:tr>
              <a:tr h="415290">
                <a:tc>
                  <a:txBody>
                    <a:bodyPr/>
                    <a:lstStyle/>
                    <a:p>
                      <a:r>
                        <a:rPr lang="en-AU" sz="2000" dirty="0"/>
                        <a:t>Blessed are the merciful</a:t>
                      </a:r>
                    </a:p>
                  </a:txBody>
                  <a:tcPr/>
                </a:tc>
                <a:tc>
                  <a:txBody>
                    <a:bodyPr/>
                    <a:lstStyle/>
                    <a:p>
                      <a:r>
                        <a:rPr lang="en-AU" sz="2000" dirty="0"/>
                        <a:t>Mercy in the Kingdom of God</a:t>
                      </a:r>
                    </a:p>
                  </a:txBody>
                  <a:tcPr/>
                </a:tc>
                <a:extLst>
                  <a:ext uri="{0D108BD9-81ED-4DB2-BD59-A6C34878D82A}">
                    <a16:rowId xmlns:a16="http://schemas.microsoft.com/office/drawing/2014/main" val="10005"/>
                  </a:ext>
                </a:extLst>
              </a:tr>
              <a:tr h="742950">
                <a:tc>
                  <a:txBody>
                    <a:bodyPr/>
                    <a:lstStyle/>
                    <a:p>
                      <a:r>
                        <a:rPr lang="en-AU" sz="2000" dirty="0"/>
                        <a:t>Blessed are the pure in heart</a:t>
                      </a:r>
                    </a:p>
                  </a:txBody>
                  <a:tcPr/>
                </a:tc>
                <a:tc>
                  <a:txBody>
                    <a:bodyPr/>
                    <a:lstStyle/>
                    <a:p>
                      <a:r>
                        <a:rPr lang="en-AU" sz="2000" dirty="0">
                          <a:sym typeface="+mn-ea"/>
                        </a:rPr>
                        <a:t>God's pressence is in the Kingdom of God</a:t>
                      </a:r>
                    </a:p>
                  </a:txBody>
                  <a:tcPr/>
                </a:tc>
                <a:extLst>
                  <a:ext uri="{0D108BD9-81ED-4DB2-BD59-A6C34878D82A}">
                    <a16:rowId xmlns:a16="http://schemas.microsoft.com/office/drawing/2014/main" val="10006"/>
                  </a:ext>
                </a:extLst>
              </a:tr>
              <a:tr h="742315">
                <a:tc>
                  <a:txBody>
                    <a:bodyPr/>
                    <a:lstStyle/>
                    <a:p>
                      <a:pPr>
                        <a:buNone/>
                      </a:pPr>
                      <a:r>
                        <a:rPr lang="en-AU" sz="2000" dirty="0"/>
                        <a:t>Blessed are the Peacemakers</a:t>
                      </a:r>
                    </a:p>
                  </a:txBody>
                  <a:tcPr/>
                </a:tc>
                <a:tc>
                  <a:txBody>
                    <a:bodyPr/>
                    <a:lstStyle/>
                    <a:p>
                      <a:pPr>
                        <a:buNone/>
                      </a:pPr>
                      <a:r>
                        <a:rPr lang="en-AU" sz="2000" dirty="0"/>
                        <a:t>We are God's Children in the Kingdom of God</a:t>
                      </a:r>
                    </a:p>
                  </a:txBody>
                  <a:tcPr/>
                </a:tc>
                <a:extLst>
                  <a:ext uri="{0D108BD9-81ED-4DB2-BD59-A6C34878D82A}">
                    <a16:rowId xmlns:a16="http://schemas.microsoft.com/office/drawing/2014/main" val="10007"/>
                  </a:ext>
                </a:extLst>
              </a:tr>
              <a:tr h="719455">
                <a:tc>
                  <a:txBody>
                    <a:bodyPr/>
                    <a:lstStyle/>
                    <a:p>
                      <a:pPr>
                        <a:buNone/>
                      </a:pPr>
                      <a:r>
                        <a:rPr lang="en-AU" sz="2000" dirty="0"/>
                        <a:t>Blessed are the persecuted</a:t>
                      </a:r>
                    </a:p>
                  </a:txBody>
                  <a:tcPr/>
                </a:tc>
                <a:tc>
                  <a:txBody>
                    <a:bodyPr/>
                    <a:lstStyle/>
                    <a:p>
                      <a:pPr>
                        <a:buNone/>
                      </a:pPr>
                      <a:r>
                        <a:rPr lang="en-AU" sz="2000" dirty="0"/>
                        <a:t>Are in the Kingdom of God</a:t>
                      </a: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0392" y="209715"/>
            <a:ext cx="9291215" cy="1049235"/>
          </a:xfrm>
        </p:spPr>
        <p:txBody>
          <a:bodyPr/>
          <a:lstStyle/>
          <a:p>
            <a:r>
              <a:rPr lang="en-AU" dirty="0"/>
              <a:t>Review</a:t>
            </a:r>
          </a:p>
        </p:txBody>
      </p:sp>
      <p:graphicFrame>
        <p:nvGraphicFramePr>
          <p:cNvPr id="3" name="Table 2"/>
          <p:cNvGraphicFramePr>
            <a:graphicFrameLocks noGrp="1"/>
          </p:cNvGraphicFramePr>
          <p:nvPr/>
        </p:nvGraphicFramePr>
        <p:xfrm>
          <a:off x="2183130" y="977265"/>
          <a:ext cx="8303260" cy="4849495"/>
        </p:xfrm>
        <a:graphic>
          <a:graphicData uri="http://schemas.openxmlformats.org/drawingml/2006/table">
            <a:tbl>
              <a:tblPr firstRow="1" bandRow="1">
                <a:tableStyleId>{5C22544A-7EE6-4342-B048-85BDC9FD1C3A}</a:tableStyleId>
              </a:tblPr>
              <a:tblGrid>
                <a:gridCol w="4151630">
                  <a:extLst>
                    <a:ext uri="{9D8B030D-6E8A-4147-A177-3AD203B41FA5}">
                      <a16:colId xmlns:a16="http://schemas.microsoft.com/office/drawing/2014/main" val="20000"/>
                    </a:ext>
                  </a:extLst>
                </a:gridCol>
                <a:gridCol w="4151630">
                  <a:extLst>
                    <a:ext uri="{9D8B030D-6E8A-4147-A177-3AD203B41FA5}">
                      <a16:colId xmlns:a16="http://schemas.microsoft.com/office/drawing/2014/main" val="20001"/>
                    </a:ext>
                  </a:extLst>
                </a:gridCol>
              </a:tblGrid>
              <a:tr h="457200">
                <a:tc>
                  <a:txBody>
                    <a:bodyPr/>
                    <a:lstStyle/>
                    <a:p>
                      <a:r>
                        <a:rPr lang="en-AU" sz="2400" dirty="0"/>
                        <a:t>Beatitude</a:t>
                      </a:r>
                    </a:p>
                  </a:txBody>
                  <a:tcPr/>
                </a:tc>
                <a:tc>
                  <a:txBody>
                    <a:bodyPr/>
                    <a:lstStyle/>
                    <a:p>
                      <a:r>
                        <a:rPr lang="en-AU" sz="2400" dirty="0"/>
                        <a:t>Key Attitude</a:t>
                      </a:r>
                    </a:p>
                  </a:txBody>
                  <a:tcPr/>
                </a:tc>
                <a:extLst>
                  <a:ext uri="{0D108BD9-81ED-4DB2-BD59-A6C34878D82A}">
                    <a16:rowId xmlns:a16="http://schemas.microsoft.com/office/drawing/2014/main" val="10000"/>
                  </a:ext>
                </a:extLst>
              </a:tr>
              <a:tr h="483870">
                <a:tc>
                  <a:txBody>
                    <a:bodyPr/>
                    <a:lstStyle/>
                    <a:p>
                      <a:r>
                        <a:rPr lang="en-AU" sz="2200" dirty="0"/>
                        <a:t>Blessed are the poor in spirit</a:t>
                      </a:r>
                    </a:p>
                  </a:txBody>
                  <a:tcPr/>
                </a:tc>
                <a:tc>
                  <a:txBody>
                    <a:bodyPr/>
                    <a:lstStyle/>
                    <a:p>
                      <a:r>
                        <a:rPr lang="en-AU" sz="2200" dirty="0"/>
                        <a:t>Humility</a:t>
                      </a:r>
                    </a:p>
                  </a:txBody>
                  <a:tcPr/>
                </a:tc>
                <a:extLst>
                  <a:ext uri="{0D108BD9-81ED-4DB2-BD59-A6C34878D82A}">
                    <a16:rowId xmlns:a16="http://schemas.microsoft.com/office/drawing/2014/main" val="10001"/>
                  </a:ext>
                </a:extLst>
              </a:tr>
              <a:tr h="483870">
                <a:tc>
                  <a:txBody>
                    <a:bodyPr/>
                    <a:lstStyle/>
                    <a:p>
                      <a:r>
                        <a:rPr lang="en-AU" sz="2200" dirty="0"/>
                        <a:t>Blessed are those who mourn</a:t>
                      </a:r>
                    </a:p>
                  </a:txBody>
                  <a:tcPr/>
                </a:tc>
                <a:tc>
                  <a:txBody>
                    <a:bodyPr/>
                    <a:lstStyle/>
                    <a:p>
                      <a:r>
                        <a:rPr lang="en-AU" sz="2200" dirty="0"/>
                        <a:t>Emotional Honesty</a:t>
                      </a:r>
                    </a:p>
                  </a:txBody>
                  <a:tcPr/>
                </a:tc>
                <a:extLst>
                  <a:ext uri="{0D108BD9-81ED-4DB2-BD59-A6C34878D82A}">
                    <a16:rowId xmlns:a16="http://schemas.microsoft.com/office/drawing/2014/main" val="10002"/>
                  </a:ext>
                </a:extLst>
              </a:tr>
              <a:tr h="426085">
                <a:tc>
                  <a:txBody>
                    <a:bodyPr/>
                    <a:lstStyle/>
                    <a:p>
                      <a:r>
                        <a:rPr lang="en-AU" sz="2200" dirty="0"/>
                        <a:t>Blessed are the meek</a:t>
                      </a:r>
                    </a:p>
                  </a:txBody>
                  <a:tcPr/>
                </a:tc>
                <a:tc>
                  <a:txBody>
                    <a:bodyPr/>
                    <a:lstStyle/>
                    <a:p>
                      <a:r>
                        <a:rPr lang="en-AU" sz="2200" dirty="0"/>
                        <a:t>Teachable</a:t>
                      </a:r>
                    </a:p>
                  </a:txBody>
                  <a:tcPr/>
                </a:tc>
                <a:extLst>
                  <a:ext uri="{0D108BD9-81ED-4DB2-BD59-A6C34878D82A}">
                    <a16:rowId xmlns:a16="http://schemas.microsoft.com/office/drawing/2014/main" val="10003"/>
                  </a:ext>
                </a:extLst>
              </a:tr>
              <a:tr h="768350">
                <a:tc>
                  <a:txBody>
                    <a:bodyPr/>
                    <a:lstStyle/>
                    <a:p>
                      <a:r>
                        <a:rPr lang="en-AU" sz="2200" dirty="0"/>
                        <a:t>Blessed are those who hunger and thirst for righteousness</a:t>
                      </a:r>
                    </a:p>
                  </a:txBody>
                  <a:tcPr/>
                </a:tc>
                <a:tc>
                  <a:txBody>
                    <a:bodyPr/>
                    <a:lstStyle/>
                    <a:p>
                      <a:r>
                        <a:rPr lang="en-AU" sz="2200" dirty="0"/>
                        <a:t>Proactive for Change</a:t>
                      </a:r>
                    </a:p>
                  </a:txBody>
                  <a:tcPr/>
                </a:tc>
                <a:extLst>
                  <a:ext uri="{0D108BD9-81ED-4DB2-BD59-A6C34878D82A}">
                    <a16:rowId xmlns:a16="http://schemas.microsoft.com/office/drawing/2014/main" val="10004"/>
                  </a:ext>
                </a:extLst>
              </a:tr>
              <a:tr h="426085">
                <a:tc>
                  <a:txBody>
                    <a:bodyPr/>
                    <a:lstStyle/>
                    <a:p>
                      <a:r>
                        <a:rPr lang="en-AU" sz="2200" dirty="0"/>
                        <a:t>Blessed are the merciful</a:t>
                      </a:r>
                    </a:p>
                  </a:txBody>
                  <a:tcPr/>
                </a:tc>
                <a:tc>
                  <a:txBody>
                    <a:bodyPr/>
                    <a:lstStyle/>
                    <a:p>
                      <a:r>
                        <a:rPr lang="en-AU" sz="2200" dirty="0"/>
                        <a:t>Forgiving</a:t>
                      </a:r>
                    </a:p>
                  </a:txBody>
                  <a:tcPr/>
                </a:tc>
                <a:extLst>
                  <a:ext uri="{0D108BD9-81ED-4DB2-BD59-A6C34878D82A}">
                    <a16:rowId xmlns:a16="http://schemas.microsoft.com/office/drawing/2014/main" val="10005"/>
                  </a:ext>
                </a:extLst>
              </a:tr>
              <a:tr h="495935">
                <a:tc>
                  <a:txBody>
                    <a:bodyPr/>
                    <a:lstStyle/>
                    <a:p>
                      <a:r>
                        <a:rPr lang="en-AU" sz="2200" dirty="0"/>
                        <a:t>Blessed are the pure in heart</a:t>
                      </a:r>
                    </a:p>
                  </a:txBody>
                  <a:tcPr/>
                </a:tc>
                <a:tc>
                  <a:txBody>
                    <a:bodyPr/>
                    <a:lstStyle/>
                    <a:p>
                      <a:r>
                        <a:rPr lang="en-AU" sz="2200" dirty="0"/>
                        <a:t>Healthy Motives</a:t>
                      </a:r>
                    </a:p>
                  </a:txBody>
                  <a:tcPr/>
                </a:tc>
                <a:extLst>
                  <a:ext uri="{0D108BD9-81ED-4DB2-BD59-A6C34878D82A}">
                    <a16:rowId xmlns:a16="http://schemas.microsoft.com/office/drawing/2014/main" val="10006"/>
                  </a:ext>
                </a:extLst>
              </a:tr>
              <a:tr h="540385">
                <a:tc>
                  <a:txBody>
                    <a:bodyPr/>
                    <a:lstStyle/>
                    <a:p>
                      <a:pPr>
                        <a:buNone/>
                      </a:pPr>
                      <a:r>
                        <a:rPr lang="en-AU" sz="2200" dirty="0"/>
                        <a:t>Blessed are the Peacemakers</a:t>
                      </a:r>
                    </a:p>
                  </a:txBody>
                  <a:tcPr/>
                </a:tc>
                <a:tc>
                  <a:txBody>
                    <a:bodyPr/>
                    <a:lstStyle/>
                    <a:p>
                      <a:pPr>
                        <a:buNone/>
                      </a:pPr>
                      <a:r>
                        <a:rPr lang="en-AU" sz="2200" dirty="0"/>
                        <a:t>Relationship Restorer</a:t>
                      </a:r>
                    </a:p>
                  </a:txBody>
                  <a:tcPr/>
                </a:tc>
                <a:extLst>
                  <a:ext uri="{0D108BD9-81ED-4DB2-BD59-A6C34878D82A}">
                    <a16:rowId xmlns:a16="http://schemas.microsoft.com/office/drawing/2014/main" val="10007"/>
                  </a:ext>
                </a:extLst>
              </a:tr>
              <a:tr h="766445">
                <a:tc>
                  <a:txBody>
                    <a:bodyPr/>
                    <a:lstStyle/>
                    <a:p>
                      <a:pPr>
                        <a:buNone/>
                      </a:pPr>
                      <a:r>
                        <a:rPr lang="en-AU" sz="2200" dirty="0"/>
                        <a:t>Blessed are the persecuted</a:t>
                      </a:r>
                    </a:p>
                  </a:txBody>
                  <a:tcPr/>
                </a:tc>
                <a:tc>
                  <a:txBody>
                    <a:bodyPr/>
                    <a:lstStyle/>
                    <a:p>
                      <a:pPr>
                        <a:buNone/>
                      </a:pPr>
                      <a:r>
                        <a:rPr lang="en-AU" sz="2200" dirty="0"/>
                        <a:t>Courage</a:t>
                      </a: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reflect</a:t>
            </a:r>
          </a:p>
        </p:txBody>
      </p:sp>
      <p:sp>
        <p:nvSpPr>
          <p:cNvPr id="4" name="Content Placeholder 3"/>
          <p:cNvSpPr>
            <a:spLocks noGrp="1"/>
          </p:cNvSpPr>
          <p:nvPr>
            <p:ph idx="1"/>
          </p:nvPr>
        </p:nvSpPr>
        <p:spPr>
          <a:xfrm>
            <a:off x="261257" y="1576874"/>
            <a:ext cx="11625943" cy="4394718"/>
          </a:xfrm>
        </p:spPr>
        <p:txBody>
          <a:bodyPr>
            <a:normAutofit/>
          </a:bodyPr>
          <a:lstStyle/>
          <a:p>
            <a:r>
              <a:rPr lang="en-US" altLang="en-US" sz="3600" dirty="0"/>
              <a:t>Who here senses God’s invitation to say yes to following Jesus?</a:t>
            </a:r>
          </a:p>
          <a:p>
            <a:r>
              <a:rPr lang="en-AU" altLang="en-US" sz="3600" dirty="0"/>
              <a:t>Who needs a revolution of the Heart?</a:t>
            </a:r>
          </a:p>
          <a:p>
            <a:r>
              <a:rPr lang="en-AU" altLang="en-US" sz="3600" dirty="0"/>
              <a:t>Who needs God's power to help them live out who they have been called to be?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0392" y="129816"/>
            <a:ext cx="9291215" cy="695807"/>
          </a:xfrm>
        </p:spPr>
        <p:txBody>
          <a:bodyPr/>
          <a:lstStyle/>
          <a:p>
            <a:r>
              <a:rPr lang="en-AU" dirty="0"/>
              <a:t>Matthew 4:23-25</a:t>
            </a:r>
          </a:p>
        </p:txBody>
      </p:sp>
      <p:sp>
        <p:nvSpPr>
          <p:cNvPr id="3" name="Content Placeholder 2"/>
          <p:cNvSpPr>
            <a:spLocks noGrp="1"/>
          </p:cNvSpPr>
          <p:nvPr>
            <p:ph idx="1"/>
          </p:nvPr>
        </p:nvSpPr>
        <p:spPr>
          <a:xfrm>
            <a:off x="390618" y="825622"/>
            <a:ext cx="11292396" cy="5817773"/>
          </a:xfrm>
        </p:spPr>
        <p:txBody>
          <a:bodyPr>
            <a:normAutofit/>
          </a:bodyPr>
          <a:lstStyle/>
          <a:p>
            <a:pPr marL="0" indent="0">
              <a:buNone/>
            </a:pPr>
            <a:r>
              <a:rPr lang="en-US" sz="3200" dirty="0"/>
              <a:t>Jesus went throughout Galilee, teaching in their synagogues, proclaiming the good news of the kingdom, and healing every disease and sickness among the people.  News about him spread all over Syria, and people brought to him all who were ill with various diseases, those suffering severe pain, the demon-possessed, those having seizures, and the paralyzed; and he healed them. Large crowds from Galilee, the Decapolis, Jerusalem, Judea and the region across the Jordan followed him.</a:t>
            </a:r>
            <a:endParaRPr lang="en-AU"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CDD97-1110-B687-78B8-60DFDFF1D2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544BD4-11CD-F0A3-E26B-59D5215BDF58}"/>
              </a:ext>
            </a:extLst>
          </p:cNvPr>
          <p:cNvSpPr>
            <a:spLocks noGrp="1"/>
          </p:cNvSpPr>
          <p:nvPr>
            <p:ph type="title"/>
          </p:nvPr>
        </p:nvSpPr>
        <p:spPr/>
        <p:txBody>
          <a:bodyPr/>
          <a:lstStyle/>
          <a:p>
            <a:r>
              <a:rPr lang="en-AU" dirty="0"/>
              <a:t>Discuss</a:t>
            </a:r>
          </a:p>
        </p:txBody>
      </p:sp>
      <p:sp>
        <p:nvSpPr>
          <p:cNvPr id="4" name="Content Placeholder 3">
            <a:extLst>
              <a:ext uri="{FF2B5EF4-FFF2-40B4-BE49-F238E27FC236}">
                <a16:creationId xmlns:a16="http://schemas.microsoft.com/office/drawing/2014/main" id="{36687E1C-7BA6-FBA7-CC50-8A0EA6ADE4A0}"/>
              </a:ext>
            </a:extLst>
          </p:cNvPr>
          <p:cNvSpPr>
            <a:spLocks noGrp="1"/>
          </p:cNvSpPr>
          <p:nvPr>
            <p:ph idx="1"/>
          </p:nvPr>
        </p:nvSpPr>
        <p:spPr>
          <a:xfrm>
            <a:off x="261257" y="1576874"/>
            <a:ext cx="11625943" cy="4394718"/>
          </a:xfrm>
        </p:spPr>
        <p:txBody>
          <a:bodyPr>
            <a:normAutofit lnSpcReduction="10000"/>
          </a:bodyPr>
          <a:lstStyle/>
          <a:p>
            <a:r>
              <a:rPr lang="en-US" altLang="en-US" sz="3600" dirty="0"/>
              <a:t>Is there a Beatitude you believe you need to live out this week in some practical way? </a:t>
            </a:r>
          </a:p>
          <a:p>
            <a:endParaRPr lang="en-US" altLang="en-US" sz="3600" dirty="0"/>
          </a:p>
          <a:p>
            <a:endParaRPr lang="en-US" altLang="en-US" sz="3600" dirty="0"/>
          </a:p>
          <a:p>
            <a:endParaRPr lang="en-US" altLang="en-US" sz="3600" dirty="0"/>
          </a:p>
          <a:p>
            <a:r>
              <a:rPr lang="en-US" altLang="en-US" sz="3600" dirty="0"/>
              <a:t>Tell your table so they can hold you accountable. </a:t>
            </a:r>
            <a:endParaRPr lang="en-AU" altLang="en-US" sz="3600" dirty="0"/>
          </a:p>
        </p:txBody>
      </p:sp>
    </p:spTree>
    <p:extLst>
      <p:ext uri="{BB962C8B-B14F-4D97-AF65-F5344CB8AC3E}">
        <p14:creationId xmlns:p14="http://schemas.microsoft.com/office/powerpoint/2010/main" val="2204898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6B6D6-CD9C-8672-D5DE-1CF2D5202A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894F55-6861-A576-2D01-3B2A3480692A}"/>
              </a:ext>
            </a:extLst>
          </p:cNvPr>
          <p:cNvSpPr>
            <a:spLocks noGrp="1"/>
          </p:cNvSpPr>
          <p:nvPr>
            <p:ph type="title"/>
          </p:nvPr>
        </p:nvSpPr>
        <p:spPr>
          <a:xfrm>
            <a:off x="1450392" y="129816"/>
            <a:ext cx="9291215" cy="695807"/>
          </a:xfrm>
        </p:spPr>
        <p:txBody>
          <a:bodyPr/>
          <a:lstStyle/>
          <a:p>
            <a:r>
              <a:rPr lang="en-AU" dirty="0"/>
              <a:t>Matthew 5:1-5</a:t>
            </a:r>
          </a:p>
        </p:txBody>
      </p:sp>
      <p:sp>
        <p:nvSpPr>
          <p:cNvPr id="3" name="Content Placeholder 2">
            <a:extLst>
              <a:ext uri="{FF2B5EF4-FFF2-40B4-BE49-F238E27FC236}">
                <a16:creationId xmlns:a16="http://schemas.microsoft.com/office/drawing/2014/main" id="{E4E67EE6-EE65-FE7C-9BAE-E142BCEB15C3}"/>
              </a:ext>
            </a:extLst>
          </p:cNvPr>
          <p:cNvSpPr>
            <a:spLocks noGrp="1"/>
          </p:cNvSpPr>
          <p:nvPr>
            <p:ph idx="1"/>
          </p:nvPr>
        </p:nvSpPr>
        <p:spPr>
          <a:xfrm>
            <a:off x="111967" y="625152"/>
            <a:ext cx="11952515" cy="6018244"/>
          </a:xfrm>
        </p:spPr>
        <p:txBody>
          <a:bodyPr>
            <a:noAutofit/>
          </a:bodyPr>
          <a:lstStyle/>
          <a:p>
            <a:pPr marL="0" indent="0">
              <a:buNone/>
            </a:pPr>
            <a:r>
              <a:rPr lang="en-AU" sz="3200" dirty="0"/>
              <a:t>Now when Jesus saw the crowds, he went up on a mountainside and sat down. His disciples came to him, and he began to teach them.</a:t>
            </a:r>
          </a:p>
          <a:p>
            <a:pPr marL="0" indent="0">
              <a:buNone/>
            </a:pPr>
            <a:r>
              <a:rPr lang="en-AU" sz="3200" dirty="0"/>
              <a:t>He said: “Blessed are the poor in spirit,</a:t>
            </a:r>
            <a:br>
              <a:rPr lang="en-AU" sz="3200" dirty="0"/>
            </a:br>
            <a:r>
              <a:rPr lang="en-AU" sz="3200" dirty="0"/>
              <a:t>    for theirs is the kingdom of heaven.</a:t>
            </a:r>
            <a:br>
              <a:rPr lang="en-AU" sz="3200" dirty="0"/>
            </a:br>
            <a:r>
              <a:rPr lang="en-AU" sz="3200" dirty="0"/>
              <a:t>Blessed are those who mourn,</a:t>
            </a:r>
            <a:br>
              <a:rPr lang="en-AU" sz="3200" dirty="0"/>
            </a:br>
            <a:r>
              <a:rPr lang="en-AU" sz="3200" dirty="0"/>
              <a:t>    for they will be comforted.</a:t>
            </a:r>
            <a:br>
              <a:rPr lang="en-AU" sz="3200" dirty="0"/>
            </a:br>
            <a:r>
              <a:rPr lang="en-AU" sz="3200" dirty="0"/>
              <a:t>Blessed are the meek,</a:t>
            </a:r>
            <a:br>
              <a:rPr lang="en-AU" sz="3200" dirty="0"/>
            </a:br>
            <a:r>
              <a:rPr lang="en-AU" sz="3200" dirty="0"/>
              <a:t>    for they will inherit the earth.</a:t>
            </a:r>
            <a:br>
              <a:rPr lang="en-AU" sz="3200" dirty="0"/>
            </a:br>
            <a:endParaRPr lang="en-AU" sz="3200" dirty="0"/>
          </a:p>
        </p:txBody>
      </p:sp>
    </p:spTree>
    <p:extLst>
      <p:ext uri="{BB962C8B-B14F-4D97-AF65-F5344CB8AC3E}">
        <p14:creationId xmlns:p14="http://schemas.microsoft.com/office/powerpoint/2010/main" val="899931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78D4F-1039-9E16-8D52-B5F3B22D60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6EBA2E-D232-29CB-1029-C4C890BBEBD3}"/>
              </a:ext>
            </a:extLst>
          </p:cNvPr>
          <p:cNvSpPr>
            <a:spLocks noGrp="1"/>
          </p:cNvSpPr>
          <p:nvPr>
            <p:ph type="title"/>
          </p:nvPr>
        </p:nvSpPr>
        <p:spPr>
          <a:xfrm>
            <a:off x="1450392" y="129816"/>
            <a:ext cx="9291215" cy="695807"/>
          </a:xfrm>
        </p:spPr>
        <p:txBody>
          <a:bodyPr/>
          <a:lstStyle/>
          <a:p>
            <a:r>
              <a:rPr lang="en-AU" dirty="0"/>
              <a:t>Matthew 5:6-9</a:t>
            </a:r>
          </a:p>
        </p:txBody>
      </p:sp>
      <p:sp>
        <p:nvSpPr>
          <p:cNvPr id="3" name="Content Placeholder 2">
            <a:extLst>
              <a:ext uri="{FF2B5EF4-FFF2-40B4-BE49-F238E27FC236}">
                <a16:creationId xmlns:a16="http://schemas.microsoft.com/office/drawing/2014/main" id="{14F4E209-9E53-CD49-4F1E-2CE24E20E6CC}"/>
              </a:ext>
            </a:extLst>
          </p:cNvPr>
          <p:cNvSpPr>
            <a:spLocks noGrp="1"/>
          </p:cNvSpPr>
          <p:nvPr>
            <p:ph idx="1"/>
          </p:nvPr>
        </p:nvSpPr>
        <p:spPr>
          <a:xfrm>
            <a:off x="111967" y="625152"/>
            <a:ext cx="11952515" cy="6018244"/>
          </a:xfrm>
        </p:spPr>
        <p:txBody>
          <a:bodyPr>
            <a:noAutofit/>
          </a:bodyPr>
          <a:lstStyle/>
          <a:p>
            <a:pPr marL="0" indent="0">
              <a:buNone/>
            </a:pPr>
            <a:r>
              <a:rPr lang="en-AU" sz="3200" dirty="0"/>
              <a:t>Blessed are those who hunger and thirst for righteousness,</a:t>
            </a:r>
            <a:br>
              <a:rPr lang="en-AU" sz="3200" dirty="0"/>
            </a:br>
            <a:r>
              <a:rPr lang="en-AU" sz="3200" dirty="0"/>
              <a:t>    for they will be filled.</a:t>
            </a:r>
            <a:br>
              <a:rPr lang="en-AU" sz="3200" dirty="0"/>
            </a:br>
            <a:r>
              <a:rPr lang="en-US" sz="3200" dirty="0"/>
              <a:t>Blessed are the merciful,</a:t>
            </a:r>
            <a:br>
              <a:rPr lang="en-US" sz="3200" dirty="0"/>
            </a:br>
            <a:r>
              <a:rPr lang="en-US" sz="3200" dirty="0"/>
              <a:t>    for they will be shown mercy.</a:t>
            </a:r>
            <a:br>
              <a:rPr lang="en-US" sz="3200" dirty="0"/>
            </a:br>
            <a:r>
              <a:rPr lang="en-US" sz="3200" dirty="0"/>
              <a:t>Blessed are the pure in heart,</a:t>
            </a:r>
            <a:br>
              <a:rPr lang="en-US" sz="3200" dirty="0"/>
            </a:br>
            <a:r>
              <a:rPr lang="en-US" sz="3200" dirty="0"/>
              <a:t>    for they will see God.</a:t>
            </a:r>
            <a:br>
              <a:rPr lang="en-US" sz="3200" dirty="0"/>
            </a:br>
            <a:r>
              <a:rPr lang="en-US" sz="3200" dirty="0"/>
              <a:t>Blessed are the peacemakers,</a:t>
            </a:r>
            <a:br>
              <a:rPr lang="en-US" sz="3200" dirty="0"/>
            </a:br>
            <a:r>
              <a:rPr lang="en-US" sz="3200" dirty="0"/>
              <a:t>    for they will be called children of God.</a:t>
            </a:r>
            <a:br>
              <a:rPr lang="en-US" sz="3200" dirty="0"/>
            </a:br>
            <a:endParaRPr lang="en-AU" sz="3200" dirty="0"/>
          </a:p>
        </p:txBody>
      </p:sp>
    </p:spTree>
    <p:extLst>
      <p:ext uri="{BB962C8B-B14F-4D97-AF65-F5344CB8AC3E}">
        <p14:creationId xmlns:p14="http://schemas.microsoft.com/office/powerpoint/2010/main" val="4169769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138695"/>
            <a:ext cx="9291215" cy="607030"/>
          </a:xfrm>
        </p:spPr>
        <p:txBody>
          <a:bodyPr/>
          <a:lstStyle/>
          <a:p>
            <a:r>
              <a:rPr lang="en-AU" dirty="0"/>
              <a:t>Matthew 5:10-12</a:t>
            </a:r>
          </a:p>
        </p:txBody>
      </p:sp>
      <p:sp>
        <p:nvSpPr>
          <p:cNvPr id="3" name="Content Placeholder 2"/>
          <p:cNvSpPr>
            <a:spLocks noGrp="1"/>
          </p:cNvSpPr>
          <p:nvPr>
            <p:ph idx="1"/>
          </p:nvPr>
        </p:nvSpPr>
        <p:spPr>
          <a:xfrm>
            <a:off x="221942" y="745725"/>
            <a:ext cx="11603113" cy="5726095"/>
          </a:xfrm>
        </p:spPr>
        <p:txBody>
          <a:bodyPr>
            <a:normAutofit/>
          </a:bodyPr>
          <a:lstStyle/>
          <a:p>
            <a:pPr marL="0" marR="0" lvl="0" indent="0" algn="l" defTabSz="914400" rtl="0" eaLnBrk="1" fontAlgn="auto" latinLnBrk="0" hangingPunct="1">
              <a:lnSpc>
                <a:spcPct val="120000"/>
              </a:lnSpc>
              <a:spcBef>
                <a:spcPts val="1000"/>
              </a:spcBef>
              <a:spcAft>
                <a:spcPts val="0"/>
              </a:spcAft>
              <a:buClr>
                <a:srgbClr val="FB8C29"/>
              </a:buClr>
              <a:buSzPct val="100000"/>
              <a:buFont typeface="Arial" panose="020B0604020202020204" pitchFamily="34" charset="0"/>
              <a:buNone/>
              <a:tabLst/>
              <a:defRPr/>
            </a:pPr>
            <a:r>
              <a:rPr kumimoji="0" lang="en-US" sz="3200" b="0" i="0" u="none" strike="noStrike" kern="1200" cap="none" spc="0" normalizeH="0" baseline="0" noProof="0" dirty="0">
                <a:ln>
                  <a:noFill/>
                </a:ln>
                <a:solidFill>
                  <a:prstClr val="white"/>
                </a:solidFill>
                <a:effectLst/>
                <a:uLnTx/>
                <a:uFillTx/>
                <a:latin typeface="Rockwell"/>
                <a:ea typeface="+mn-ea"/>
                <a:cs typeface="+mn-cs"/>
              </a:rPr>
              <a:t>Blessed are those who are persecuted because of righteousness,</a:t>
            </a:r>
            <a:br>
              <a:rPr kumimoji="0" lang="en-US" sz="3200" b="0" i="0" u="none" strike="noStrike" kern="1200" cap="none" spc="0" normalizeH="0" baseline="0" noProof="0" dirty="0">
                <a:ln>
                  <a:noFill/>
                </a:ln>
                <a:solidFill>
                  <a:prstClr val="white"/>
                </a:solidFill>
                <a:effectLst/>
                <a:uLnTx/>
                <a:uFillTx/>
                <a:latin typeface="Rockwell"/>
                <a:ea typeface="+mn-ea"/>
                <a:cs typeface="+mn-cs"/>
              </a:rPr>
            </a:br>
            <a:r>
              <a:rPr kumimoji="0" lang="en-US" sz="3200" b="0" i="0" u="none" strike="noStrike" kern="1200" cap="none" spc="0" normalizeH="0" baseline="0" noProof="0" dirty="0">
                <a:ln>
                  <a:noFill/>
                </a:ln>
                <a:solidFill>
                  <a:prstClr val="white"/>
                </a:solidFill>
                <a:effectLst/>
                <a:uLnTx/>
                <a:uFillTx/>
                <a:latin typeface="Rockwell"/>
                <a:ea typeface="+mn-ea"/>
                <a:cs typeface="+mn-cs"/>
              </a:rPr>
              <a:t>    for theirs is the kingdom of heaven.</a:t>
            </a:r>
          </a:p>
          <a:p>
            <a:pPr marL="0" indent="0">
              <a:buNone/>
            </a:pPr>
            <a:r>
              <a:rPr lang="en-AU" sz="3200" dirty="0"/>
              <a:t>“Blessed are you when people insult you, persecute you and falsely say all kinds of evil against you because of me. </a:t>
            </a:r>
            <a:r>
              <a:rPr lang="en-AU" sz="3200" b="1" baseline="30000" dirty="0"/>
              <a:t> </a:t>
            </a:r>
            <a:r>
              <a:rPr lang="en-AU" sz="3200" dirty="0"/>
              <a:t>Rejoice and be glad, because great is your reward in heaven, for in the same way they persecuted the prophets who were before you.</a:t>
            </a:r>
          </a:p>
          <a:p>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F29FDB7-9DDA-6CA8-A36D-54C7D2945FE9}"/>
              </a:ext>
            </a:extLst>
          </p:cNvPr>
          <p:cNvPicPr>
            <a:picLocks noChangeAspect="1"/>
          </p:cNvPicPr>
          <p:nvPr/>
        </p:nvPicPr>
        <p:blipFill>
          <a:blip r:embed="rId2"/>
          <a:stretch>
            <a:fillRect/>
          </a:stretch>
        </p:blipFill>
        <p:spPr>
          <a:xfrm>
            <a:off x="669427" y="944545"/>
            <a:ext cx="10359322" cy="4742822"/>
          </a:xfrm>
          <a:prstGeom prst="rect">
            <a:avLst/>
          </a:prstGeom>
        </p:spPr>
      </p:pic>
    </p:spTree>
    <p:extLst>
      <p:ext uri="{BB962C8B-B14F-4D97-AF65-F5344CB8AC3E}">
        <p14:creationId xmlns:p14="http://schemas.microsoft.com/office/powerpoint/2010/main" val="3370357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1BAE5-81D8-5438-1CEF-EDA8F01935C4}"/>
              </a:ext>
            </a:extLst>
          </p:cNvPr>
          <p:cNvSpPr>
            <a:spLocks noGrp="1"/>
          </p:cNvSpPr>
          <p:nvPr>
            <p:ph type="title"/>
          </p:nvPr>
        </p:nvSpPr>
        <p:spPr>
          <a:xfrm>
            <a:off x="1451579" y="804519"/>
            <a:ext cx="9291215" cy="4973283"/>
          </a:xfrm>
        </p:spPr>
        <p:txBody>
          <a:bodyPr>
            <a:normAutofit/>
          </a:bodyPr>
          <a:lstStyle/>
          <a:p>
            <a:r>
              <a:rPr lang="en-US" sz="8000" dirty="0"/>
              <a:t>The Kingdom of God/Heaven?</a:t>
            </a:r>
            <a:endParaRPr lang="en-AU" sz="8000" dirty="0"/>
          </a:p>
        </p:txBody>
      </p:sp>
    </p:spTree>
    <p:extLst>
      <p:ext uri="{BB962C8B-B14F-4D97-AF65-F5344CB8AC3E}">
        <p14:creationId xmlns:p14="http://schemas.microsoft.com/office/powerpoint/2010/main" val="3859575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6F6C4-ED7B-971C-A4B2-36F5CC976E7E}"/>
              </a:ext>
            </a:extLst>
          </p:cNvPr>
          <p:cNvSpPr>
            <a:spLocks noGrp="1"/>
          </p:cNvSpPr>
          <p:nvPr>
            <p:ph type="title"/>
          </p:nvPr>
        </p:nvSpPr>
        <p:spPr/>
        <p:txBody>
          <a:bodyPr/>
          <a:lstStyle/>
          <a:p>
            <a:r>
              <a:rPr lang="en-US" dirty="0"/>
              <a:t>The Kingdom of God/Heaven?</a:t>
            </a:r>
            <a:endParaRPr lang="en-AU" dirty="0"/>
          </a:p>
        </p:txBody>
      </p:sp>
      <p:sp>
        <p:nvSpPr>
          <p:cNvPr id="3" name="Content Placeholder 2">
            <a:extLst>
              <a:ext uri="{FF2B5EF4-FFF2-40B4-BE49-F238E27FC236}">
                <a16:creationId xmlns:a16="http://schemas.microsoft.com/office/drawing/2014/main" id="{023D14CB-5ABB-651B-A045-05B910D7A42C}"/>
              </a:ext>
            </a:extLst>
          </p:cNvPr>
          <p:cNvSpPr>
            <a:spLocks noGrp="1"/>
          </p:cNvSpPr>
          <p:nvPr>
            <p:ph idx="1"/>
          </p:nvPr>
        </p:nvSpPr>
        <p:spPr/>
        <p:txBody>
          <a:bodyPr>
            <a:normAutofit/>
          </a:bodyPr>
          <a:lstStyle/>
          <a:p>
            <a:r>
              <a:rPr lang="en-US" sz="3200" dirty="0"/>
              <a:t>The Kingdom is within you – Luke 17:21</a:t>
            </a:r>
          </a:p>
          <a:p>
            <a:r>
              <a:rPr lang="en-US" sz="3200" dirty="0"/>
              <a:t>May your Kingdom come and will be done as it is in heaven -Matthew 6:10</a:t>
            </a:r>
            <a:endParaRPr lang="en-AU" sz="3200" dirty="0"/>
          </a:p>
        </p:txBody>
      </p:sp>
    </p:spTree>
    <p:extLst>
      <p:ext uri="{BB962C8B-B14F-4D97-AF65-F5344CB8AC3E}">
        <p14:creationId xmlns:p14="http://schemas.microsoft.com/office/powerpoint/2010/main" val="503421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1749" y="2395829"/>
            <a:ext cx="9291215" cy="1049235"/>
          </a:xfrm>
        </p:spPr>
        <p:txBody>
          <a:bodyPr>
            <a:noAutofit/>
          </a:bodyPr>
          <a:lstStyle/>
          <a:p>
            <a:r>
              <a:rPr lang="en-AU" sz="4800" dirty="0"/>
              <a:t>Plan</a:t>
            </a:r>
            <a:r>
              <a:rPr lang="en-AU" sz="11500" dirty="0"/>
              <a:t> BE</a:t>
            </a:r>
          </a:p>
        </p:txBody>
      </p:sp>
    </p:spTree>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lery">
      <a:majorFont>
        <a:latin typeface="Rockwell"/>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3973</TotalTime>
  <Words>897</Words>
  <Application>Microsoft Office PowerPoint</Application>
  <PresentationFormat>Widescreen</PresentationFormat>
  <Paragraphs>92</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Rockwell</vt:lpstr>
      <vt:lpstr>Gallery</vt:lpstr>
      <vt:lpstr>Matthew 5:9-12</vt:lpstr>
      <vt:lpstr>Matthew 4:23-25</vt:lpstr>
      <vt:lpstr>Matthew 5:1-5</vt:lpstr>
      <vt:lpstr>Matthew 5:6-9</vt:lpstr>
      <vt:lpstr>Matthew 5:10-12</vt:lpstr>
      <vt:lpstr>PowerPoint Presentation</vt:lpstr>
      <vt:lpstr>The Kingdom of God/Heaven?</vt:lpstr>
      <vt:lpstr>The Kingdom of God/Heaven?</vt:lpstr>
      <vt:lpstr>Plan BE</vt:lpstr>
      <vt:lpstr>John 14:6-9</vt:lpstr>
      <vt:lpstr>Hebrews 1:1   J.B. Philips </vt:lpstr>
      <vt:lpstr>Deuteronomy 7:1-2</vt:lpstr>
      <vt:lpstr>1 Corinthians 2:1-2</vt:lpstr>
      <vt:lpstr>sERMON ON THE MOUNT</vt:lpstr>
      <vt:lpstr>Dig deeper for meaning</vt:lpstr>
      <vt:lpstr>The Kingdom of God is near</vt:lpstr>
      <vt:lpstr>Key themes</vt:lpstr>
      <vt:lpstr>Review</vt:lpstr>
      <vt:lpstr>reflect</vt:lpstr>
      <vt:lpstr>Discuss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5:9-12</dc:title>
  <dc:creator>Andrew Crighton</dc:creator>
  <cp:lastModifiedBy>Andrew Crighton</cp:lastModifiedBy>
  <cp:revision>16</cp:revision>
  <dcterms:created xsi:type="dcterms:W3CDTF">2018-10-11T22:56:00Z</dcterms:created>
  <dcterms:modified xsi:type="dcterms:W3CDTF">2026-02-02T01:14:00Z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1033-11.2.0.8970</vt:lpwstr>
  </property>
</Properties>
</file>