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307" r:id="rId3"/>
    <p:sldId id="308" r:id="rId4"/>
    <p:sldId id="385" r:id="rId5"/>
    <p:sldId id="386" r:id="rId6"/>
    <p:sldId id="387" r:id="rId7"/>
    <p:sldId id="316" r:id="rId8"/>
    <p:sldId id="364" r:id="rId9"/>
    <p:sldId id="365" r:id="rId10"/>
    <p:sldId id="390" r:id="rId11"/>
    <p:sldId id="392" r:id="rId12"/>
    <p:sldId id="269" r:id="rId13"/>
    <p:sldId id="33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41C35-8584-C7F2-7436-ED3990BE8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40624-CAD5-B1C8-DC2B-D6AD7694DC74}"/>
              </a:ext>
            </a:extLst>
          </p:cNvPr>
          <p:cNvSpPr>
            <a:spLocks noGrp="1" noRot="1" noChangeAspect="1"/>
          </p:cNvSpPr>
          <p:nvPr>
            <p:ph type="sldImg" idx="2"/>
          </p:nvPr>
        </p:nvSpPr>
        <p:spPr/>
      </p:sp>
      <p:sp>
        <p:nvSpPr>
          <p:cNvPr id="3" name="Text Placeholder 2">
            <a:extLst>
              <a:ext uri="{FF2B5EF4-FFF2-40B4-BE49-F238E27FC236}">
                <a16:creationId xmlns:a16="http://schemas.microsoft.com/office/drawing/2014/main" id="{8CD90465-03A2-1AB6-ED1C-1C6FEA26D18A}"/>
              </a:ext>
            </a:extLst>
          </p:cNvPr>
          <p:cNvSpPr>
            <a:spLocks noGrp="1"/>
          </p:cNvSpPr>
          <p:nvPr>
            <p:ph type="body" idx="3"/>
          </p:nvPr>
        </p:nvSpPr>
        <p:spPr/>
        <p:txBody>
          <a:bodyPr/>
          <a:lstStyle/>
          <a:p>
            <a:endParaRPr lang="en-US"/>
          </a:p>
        </p:txBody>
      </p:sp>
    </p:spTree>
    <p:extLst>
      <p:ext uri="{BB962C8B-B14F-4D97-AF65-F5344CB8AC3E}">
        <p14:creationId xmlns:p14="http://schemas.microsoft.com/office/powerpoint/2010/main" val="224522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_christ_teaching_sermon_mount"/>
          <p:cNvPicPr>
            <a:picLocks noChangeAspect="1"/>
          </p:cNvPicPr>
          <p:nvPr/>
        </p:nvPicPr>
        <p:blipFill>
          <a:blip r:embed="rId2"/>
          <a:stretch>
            <a:fillRect/>
          </a:stretch>
        </p:blipFill>
        <p:spPr>
          <a:xfrm>
            <a:off x="-4445" y="-613410"/>
            <a:ext cx="12200890" cy="7625715"/>
          </a:xfrm>
          <a:prstGeom prst="rect">
            <a:avLst/>
          </a:prstGeom>
        </p:spPr>
      </p:pic>
      <p:sp>
        <p:nvSpPr>
          <p:cNvPr id="5" name="Rectangles 4"/>
          <p:cNvSpPr/>
          <p:nvPr/>
        </p:nvSpPr>
        <p:spPr>
          <a:xfrm>
            <a:off x="506095" y="367665"/>
            <a:ext cx="11130915" cy="6123305"/>
          </a:xfrm>
          <a:prstGeom prst="rect">
            <a:avLst/>
          </a:prstGeom>
          <a:solidFill>
            <a:schemeClr val="tx1">
              <a:lumMod val="85000"/>
              <a:lumOff val="1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6095" y="800100"/>
            <a:ext cx="11130915" cy="2387600"/>
          </a:xfrm>
        </p:spPr>
        <p:txBody>
          <a:bodyPr/>
          <a:lstStyle/>
          <a:p>
            <a:r>
              <a:rPr lang="en-AU" altLang="en-US" dirty="0">
                <a:solidFill>
                  <a:schemeClr val="bg1"/>
                </a:solidFill>
              </a:rPr>
              <a:t>Transfiguration</a:t>
            </a:r>
          </a:p>
        </p:txBody>
      </p:sp>
      <p:sp>
        <p:nvSpPr>
          <p:cNvPr id="3" name="Subtitle 2"/>
          <p:cNvSpPr>
            <a:spLocks noGrp="1"/>
          </p:cNvSpPr>
          <p:nvPr>
            <p:ph type="subTitle" idx="1"/>
          </p:nvPr>
        </p:nvSpPr>
        <p:spPr>
          <a:xfrm>
            <a:off x="1211580" y="3602355"/>
            <a:ext cx="9456420" cy="1655445"/>
          </a:xfrm>
        </p:spPr>
        <p:txBody>
          <a:bodyPr/>
          <a:lstStyle/>
          <a:p>
            <a:r>
              <a:rPr lang="en-AU" altLang="en-US" sz="3200">
                <a:solidFill>
                  <a:schemeClr val="bg1"/>
                </a:solidFill>
              </a:rPr>
              <a:t>Matthew 16:28-17:13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B194-6734-9491-5DD4-574876148C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3938E4A-C033-4709-66C8-806673DE5582}"/>
              </a:ext>
            </a:extLst>
          </p:cNvPr>
          <p:cNvSpPr>
            <a:spLocks noGrp="1"/>
          </p:cNvSpPr>
          <p:nvPr>
            <p:ph type="title"/>
          </p:nvPr>
        </p:nvSpPr>
        <p:spPr/>
        <p:txBody>
          <a:bodyPr/>
          <a:lstStyle/>
          <a:p>
            <a:endParaRPr lang="en-US"/>
          </a:p>
        </p:txBody>
      </p:sp>
      <p:pic>
        <p:nvPicPr>
          <p:cNvPr id="4" name="Picture 3" descr="jesus_christ_teaching_sermon_mount">
            <a:extLst>
              <a:ext uri="{FF2B5EF4-FFF2-40B4-BE49-F238E27FC236}">
                <a16:creationId xmlns:a16="http://schemas.microsoft.com/office/drawing/2014/main" id="{84755F6A-8BAC-64CB-A245-3F3FD727B5FC}"/>
              </a:ext>
            </a:extLst>
          </p:cNvPr>
          <p:cNvPicPr>
            <a:picLocks noChangeAspect="1"/>
          </p:cNvPicPr>
          <p:nvPr/>
        </p:nvPicPr>
        <p:blipFill>
          <a:blip r:embed="rId2"/>
          <a:stretch>
            <a:fillRect/>
          </a:stretch>
        </p:blipFill>
        <p:spPr>
          <a:xfrm>
            <a:off x="39370" y="10160"/>
            <a:ext cx="12141835" cy="6819265"/>
          </a:xfrm>
          <a:prstGeom prst="rect">
            <a:avLst/>
          </a:prstGeom>
        </p:spPr>
      </p:pic>
      <p:pic>
        <p:nvPicPr>
          <p:cNvPr id="6" name="Content Placeholder 5" descr="Transfigurazione_Raffaello_September_2015-1a-e1492531842833">
            <a:extLst>
              <a:ext uri="{FF2B5EF4-FFF2-40B4-BE49-F238E27FC236}">
                <a16:creationId xmlns:a16="http://schemas.microsoft.com/office/drawing/2014/main" id="{3B256128-5551-09DE-01AA-1164C755E33D}"/>
              </a:ext>
            </a:extLst>
          </p:cNvPr>
          <p:cNvPicPr>
            <a:picLocks noGrp="1" noChangeAspect="1"/>
          </p:cNvPicPr>
          <p:nvPr>
            <p:ph idx="1"/>
          </p:nvPr>
        </p:nvPicPr>
        <p:blipFill>
          <a:blip r:embed="rId3"/>
          <a:stretch>
            <a:fillRect/>
          </a:stretch>
        </p:blipFill>
        <p:spPr>
          <a:xfrm>
            <a:off x="1083945" y="454025"/>
            <a:ext cx="9575800" cy="5788660"/>
          </a:xfrm>
          <a:prstGeom prst="rect">
            <a:avLst/>
          </a:prstGeom>
        </p:spPr>
      </p:pic>
      <p:sp>
        <p:nvSpPr>
          <p:cNvPr id="5" name="Rectangles 4">
            <a:extLst>
              <a:ext uri="{FF2B5EF4-FFF2-40B4-BE49-F238E27FC236}">
                <a16:creationId xmlns:a16="http://schemas.microsoft.com/office/drawing/2014/main" id="{F1CFB5C1-37FC-9A8F-3826-53DD57E57545}"/>
              </a:ext>
            </a:extLst>
          </p:cNvPr>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E6DA3AF2-876E-B8E0-FED1-C3918DF386A5}"/>
              </a:ext>
            </a:extLst>
          </p:cNvPr>
          <p:cNvSpPr txBox="1"/>
          <p:nvPr/>
        </p:nvSpPr>
        <p:spPr>
          <a:xfrm>
            <a:off x="1790110" y="1514697"/>
            <a:ext cx="7184572" cy="2062103"/>
          </a:xfrm>
          <a:prstGeom prst="rect">
            <a:avLst/>
          </a:prstGeom>
          <a:noFill/>
        </p:spPr>
        <p:txBody>
          <a:bodyPr wrap="square" rtlCol="0">
            <a:spAutoFit/>
          </a:bodyPr>
          <a:lstStyle/>
          <a:p>
            <a:r>
              <a:rPr lang="en-US" sz="3200" dirty="0">
                <a:solidFill>
                  <a:schemeClr val="bg1"/>
                </a:solidFill>
              </a:rPr>
              <a:t>The Hebrew Scriptures</a:t>
            </a:r>
            <a:r>
              <a:rPr lang="en-AU" sz="3200" dirty="0">
                <a:solidFill>
                  <a:schemeClr val="bg1"/>
                </a:solidFill>
              </a:rPr>
              <a:t>:</a:t>
            </a:r>
          </a:p>
          <a:p>
            <a:pPr marL="514350" indent="-514350">
              <a:buAutoNum type="arabicPeriod"/>
            </a:pPr>
            <a:r>
              <a:rPr lang="en-AU" sz="3200" dirty="0">
                <a:solidFill>
                  <a:schemeClr val="bg1"/>
                </a:solidFill>
              </a:rPr>
              <a:t>The Law</a:t>
            </a:r>
          </a:p>
          <a:p>
            <a:pPr marL="514350" indent="-514350">
              <a:buAutoNum type="arabicPeriod"/>
            </a:pPr>
            <a:r>
              <a:rPr lang="en-AU" sz="3200" dirty="0">
                <a:solidFill>
                  <a:schemeClr val="bg1"/>
                </a:solidFill>
              </a:rPr>
              <a:t>The Prophets</a:t>
            </a:r>
          </a:p>
          <a:p>
            <a:pPr marL="514350" indent="-514350">
              <a:buAutoNum type="arabicPeriod"/>
            </a:pPr>
            <a:r>
              <a:rPr lang="en-AU" sz="3200" dirty="0">
                <a:solidFill>
                  <a:schemeClr val="bg1"/>
                </a:solidFill>
              </a:rPr>
              <a:t>The Wisdom Literature</a:t>
            </a:r>
            <a:endParaRPr lang="en-US" sz="3200" dirty="0">
              <a:solidFill>
                <a:schemeClr val="bg1"/>
              </a:solidFill>
            </a:endParaRPr>
          </a:p>
        </p:txBody>
      </p:sp>
    </p:spTree>
    <p:extLst>
      <p:ext uri="{BB962C8B-B14F-4D97-AF65-F5344CB8AC3E}">
        <p14:creationId xmlns:p14="http://schemas.microsoft.com/office/powerpoint/2010/main" val="127419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02CC-0E77-39B9-C789-B5179B146E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6E2DBF-87FD-0690-2060-699E53881A3D}"/>
              </a:ext>
            </a:extLst>
          </p:cNvPr>
          <p:cNvSpPr>
            <a:spLocks noGrp="1"/>
          </p:cNvSpPr>
          <p:nvPr>
            <p:ph type="title"/>
          </p:nvPr>
        </p:nvSpPr>
        <p:spPr/>
        <p:txBody>
          <a:bodyPr/>
          <a:lstStyle/>
          <a:p>
            <a:endParaRPr lang="en-US"/>
          </a:p>
        </p:txBody>
      </p:sp>
      <p:pic>
        <p:nvPicPr>
          <p:cNvPr id="4" name="Picture 3" descr="jesus_christ_teaching_sermon_mount">
            <a:extLst>
              <a:ext uri="{FF2B5EF4-FFF2-40B4-BE49-F238E27FC236}">
                <a16:creationId xmlns:a16="http://schemas.microsoft.com/office/drawing/2014/main" id="{CF896A16-A315-4F42-9EDF-A146D759DB19}"/>
              </a:ext>
            </a:extLst>
          </p:cNvPr>
          <p:cNvPicPr>
            <a:picLocks noChangeAspect="1"/>
          </p:cNvPicPr>
          <p:nvPr/>
        </p:nvPicPr>
        <p:blipFill>
          <a:blip r:embed="rId2"/>
          <a:stretch>
            <a:fillRect/>
          </a:stretch>
        </p:blipFill>
        <p:spPr>
          <a:xfrm>
            <a:off x="39370" y="10160"/>
            <a:ext cx="12141835" cy="6819265"/>
          </a:xfrm>
          <a:prstGeom prst="rect">
            <a:avLst/>
          </a:prstGeom>
        </p:spPr>
      </p:pic>
      <p:pic>
        <p:nvPicPr>
          <p:cNvPr id="6" name="Content Placeholder 5" descr="Transfigurazione_Raffaello_September_2015-1a-e1492531842833">
            <a:extLst>
              <a:ext uri="{FF2B5EF4-FFF2-40B4-BE49-F238E27FC236}">
                <a16:creationId xmlns:a16="http://schemas.microsoft.com/office/drawing/2014/main" id="{818A8222-DE17-2850-E92E-F85C2115606B}"/>
              </a:ext>
            </a:extLst>
          </p:cNvPr>
          <p:cNvPicPr>
            <a:picLocks noGrp="1" noChangeAspect="1"/>
          </p:cNvPicPr>
          <p:nvPr>
            <p:ph idx="1"/>
          </p:nvPr>
        </p:nvPicPr>
        <p:blipFill>
          <a:blip r:embed="rId3"/>
          <a:stretch>
            <a:fillRect/>
          </a:stretch>
        </p:blipFill>
        <p:spPr>
          <a:xfrm>
            <a:off x="1149350" y="509111"/>
            <a:ext cx="9575800" cy="5788660"/>
          </a:xfrm>
          <a:prstGeom prst="rect">
            <a:avLst/>
          </a:prstGeom>
        </p:spPr>
      </p:pic>
      <p:sp>
        <p:nvSpPr>
          <p:cNvPr id="5" name="Rectangles 4">
            <a:extLst>
              <a:ext uri="{FF2B5EF4-FFF2-40B4-BE49-F238E27FC236}">
                <a16:creationId xmlns:a16="http://schemas.microsoft.com/office/drawing/2014/main" id="{2A476179-B77E-9156-C933-6EDEEFB2EB89}"/>
              </a:ext>
            </a:extLst>
          </p:cNvPr>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592D20C4-B2F5-4404-7026-2F2B6FEF68BE}"/>
              </a:ext>
            </a:extLst>
          </p:cNvPr>
          <p:cNvSpPr txBox="1"/>
          <p:nvPr/>
        </p:nvSpPr>
        <p:spPr>
          <a:xfrm>
            <a:off x="1642188" y="1222310"/>
            <a:ext cx="8780106" cy="923330"/>
          </a:xfrm>
          <a:prstGeom prst="rect">
            <a:avLst/>
          </a:prstGeom>
          <a:noFill/>
        </p:spPr>
        <p:txBody>
          <a:bodyPr wrap="square" rtlCol="0">
            <a:spAutoFit/>
          </a:bodyPr>
          <a:lstStyle/>
          <a:p>
            <a:r>
              <a:rPr lang="en-US" sz="5400" dirty="0">
                <a:solidFill>
                  <a:schemeClr val="bg1"/>
                </a:solidFill>
              </a:rPr>
              <a:t>How do we listen to Jesus?</a:t>
            </a:r>
            <a:endParaRPr lang="en-AU" sz="5400" dirty="0">
              <a:solidFill>
                <a:schemeClr val="bg1"/>
              </a:solidFill>
            </a:endParaRPr>
          </a:p>
        </p:txBody>
      </p:sp>
    </p:spTree>
    <p:extLst>
      <p:ext uri="{BB962C8B-B14F-4D97-AF65-F5344CB8AC3E}">
        <p14:creationId xmlns:p14="http://schemas.microsoft.com/office/powerpoint/2010/main" val="362073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with light shining on it&#10;&#10;Description automatically generated">
            <a:extLst>
              <a:ext uri="{FF2B5EF4-FFF2-40B4-BE49-F238E27FC236}">
                <a16:creationId xmlns:a16="http://schemas.microsoft.com/office/drawing/2014/main" id="{AA9D071B-C167-6621-C4B2-FF6D4BCCEE3C}"/>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8181" b="-1"/>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E9323C-9A54-390B-8D57-AF155862D0B0}"/>
              </a:ext>
            </a:extLst>
          </p:cNvPr>
          <p:cNvSpPr>
            <a:spLocks noGrp="1"/>
          </p:cNvSpPr>
          <p:nvPr>
            <p:ph type="ctrTitle"/>
          </p:nvPr>
        </p:nvSpPr>
        <p:spPr>
          <a:xfrm>
            <a:off x="477980" y="1122363"/>
            <a:ext cx="4957619" cy="3204134"/>
          </a:xfrm>
        </p:spPr>
        <p:txBody>
          <a:bodyPr anchor="b">
            <a:normAutofit/>
          </a:bodyPr>
          <a:lstStyle/>
          <a:p>
            <a:pPr algn="l"/>
            <a:r>
              <a:rPr lang="en-US" sz="4800" dirty="0">
                <a:solidFill>
                  <a:schemeClr val="bg1"/>
                </a:solidFill>
              </a:rPr>
              <a:t>Read the Scriptures Christo-centrically</a:t>
            </a:r>
            <a:endParaRPr lang="en-AU" sz="4800" dirty="0">
              <a:solidFill>
                <a:schemeClr val="bg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Picture 3" descr="jesus_christ_teaching_sermon_mount"/>
          <p:cNvPicPr>
            <a:picLocks noChangeAspect="1"/>
          </p:cNvPicPr>
          <p:nvPr/>
        </p:nvPicPr>
        <p:blipFill>
          <a:blip r:embed="rId2"/>
          <a:stretch>
            <a:fillRect/>
          </a:stretch>
        </p:blipFill>
        <p:spPr>
          <a:xfrm>
            <a:off x="39370" y="10160"/>
            <a:ext cx="12141835" cy="68192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_christ_teaching_sermon_mount"/>
          <p:cNvPicPr>
            <a:picLocks noChangeAspect="1"/>
          </p:cNvPicPr>
          <p:nvPr/>
        </p:nvPicPr>
        <p:blipFill>
          <a:blip r:embed="rId2"/>
          <a:stretch>
            <a:fillRect/>
          </a:stretch>
        </p:blipFill>
        <p:spPr>
          <a:xfrm>
            <a:off x="39370" y="10160"/>
            <a:ext cx="12141835" cy="6819265"/>
          </a:xfrm>
          <a:prstGeom prst="rect">
            <a:avLst/>
          </a:prstGeom>
        </p:spPr>
      </p:pic>
      <p:sp>
        <p:nvSpPr>
          <p:cNvPr id="5" name="Rectangles 4"/>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283749" y="201604"/>
            <a:ext cx="6186502" cy="1143000"/>
          </a:xfrm>
        </p:spPr>
        <p:txBody>
          <a:bodyPr/>
          <a:lstStyle/>
          <a:p>
            <a:r>
              <a:rPr lang="en-AU" altLang="en-US" dirty="0">
                <a:solidFill>
                  <a:schemeClr val="bg1"/>
                </a:solidFill>
              </a:rPr>
              <a:t>Matthew 16:28-17:3 NTE</a:t>
            </a:r>
          </a:p>
        </p:txBody>
      </p:sp>
      <p:sp>
        <p:nvSpPr>
          <p:cNvPr id="3" name="Content Placeholder 2"/>
          <p:cNvSpPr>
            <a:spLocks noGrp="1"/>
          </p:cNvSpPr>
          <p:nvPr>
            <p:ph idx="1"/>
          </p:nvPr>
        </p:nvSpPr>
        <p:spPr>
          <a:xfrm>
            <a:off x="838835" y="984885"/>
            <a:ext cx="10169525" cy="4762500"/>
          </a:xfrm>
        </p:spPr>
        <p:txBody>
          <a:bodyPr>
            <a:noAutofit/>
          </a:bodyPr>
          <a:lstStyle/>
          <a:p>
            <a:pPr marL="0" indent="0">
              <a:buNone/>
            </a:pPr>
            <a:r>
              <a:rPr lang="en-AU" altLang="en-US" sz="3200">
                <a:solidFill>
                  <a:schemeClr val="bg1"/>
                </a:solidFill>
              </a:rPr>
              <a:t> I’m telling you the truth: some of those standing here will not taste death until they see “the son of man coming in his kingdom”.’</a:t>
            </a:r>
          </a:p>
          <a:p>
            <a:pPr marL="0" indent="0">
              <a:buNone/>
            </a:pPr>
            <a:r>
              <a:rPr lang="en-AU" altLang="en-US" sz="3200">
                <a:solidFill>
                  <a:schemeClr val="bg1"/>
                </a:solidFill>
              </a:rPr>
              <a:t>After six days Jesus took Peter, James, and James’s brother John, and led them off up a high mountain by themselves. There he was transformed in front of them. His face shone like the sun, and his clothes became as white as light. Then, astonishingly, Moses and Elijah appeared to them. They were talking with Jesus.</a:t>
            </a:r>
          </a:p>
          <a:p>
            <a:pPr marL="0" indent="0">
              <a:buNone/>
            </a:pPr>
            <a:endParaRPr lang="en-AU" altLang="en-US" sz="32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_christ_teaching_sermon_mount"/>
          <p:cNvPicPr>
            <a:picLocks noChangeAspect="1"/>
          </p:cNvPicPr>
          <p:nvPr/>
        </p:nvPicPr>
        <p:blipFill>
          <a:blip r:embed="rId2"/>
          <a:stretch>
            <a:fillRect/>
          </a:stretch>
        </p:blipFill>
        <p:spPr>
          <a:xfrm>
            <a:off x="39370" y="10160"/>
            <a:ext cx="12141835" cy="6819265"/>
          </a:xfrm>
          <a:prstGeom prst="rect">
            <a:avLst/>
          </a:prstGeom>
        </p:spPr>
      </p:pic>
      <p:sp>
        <p:nvSpPr>
          <p:cNvPr id="5" name="Rectangles 4"/>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283749" y="201604"/>
            <a:ext cx="6186502" cy="1143000"/>
          </a:xfrm>
        </p:spPr>
        <p:txBody>
          <a:bodyPr/>
          <a:lstStyle/>
          <a:p>
            <a:r>
              <a:rPr lang="en-AU" altLang="en-US" dirty="0">
                <a:solidFill>
                  <a:schemeClr val="bg1"/>
                </a:solidFill>
              </a:rPr>
              <a:t>Matthew 17:4-7 NTE</a:t>
            </a:r>
          </a:p>
        </p:txBody>
      </p:sp>
      <p:sp>
        <p:nvSpPr>
          <p:cNvPr id="3" name="Content Placeholder 2"/>
          <p:cNvSpPr>
            <a:spLocks noGrp="1"/>
          </p:cNvSpPr>
          <p:nvPr>
            <p:ph idx="1"/>
          </p:nvPr>
        </p:nvSpPr>
        <p:spPr>
          <a:xfrm>
            <a:off x="838835" y="884555"/>
            <a:ext cx="10169525" cy="4862830"/>
          </a:xfrm>
        </p:spPr>
        <p:txBody>
          <a:bodyPr>
            <a:noAutofit/>
          </a:bodyPr>
          <a:lstStyle/>
          <a:p>
            <a:pPr marL="0" indent="0">
              <a:buNone/>
            </a:pPr>
            <a:r>
              <a:rPr lang="en-AU" altLang="en-US" sz="3200">
                <a:solidFill>
                  <a:schemeClr val="bg1"/>
                </a:solidFill>
                <a:sym typeface="+mn-ea"/>
              </a:rPr>
              <a:t>Peter just had to say something. ‘Master,’ he said to Jesus, ‘it’s wonderful for us to be here! If you want, I’ll make three shelters here – one for you, one for Moses, and one for Elijah!’</a:t>
            </a:r>
            <a:endParaRPr lang="en-AU" altLang="en-US" sz="3200">
              <a:solidFill>
                <a:schemeClr val="bg1"/>
              </a:solidFill>
            </a:endParaRPr>
          </a:p>
          <a:p>
            <a:pPr marL="0" indent="0">
              <a:buNone/>
            </a:pPr>
            <a:r>
              <a:rPr lang="en-AU" altLang="en-US" sz="3200">
                <a:solidFill>
                  <a:schemeClr val="bg1"/>
                </a:solidFill>
              </a:rPr>
              <a:t>While he was still speaking, a bright cloud overshadowed them. Then there came a voice out of the cloud. ‘This is my dear son,’ said the voice, ‘and I’m delighted with him. Pay attention to him.’</a:t>
            </a:r>
          </a:p>
          <a:p>
            <a:pPr marL="0" indent="0">
              <a:buNone/>
            </a:pPr>
            <a:r>
              <a:rPr lang="en-AU" altLang="en-US" sz="3200">
                <a:solidFill>
                  <a:schemeClr val="bg1"/>
                </a:solidFill>
              </a:rPr>
              <a:t>When the disciples heard this, they fell on their faces and were scared out of their wits. Jesus came up and touched them.</a:t>
            </a:r>
          </a:p>
          <a:p>
            <a:pPr marL="0" indent="0">
              <a:buNone/>
            </a:pPr>
            <a:endParaRPr lang="en-AU" altLang="en-US" sz="32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_christ_teaching_sermon_mount"/>
          <p:cNvPicPr>
            <a:picLocks noChangeAspect="1"/>
          </p:cNvPicPr>
          <p:nvPr/>
        </p:nvPicPr>
        <p:blipFill>
          <a:blip r:embed="rId2"/>
          <a:stretch>
            <a:fillRect/>
          </a:stretch>
        </p:blipFill>
        <p:spPr>
          <a:xfrm>
            <a:off x="39370" y="10160"/>
            <a:ext cx="12141835" cy="6819265"/>
          </a:xfrm>
          <a:prstGeom prst="rect">
            <a:avLst/>
          </a:prstGeom>
        </p:spPr>
      </p:pic>
      <p:sp>
        <p:nvSpPr>
          <p:cNvPr id="5" name="Rectangles 4"/>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283749" y="201604"/>
            <a:ext cx="6186502" cy="1143000"/>
          </a:xfrm>
        </p:spPr>
        <p:txBody>
          <a:bodyPr/>
          <a:lstStyle/>
          <a:p>
            <a:r>
              <a:rPr lang="en-AU" altLang="en-US" dirty="0">
                <a:solidFill>
                  <a:schemeClr val="bg1"/>
                </a:solidFill>
              </a:rPr>
              <a:t>Matthew 17:7-11 NTE</a:t>
            </a:r>
          </a:p>
        </p:txBody>
      </p:sp>
      <p:sp>
        <p:nvSpPr>
          <p:cNvPr id="3" name="Content Placeholder 2"/>
          <p:cNvSpPr>
            <a:spLocks noGrp="1"/>
          </p:cNvSpPr>
          <p:nvPr>
            <p:ph idx="1"/>
          </p:nvPr>
        </p:nvSpPr>
        <p:spPr>
          <a:xfrm>
            <a:off x="838835" y="884555"/>
            <a:ext cx="10169525" cy="4862830"/>
          </a:xfrm>
        </p:spPr>
        <p:txBody>
          <a:bodyPr>
            <a:noAutofit/>
          </a:bodyPr>
          <a:lstStyle/>
          <a:p>
            <a:pPr marL="0" indent="0">
              <a:buNone/>
            </a:pPr>
            <a:r>
              <a:rPr lang="en-AU" altLang="en-US" sz="3200">
                <a:solidFill>
                  <a:schemeClr val="bg1"/>
                </a:solidFill>
              </a:rPr>
              <a:t>‘Get up,’ he said, ‘and don’t be afraid.’</a:t>
            </a:r>
          </a:p>
          <a:p>
            <a:pPr marL="0" indent="0">
              <a:buNone/>
            </a:pPr>
            <a:r>
              <a:rPr lang="en-AU" altLang="en-US" sz="3200">
                <a:solidFill>
                  <a:schemeClr val="bg1"/>
                </a:solidFill>
              </a:rPr>
              <a:t>When they raised their eyes, they saw nobody except Jesus, all by himself.</a:t>
            </a:r>
          </a:p>
          <a:p>
            <a:pPr marL="0" indent="0">
              <a:buNone/>
            </a:pPr>
            <a:r>
              <a:rPr lang="en-AU" altLang="en-US" sz="3200">
                <a:solidFill>
                  <a:schemeClr val="bg1"/>
                </a:solidFill>
              </a:rPr>
              <a:t>As they were coming down the mountain, Jesus gave them strict instructions. ‘Don’t tell anyone about the vision,’ he said, ‘until the son of man has been raised from the dead.’</a:t>
            </a:r>
          </a:p>
          <a:p>
            <a:pPr marL="0" indent="0">
              <a:buNone/>
            </a:pPr>
            <a:r>
              <a:rPr lang="en-AU" altLang="en-US" sz="3200">
                <a:solidFill>
                  <a:schemeClr val="bg1"/>
                </a:solidFill>
              </a:rPr>
              <a:t>‘So why’, asked the disciples, ‘do the scribes say that “Elijah must come first”?’</a:t>
            </a:r>
          </a:p>
          <a:p>
            <a:pPr marL="0" indent="0">
              <a:buNone/>
            </a:pPr>
            <a:r>
              <a:rPr lang="en-AU" altLang="en-US" sz="3200">
                <a:solidFill>
                  <a:schemeClr val="bg1"/>
                </a:solidFill>
              </a:rPr>
              <a:t>‘Elijah does indeed come,’ replied Jesus, ‘and “he will restore everything”.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_christ_teaching_sermon_mount"/>
          <p:cNvPicPr>
            <a:picLocks noChangeAspect="1"/>
          </p:cNvPicPr>
          <p:nvPr/>
        </p:nvPicPr>
        <p:blipFill>
          <a:blip r:embed="rId2"/>
          <a:stretch>
            <a:fillRect/>
          </a:stretch>
        </p:blipFill>
        <p:spPr>
          <a:xfrm>
            <a:off x="39370" y="10160"/>
            <a:ext cx="12141835" cy="6819265"/>
          </a:xfrm>
          <a:prstGeom prst="rect">
            <a:avLst/>
          </a:prstGeom>
        </p:spPr>
      </p:pic>
      <p:sp>
        <p:nvSpPr>
          <p:cNvPr id="5" name="Rectangles 4"/>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283749" y="201604"/>
            <a:ext cx="6186502" cy="1143000"/>
          </a:xfrm>
        </p:spPr>
        <p:txBody>
          <a:bodyPr/>
          <a:lstStyle/>
          <a:p>
            <a:r>
              <a:rPr lang="en-AU" altLang="en-US" dirty="0">
                <a:solidFill>
                  <a:schemeClr val="bg1"/>
                </a:solidFill>
              </a:rPr>
              <a:t>Matthew 17:12-13 NTE</a:t>
            </a:r>
          </a:p>
        </p:txBody>
      </p:sp>
      <p:sp>
        <p:nvSpPr>
          <p:cNvPr id="3" name="Content Placeholder 2"/>
          <p:cNvSpPr>
            <a:spLocks noGrp="1"/>
          </p:cNvSpPr>
          <p:nvPr>
            <p:ph idx="1"/>
          </p:nvPr>
        </p:nvSpPr>
        <p:spPr>
          <a:xfrm>
            <a:off x="838835" y="884555"/>
            <a:ext cx="10169525" cy="4862830"/>
          </a:xfrm>
        </p:spPr>
        <p:txBody>
          <a:bodyPr>
            <a:noAutofit/>
          </a:bodyPr>
          <a:lstStyle/>
          <a:p>
            <a:pPr marL="0" indent="0">
              <a:buNone/>
            </a:pPr>
            <a:r>
              <a:rPr lang="en-AU" altLang="en-US" sz="3200">
                <a:solidFill>
                  <a:schemeClr val="bg1"/>
                </a:solidFill>
              </a:rPr>
              <a:t> But let me tell you this: Elijah has already come, and they didn’t recognize him! They did to him whatever they wanted. That’s how the son of man, too, will suffer at their hands.’</a:t>
            </a:r>
          </a:p>
          <a:p>
            <a:pPr marL="0" indent="0">
              <a:buNone/>
            </a:pPr>
            <a:r>
              <a:rPr lang="en-AU" altLang="en-US" sz="3200">
                <a:solidFill>
                  <a:schemeClr val="bg1"/>
                </a:solidFill>
              </a:rPr>
              <a:t>Then the disciples realized that he was talking to them about John the Baptist.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C228-2F69-D47B-163F-3448C162DD8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F8B8F27-D3F6-D50D-F603-EB8FF34C79C3}"/>
              </a:ext>
            </a:extLst>
          </p:cNvPr>
          <p:cNvSpPr>
            <a:spLocks noGrp="1"/>
          </p:cNvSpPr>
          <p:nvPr>
            <p:ph type="title"/>
          </p:nvPr>
        </p:nvSpPr>
        <p:spPr/>
        <p:txBody>
          <a:bodyPr/>
          <a:lstStyle/>
          <a:p>
            <a:endParaRPr lang="en-US"/>
          </a:p>
        </p:txBody>
      </p:sp>
      <p:pic>
        <p:nvPicPr>
          <p:cNvPr id="4" name="Picture 3" descr="jesus_christ_teaching_sermon_mount">
            <a:extLst>
              <a:ext uri="{FF2B5EF4-FFF2-40B4-BE49-F238E27FC236}">
                <a16:creationId xmlns:a16="http://schemas.microsoft.com/office/drawing/2014/main" id="{E9364D05-B2FF-3DB2-4C79-79168234F3BD}"/>
              </a:ext>
            </a:extLst>
          </p:cNvPr>
          <p:cNvPicPr>
            <a:picLocks noChangeAspect="1"/>
          </p:cNvPicPr>
          <p:nvPr/>
        </p:nvPicPr>
        <p:blipFill>
          <a:blip r:embed="rId3"/>
          <a:stretch>
            <a:fillRect/>
          </a:stretch>
        </p:blipFill>
        <p:spPr>
          <a:xfrm>
            <a:off x="39370" y="10160"/>
            <a:ext cx="12141835" cy="6819265"/>
          </a:xfrm>
          <a:prstGeom prst="rect">
            <a:avLst/>
          </a:prstGeom>
        </p:spPr>
      </p:pic>
      <p:pic>
        <p:nvPicPr>
          <p:cNvPr id="3" name="Content Placeholder 2" descr="transfiguration-peter-Paul-Rubens">
            <a:extLst>
              <a:ext uri="{FF2B5EF4-FFF2-40B4-BE49-F238E27FC236}">
                <a16:creationId xmlns:a16="http://schemas.microsoft.com/office/drawing/2014/main" id="{96FB2D1D-7321-F031-D5F6-E3D872A8F866}"/>
              </a:ext>
            </a:extLst>
          </p:cNvPr>
          <p:cNvPicPr>
            <a:picLocks noGrp="1" noChangeAspect="1"/>
          </p:cNvPicPr>
          <p:nvPr>
            <p:ph idx="1"/>
          </p:nvPr>
        </p:nvPicPr>
        <p:blipFill>
          <a:blip r:embed="rId4"/>
          <a:stretch>
            <a:fillRect/>
          </a:stretch>
        </p:blipFill>
        <p:spPr>
          <a:xfrm>
            <a:off x="712470" y="816610"/>
            <a:ext cx="10449560" cy="5225415"/>
          </a:xfrm>
          <a:prstGeom prst="rect">
            <a:avLst/>
          </a:prstGeom>
        </p:spPr>
      </p:pic>
      <p:sp>
        <p:nvSpPr>
          <p:cNvPr id="5" name="Rectangles 4">
            <a:extLst>
              <a:ext uri="{FF2B5EF4-FFF2-40B4-BE49-F238E27FC236}">
                <a16:creationId xmlns:a16="http://schemas.microsoft.com/office/drawing/2014/main" id="{9E4CEA2E-07A9-11F1-269E-063475B6C797}"/>
              </a:ext>
            </a:extLst>
          </p:cNvPr>
          <p:cNvSpPr/>
          <p:nvPr/>
        </p:nvSpPr>
        <p:spPr>
          <a:xfrm>
            <a:off x="443230" y="147320"/>
            <a:ext cx="10988040" cy="6544310"/>
          </a:xfrm>
          <a:prstGeom prst="rect">
            <a:avLst/>
          </a:prstGeom>
          <a:solidFill>
            <a:schemeClr val="tx1">
              <a:lumMod val="75000"/>
              <a:lumOff val="2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F4BE840C-59EB-3598-061C-AA31BADC0190}"/>
              </a:ext>
            </a:extLst>
          </p:cNvPr>
          <p:cNvSpPr txBox="1"/>
          <p:nvPr/>
        </p:nvSpPr>
        <p:spPr>
          <a:xfrm>
            <a:off x="1287624" y="1334278"/>
            <a:ext cx="9246637" cy="4524315"/>
          </a:xfrm>
          <a:prstGeom prst="rect">
            <a:avLst/>
          </a:prstGeom>
          <a:noFill/>
        </p:spPr>
        <p:txBody>
          <a:bodyPr wrap="square" rtlCol="0">
            <a:spAutoFit/>
          </a:bodyPr>
          <a:lstStyle/>
          <a:p>
            <a:pPr marL="514350" indent="-514350">
              <a:buFont typeface="+mj-lt"/>
              <a:buAutoNum type="arabicPeriod"/>
            </a:pPr>
            <a:r>
              <a:rPr lang="en-US" sz="3200" dirty="0">
                <a:solidFill>
                  <a:schemeClr val="bg1"/>
                </a:solidFill>
              </a:rPr>
              <a:t>What stood out for you from the Scripture?</a:t>
            </a:r>
          </a:p>
          <a:p>
            <a:endParaRPr lang="en-US" sz="3200" dirty="0">
              <a:solidFill>
                <a:schemeClr val="bg1"/>
              </a:solidFill>
            </a:endParaRPr>
          </a:p>
          <a:p>
            <a:r>
              <a:rPr lang="en-US" sz="3200" dirty="0">
                <a:solidFill>
                  <a:schemeClr val="bg1"/>
                </a:solidFill>
              </a:rPr>
              <a:t>2. Do you have any questions?</a:t>
            </a:r>
          </a:p>
          <a:p>
            <a:endParaRPr lang="en-US" sz="3200" dirty="0">
              <a:solidFill>
                <a:schemeClr val="bg1"/>
              </a:solidFill>
            </a:endParaRPr>
          </a:p>
          <a:p>
            <a:r>
              <a:rPr lang="en-US" sz="3200" dirty="0">
                <a:solidFill>
                  <a:schemeClr val="bg1"/>
                </a:solidFill>
              </a:rPr>
              <a:t>3. Have you ever had a peak spiritual experience? What was it like? Is their lasting fruit from that experience?</a:t>
            </a:r>
          </a:p>
          <a:p>
            <a:endParaRPr lang="en-US" sz="3200" dirty="0">
              <a:solidFill>
                <a:schemeClr val="bg1"/>
              </a:solidFill>
            </a:endParaRPr>
          </a:p>
          <a:p>
            <a:endParaRPr lang="en-AU" sz="3200" dirty="0">
              <a:solidFill>
                <a:schemeClr val="bg1"/>
              </a:solidFill>
            </a:endParaRPr>
          </a:p>
        </p:txBody>
      </p:sp>
    </p:spTree>
    <p:extLst>
      <p:ext uri="{BB962C8B-B14F-4D97-AF65-F5344CB8AC3E}">
        <p14:creationId xmlns:p14="http://schemas.microsoft.com/office/powerpoint/2010/main" val="397478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Picture 3" descr="jesus_christ_teaching_sermon_mount"/>
          <p:cNvPicPr>
            <a:picLocks noChangeAspect="1"/>
          </p:cNvPicPr>
          <p:nvPr/>
        </p:nvPicPr>
        <p:blipFill>
          <a:blip r:embed="rId3"/>
          <a:stretch>
            <a:fillRect/>
          </a:stretch>
        </p:blipFill>
        <p:spPr>
          <a:xfrm>
            <a:off x="39370" y="10160"/>
            <a:ext cx="12141835" cy="6819265"/>
          </a:xfrm>
          <a:prstGeom prst="rect">
            <a:avLst/>
          </a:prstGeom>
        </p:spPr>
      </p:pic>
      <p:sp>
        <p:nvSpPr>
          <p:cNvPr id="5" name="Rectangles 4"/>
          <p:cNvSpPr/>
          <p:nvPr/>
        </p:nvSpPr>
        <p:spPr>
          <a:xfrm>
            <a:off x="443230" y="147320"/>
            <a:ext cx="10988040" cy="6544310"/>
          </a:xfrm>
          <a:prstGeom prst="rect">
            <a:avLst/>
          </a:prstGeom>
          <a:solidFill>
            <a:schemeClr val="tx1">
              <a:lumMod val="75000"/>
              <a:lumOff val="2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Content Placeholder 2" descr="transfiguration-peter-Paul-Rubens"/>
          <p:cNvPicPr>
            <a:picLocks noGrp="1" noChangeAspect="1"/>
          </p:cNvPicPr>
          <p:nvPr>
            <p:ph idx="1"/>
          </p:nvPr>
        </p:nvPicPr>
        <p:blipFill>
          <a:blip r:embed="rId4"/>
          <a:stretch>
            <a:fillRect/>
          </a:stretch>
        </p:blipFill>
        <p:spPr>
          <a:xfrm>
            <a:off x="712470" y="816610"/>
            <a:ext cx="10449560" cy="52254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Picture 3" descr="jesus_christ_teaching_sermon_mount"/>
          <p:cNvPicPr>
            <a:picLocks noChangeAspect="1"/>
          </p:cNvPicPr>
          <p:nvPr/>
        </p:nvPicPr>
        <p:blipFill>
          <a:blip r:embed="rId2"/>
          <a:stretch>
            <a:fillRect/>
          </a:stretch>
        </p:blipFill>
        <p:spPr>
          <a:xfrm>
            <a:off x="39370" y="10160"/>
            <a:ext cx="12141835" cy="6819265"/>
          </a:xfrm>
          <a:prstGeom prst="rect">
            <a:avLst/>
          </a:prstGeom>
        </p:spPr>
      </p:pic>
      <p:sp>
        <p:nvSpPr>
          <p:cNvPr id="5" name="Rectangles 4"/>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6" name="Content Placeholder 5"/>
          <p:cNvGraphicFramePr>
            <a:graphicFrameLocks noGrp="1"/>
          </p:cNvGraphicFramePr>
          <p:nvPr>
            <p:ph idx="1"/>
          </p:nvPr>
        </p:nvGraphicFramePr>
        <p:xfrm>
          <a:off x="746760" y="281305"/>
          <a:ext cx="10515600" cy="5486400"/>
        </p:xfrm>
        <a:graphic>
          <a:graphicData uri="http://schemas.openxmlformats.org/drawingml/2006/table">
            <a:tbl>
              <a:tblPr firstRow="1" bandRow="1">
                <a:tableStyleId>{5940675A-B579-460E-94D1-54222C63F5DA}</a:tableStyleId>
              </a:tblPr>
              <a:tblGrid>
                <a:gridCol w="5255895">
                  <a:extLst>
                    <a:ext uri="{9D8B030D-6E8A-4147-A177-3AD203B41FA5}">
                      <a16:colId xmlns:a16="http://schemas.microsoft.com/office/drawing/2014/main" val="20000"/>
                    </a:ext>
                  </a:extLst>
                </a:gridCol>
                <a:gridCol w="5259705">
                  <a:extLst>
                    <a:ext uri="{9D8B030D-6E8A-4147-A177-3AD203B41FA5}">
                      <a16:colId xmlns:a16="http://schemas.microsoft.com/office/drawing/2014/main" val="20001"/>
                    </a:ext>
                  </a:extLst>
                </a:gridCol>
              </a:tblGrid>
              <a:tr h="0">
                <a:tc>
                  <a:txBody>
                    <a:bodyPr/>
                    <a:lstStyle/>
                    <a:p>
                      <a:pPr indent="0">
                        <a:buNone/>
                      </a:pPr>
                      <a:r>
                        <a:rPr lang="en-US" sz="4000" b="1" dirty="0">
                          <a:solidFill>
                            <a:schemeClr val="bg1"/>
                          </a:solidFill>
                          <a:latin typeface="Segoe UI" panose="020B0502040204020203" charset="0"/>
                          <a:cs typeface="Segoe UI" panose="020B0502040204020203" charset="0"/>
                        </a:rPr>
                        <a:t>Transfiguration</a:t>
                      </a:r>
                      <a:endParaRPr lang="en-US" sz="4000" b="1" dirty="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000" b="1">
                          <a:solidFill>
                            <a:schemeClr val="bg1"/>
                          </a:solidFill>
                          <a:latin typeface="Segoe UI" panose="020B0502040204020203" charset="0"/>
                          <a:cs typeface="Segoe UI" panose="020B0502040204020203" charset="0"/>
                        </a:rPr>
                        <a:t>Crucifixion</a:t>
                      </a:r>
                      <a:endParaRPr lang="en-US" sz="4000" b="1">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indent="0">
                        <a:buNone/>
                      </a:pPr>
                      <a:r>
                        <a:rPr lang="en-US" sz="3200" b="0">
                          <a:solidFill>
                            <a:schemeClr val="bg1"/>
                          </a:solidFill>
                          <a:latin typeface="Segoe UI" panose="020B0502040204020203" charset="0"/>
                          <a:cs typeface="Segoe UI" panose="020B0502040204020203" charset="0"/>
                        </a:rPr>
                        <a:t>Revealed in glory</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200" b="0">
                          <a:solidFill>
                            <a:schemeClr val="bg1"/>
                          </a:solidFill>
                          <a:latin typeface="Segoe UI" panose="020B0502040204020203" charset="0"/>
                          <a:cs typeface="Segoe UI" panose="020B0502040204020203" charset="0"/>
                        </a:rPr>
                        <a:t>Covered in shame</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3200" b="0">
                          <a:solidFill>
                            <a:schemeClr val="bg1"/>
                          </a:solidFill>
                          <a:latin typeface="Segoe UI" panose="020B0502040204020203" charset="0"/>
                          <a:cs typeface="Segoe UI" panose="020B0502040204020203" charset="0"/>
                        </a:rPr>
                        <a:t>Clothes shining white</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200" b="0">
                          <a:solidFill>
                            <a:schemeClr val="bg1"/>
                          </a:solidFill>
                          <a:latin typeface="Segoe UI" panose="020B0502040204020203" charset="0"/>
                          <a:cs typeface="Segoe UI" panose="020B0502040204020203" charset="0"/>
                        </a:rPr>
                        <a:t>Clothes striped off</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3200" b="0">
                          <a:solidFill>
                            <a:schemeClr val="bg1"/>
                          </a:solidFill>
                          <a:latin typeface="Segoe UI" panose="020B0502040204020203" charset="0"/>
                          <a:cs typeface="Segoe UI" panose="020B0502040204020203" charset="0"/>
                        </a:rPr>
                        <a:t>Flanked by Moses and Elijah</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200" b="0">
                          <a:solidFill>
                            <a:schemeClr val="bg1"/>
                          </a:solidFill>
                          <a:latin typeface="Segoe UI" panose="020B0502040204020203" charset="0"/>
                          <a:cs typeface="Segoe UI" panose="020B0502040204020203" charset="0"/>
                        </a:rPr>
                        <a:t>Flanked by brigands</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3200" b="0">
                          <a:solidFill>
                            <a:schemeClr val="bg1"/>
                          </a:solidFill>
                          <a:latin typeface="Segoe UI" panose="020B0502040204020203" charset="0"/>
                          <a:cs typeface="Segoe UI" panose="020B0502040204020203" charset="0"/>
                        </a:rPr>
                        <a:t>Great bright cloud covers them</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200" b="0">
                          <a:solidFill>
                            <a:schemeClr val="bg1"/>
                          </a:solidFill>
                          <a:latin typeface="Segoe UI" panose="020B0502040204020203" charset="0"/>
                          <a:cs typeface="Segoe UI" panose="020B0502040204020203" charset="0"/>
                        </a:rPr>
                        <a:t>Darkness covers them</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indent="0">
                        <a:buNone/>
                      </a:pPr>
                      <a:r>
                        <a:rPr lang="en-US" sz="3200" b="0">
                          <a:solidFill>
                            <a:schemeClr val="bg1"/>
                          </a:solidFill>
                          <a:latin typeface="Segoe UI" panose="020B0502040204020203" charset="0"/>
                          <a:cs typeface="Segoe UI" panose="020B0502040204020203" charset="0"/>
                        </a:rPr>
                        <a:t>Peter burst out how wonderful they are</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200" b="0">
                          <a:solidFill>
                            <a:schemeClr val="bg1"/>
                          </a:solidFill>
                          <a:latin typeface="Segoe UI" panose="020B0502040204020203" charset="0"/>
                          <a:cs typeface="Segoe UI" panose="020B0502040204020203" charset="0"/>
                        </a:rPr>
                        <a:t>Peter denies Jesus</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indent="0">
                        <a:buNone/>
                      </a:pPr>
                      <a:r>
                        <a:rPr lang="en-US" sz="3200" b="0">
                          <a:solidFill>
                            <a:schemeClr val="bg1"/>
                          </a:solidFill>
                          <a:latin typeface="Segoe UI" panose="020B0502040204020203" charset="0"/>
                          <a:cs typeface="Segoe UI" panose="020B0502040204020203" charset="0"/>
                        </a:rPr>
                        <a:t>The voice of God declares this is his beloved son</a:t>
                      </a:r>
                      <a:endParaRPr lang="en-US" sz="3200" b="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200" b="0" dirty="0">
                          <a:solidFill>
                            <a:schemeClr val="bg1"/>
                          </a:solidFill>
                          <a:latin typeface="Segoe UI" panose="020B0502040204020203" charset="0"/>
                          <a:cs typeface="Segoe UI" panose="020B0502040204020203" charset="0"/>
                        </a:rPr>
                        <a:t>A surprised Roman soldier declares this is the Son of God</a:t>
                      </a:r>
                      <a:endParaRPr lang="en-US" sz="3200" b="0" dirty="0">
                        <a:solidFill>
                          <a:schemeClr val="bg1"/>
                        </a:solidFill>
                        <a:latin typeface="Segoe UI" panose="020B0502040204020203" charset="0"/>
                        <a:ea typeface="Segoe UI" panose="020B0502040204020203" charset="0"/>
                        <a:cs typeface="Segoe UI" panose="020B0502040204020203"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Picture 3" descr="jesus_christ_teaching_sermon_mount"/>
          <p:cNvPicPr>
            <a:picLocks noChangeAspect="1"/>
          </p:cNvPicPr>
          <p:nvPr/>
        </p:nvPicPr>
        <p:blipFill>
          <a:blip r:embed="rId2"/>
          <a:stretch>
            <a:fillRect/>
          </a:stretch>
        </p:blipFill>
        <p:spPr>
          <a:xfrm>
            <a:off x="39370" y="10160"/>
            <a:ext cx="12141835" cy="6819265"/>
          </a:xfrm>
          <a:prstGeom prst="rect">
            <a:avLst/>
          </a:prstGeom>
        </p:spPr>
      </p:pic>
      <p:sp>
        <p:nvSpPr>
          <p:cNvPr id="5" name="Rectangles 4"/>
          <p:cNvSpPr/>
          <p:nvPr/>
        </p:nvSpPr>
        <p:spPr>
          <a:xfrm>
            <a:off x="443230" y="147320"/>
            <a:ext cx="10988040" cy="6544310"/>
          </a:xfrm>
          <a:prstGeom prst="rect">
            <a:avLst/>
          </a:prstGeom>
          <a:solidFill>
            <a:schemeClr val="tx1">
              <a:lumMod val="85000"/>
              <a:lumOff val="1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Content Placeholder 5" descr="Transfigurazione_Raffaello_September_2015-1a-e1492531842833"/>
          <p:cNvPicPr>
            <a:picLocks noGrp="1" noChangeAspect="1"/>
          </p:cNvPicPr>
          <p:nvPr>
            <p:ph idx="1"/>
          </p:nvPr>
        </p:nvPicPr>
        <p:blipFill>
          <a:blip r:embed="rId3"/>
          <a:stretch>
            <a:fillRect/>
          </a:stretch>
        </p:blipFill>
        <p:spPr>
          <a:xfrm>
            <a:off x="1083945" y="454025"/>
            <a:ext cx="9575800" cy="57886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7064</TotalTime>
  <Words>514</Words>
  <Application>Microsoft Office PowerPoint</Application>
  <PresentationFormat>Widescreen</PresentationFormat>
  <Paragraphs>43</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Segoe UI</vt:lpstr>
      <vt:lpstr>Office Theme</vt:lpstr>
      <vt:lpstr>Transfiguration</vt:lpstr>
      <vt:lpstr>Matthew 16:28-17:3 NTE</vt:lpstr>
      <vt:lpstr>Matthew 17:4-7 NTE</vt:lpstr>
      <vt:lpstr>Matthew 17:7-11 NTE</vt:lpstr>
      <vt:lpstr>Matthew 17:12-13 NTE</vt:lpstr>
      <vt:lpstr>PowerPoint Presentation</vt:lpstr>
      <vt:lpstr>PowerPoint Presentation</vt:lpstr>
      <vt:lpstr>PowerPoint Presentation</vt:lpstr>
      <vt:lpstr>PowerPoint Presentation</vt:lpstr>
      <vt:lpstr>PowerPoint Presentation</vt:lpstr>
      <vt:lpstr>PowerPoint Presentation</vt:lpstr>
      <vt:lpstr>Read the Scriptures Christo-centrically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Signs of the Kingdom</dc:title>
  <dc:creator>Andre</dc:creator>
  <cp:lastModifiedBy>Andrew Crighton</cp:lastModifiedBy>
  <cp:revision>33</cp:revision>
  <dcterms:created xsi:type="dcterms:W3CDTF">2021-06-19T11:50:00Z</dcterms:created>
  <dcterms:modified xsi:type="dcterms:W3CDTF">2026-02-14T20:58:08Z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1033-11.2.0.9107</vt:lpwstr>
  </property>
</Properties>
</file>