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Lst>
  <p:sldIdLst>
    <p:sldId id="256" r:id="rId3"/>
    <p:sldId id="257" r:id="rId4"/>
    <p:sldId id="258" r:id="rId5"/>
    <p:sldId id="259" r:id="rId6"/>
    <p:sldId id="260" r:id="rId7"/>
    <p:sldId id="261" r:id="rId8"/>
    <p:sldId id="262" r:id="rId9"/>
    <p:sldId id="263" r:id="rId10"/>
    <p:sldId id="266" r:id="rId11"/>
    <p:sldId id="277" r:id="rId12"/>
    <p:sldId id="264" r:id="rId13"/>
    <p:sldId id="265" r:id="rId14"/>
    <p:sldId id="274" r:id="rId15"/>
    <p:sldId id="276"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3/1/2026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87479936"/>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7313640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877537031"/>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60675954"/>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95578072"/>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55052527"/>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778320835"/>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636539049"/>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356671622"/>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61577110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81634"/>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3/1/2026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3/1/2026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4012378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EAC45-9334-E256-8B5B-DB4C28680B52}"/>
              </a:ext>
            </a:extLst>
          </p:cNvPr>
          <p:cNvSpPr>
            <a:spLocks noGrp="1"/>
          </p:cNvSpPr>
          <p:nvPr>
            <p:ph type="ctrTitle"/>
          </p:nvPr>
        </p:nvSpPr>
        <p:spPr/>
        <p:txBody>
          <a:bodyPr/>
          <a:lstStyle/>
          <a:p>
            <a:r>
              <a:rPr lang="en-US" dirty="0"/>
              <a:t>John 3:1-18</a:t>
            </a:r>
            <a:endParaRPr lang="en-AU" dirty="0"/>
          </a:p>
        </p:txBody>
      </p:sp>
      <p:sp>
        <p:nvSpPr>
          <p:cNvPr id="3" name="Subtitle 2">
            <a:extLst>
              <a:ext uri="{FF2B5EF4-FFF2-40B4-BE49-F238E27FC236}">
                <a16:creationId xmlns:a16="http://schemas.microsoft.com/office/drawing/2014/main" id="{5FB466E9-DA08-8F28-E6B1-7242D02DE156}"/>
              </a:ext>
            </a:extLst>
          </p:cNvPr>
          <p:cNvSpPr>
            <a:spLocks noGrp="1"/>
          </p:cNvSpPr>
          <p:nvPr>
            <p:ph type="subTitle" idx="1"/>
          </p:nvPr>
        </p:nvSpPr>
        <p:spPr/>
        <p:txBody>
          <a:bodyPr/>
          <a:lstStyle/>
          <a:p>
            <a:r>
              <a:rPr lang="en-US" dirty="0"/>
              <a:t>Death and Rebirth</a:t>
            </a:r>
            <a:endParaRPr lang="en-AU" dirty="0"/>
          </a:p>
        </p:txBody>
      </p:sp>
    </p:spTree>
    <p:extLst>
      <p:ext uri="{BB962C8B-B14F-4D97-AF65-F5344CB8AC3E}">
        <p14:creationId xmlns:p14="http://schemas.microsoft.com/office/powerpoint/2010/main" val="294430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0" name="Picture 29">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2" name="Rectangle 31">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4" name="Rectangle 33">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8" name="Content Placeholder 7">
            <a:extLst>
              <a:ext uri="{FF2B5EF4-FFF2-40B4-BE49-F238E27FC236}">
                <a16:creationId xmlns:a16="http://schemas.microsoft.com/office/drawing/2014/main" id="{98D94078-05A9-462B-790C-2DB08E491AF8}"/>
              </a:ext>
            </a:extLst>
          </p:cNvPr>
          <p:cNvPicPr>
            <a:picLocks noChangeAspect="1"/>
          </p:cNvPicPr>
          <p:nvPr/>
        </p:nvPicPr>
        <p:blipFill>
          <a:blip r:embed="rId5"/>
          <a:srcRect t="13189" b="2225"/>
          <a:stretch>
            <a:fillRect/>
          </a:stretch>
        </p:blipFill>
        <p:spPr>
          <a:xfrm>
            <a:off x="-3176" y="10"/>
            <a:ext cx="12192000" cy="6857991"/>
          </a:xfrm>
          <a:prstGeom prst="rect">
            <a:avLst/>
          </a:prstGeom>
        </p:spPr>
      </p:pic>
      <p:sp>
        <p:nvSpPr>
          <p:cNvPr id="36" name="Rectangle 35">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87F13C27-11B6-A5E0-4693-6E4A61C2B716}"/>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God’s love demonstrated</a:t>
            </a:r>
          </a:p>
        </p:txBody>
      </p:sp>
      <p:sp>
        <p:nvSpPr>
          <p:cNvPr id="38" name="Rectangle 37">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40" name="Rectangle 39">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20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D515-A5AA-D980-F406-6EC4A84AD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4A389-9D2C-31EA-576B-3E0B9048CB3A}"/>
              </a:ext>
            </a:extLst>
          </p:cNvPr>
          <p:cNvSpPr>
            <a:spLocks noGrp="1"/>
          </p:cNvSpPr>
          <p:nvPr>
            <p:ph type="title"/>
          </p:nvPr>
        </p:nvSpPr>
        <p:spPr/>
        <p:txBody>
          <a:bodyPr/>
          <a:lstStyle/>
          <a:p>
            <a:r>
              <a:rPr lang="en-US" dirty="0"/>
              <a:t>John 3:18-21</a:t>
            </a:r>
            <a:endParaRPr lang="en-AU" dirty="0"/>
          </a:p>
        </p:txBody>
      </p:sp>
      <p:sp>
        <p:nvSpPr>
          <p:cNvPr id="3" name="Content Placeholder 2">
            <a:extLst>
              <a:ext uri="{FF2B5EF4-FFF2-40B4-BE49-F238E27FC236}">
                <a16:creationId xmlns:a16="http://schemas.microsoft.com/office/drawing/2014/main" id="{91A196EC-611E-69B5-F39A-50E1D9AAA12F}"/>
              </a:ext>
            </a:extLst>
          </p:cNvPr>
          <p:cNvSpPr>
            <a:spLocks noGrp="1"/>
          </p:cNvSpPr>
          <p:nvPr>
            <p:ph idx="1"/>
          </p:nvPr>
        </p:nvSpPr>
        <p:spPr>
          <a:xfrm>
            <a:off x="68827" y="1976284"/>
            <a:ext cx="12034684" cy="4881716"/>
          </a:xfrm>
        </p:spPr>
        <p:txBody>
          <a:bodyPr>
            <a:normAutofit/>
          </a:bodyPr>
          <a:lstStyle/>
          <a:p>
            <a:pPr marL="0" indent="0">
              <a:buNone/>
            </a:pPr>
            <a:r>
              <a:rPr lang="en-US" sz="3200" dirty="0"/>
              <a:t>“Anyone who believes in him is not condemned. But anyone who doesn’t believe is condemned already, because they didn’t believe in the name of God’s only, special son. And this is the condemnation: that light has come into the world, and people loved darkness rather than light, because what they were doing was evil. For everyone who does evil hates the light; people like that don’t come to the light, in case their deeds get shown up and reproved. But people who do the truth come to the light, so that it can become clear that what they have done has been done in God.”</a:t>
            </a:r>
            <a:endParaRPr lang="en-AU" sz="3200" dirty="0"/>
          </a:p>
        </p:txBody>
      </p:sp>
    </p:spTree>
    <p:extLst>
      <p:ext uri="{BB962C8B-B14F-4D97-AF65-F5344CB8AC3E}">
        <p14:creationId xmlns:p14="http://schemas.microsoft.com/office/powerpoint/2010/main" val="287747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D378268-173C-4C67-AF66-98482F208A1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9" name="Picture 28">
            <a:extLst>
              <a:ext uri="{FF2B5EF4-FFF2-40B4-BE49-F238E27FC236}">
                <a16:creationId xmlns:a16="http://schemas.microsoft.com/office/drawing/2014/main" id="{F5B94371-1ED5-46C9-92CB-009E55DBB2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1" name="Rectangle 30">
            <a:extLst>
              <a:ext uri="{FF2B5EF4-FFF2-40B4-BE49-F238E27FC236}">
                <a16:creationId xmlns:a16="http://schemas.microsoft.com/office/drawing/2014/main" id="{93E975A1-5008-46D0-B573-A424564CB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useBgFill="1">
        <p:nvSpPr>
          <p:cNvPr id="33" name="Rectangle 32">
            <a:extLst>
              <a:ext uri="{FF2B5EF4-FFF2-40B4-BE49-F238E27FC236}">
                <a16:creationId xmlns:a16="http://schemas.microsoft.com/office/drawing/2014/main" id="{F059A320-8768-45B7-97A8-030AB958D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8E2A792-551C-14BF-E35F-1CDA1DC994C7}"/>
              </a:ext>
            </a:extLst>
          </p:cNvPr>
          <p:cNvPicPr>
            <a:picLocks noChangeAspect="1"/>
          </p:cNvPicPr>
          <p:nvPr/>
        </p:nvPicPr>
        <p:blipFill>
          <a:blip r:embed="rId4"/>
          <a:srcRect t="25249"/>
          <a:stretch>
            <a:fillRect/>
          </a:stretch>
        </p:blipFill>
        <p:spPr>
          <a:xfrm>
            <a:off x="20" y="10"/>
            <a:ext cx="12191980" cy="6857990"/>
          </a:xfrm>
          <a:prstGeom prst="rect">
            <a:avLst/>
          </a:prstGeom>
        </p:spPr>
      </p:pic>
    </p:spTree>
    <p:extLst>
      <p:ext uri="{BB962C8B-B14F-4D97-AF65-F5344CB8AC3E}">
        <p14:creationId xmlns:p14="http://schemas.microsoft.com/office/powerpoint/2010/main" val="292568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a:p>
        </p:txBody>
      </p:sp>
      <p:pic>
        <p:nvPicPr>
          <p:cNvPr id="4" name="Picture 3" descr="jesus-and-disciples-artwork18950_usmn_100829_6"/>
          <p:cNvPicPr>
            <a:picLocks noChangeAspect="1"/>
          </p:cNvPicPr>
          <p:nvPr/>
        </p:nvPicPr>
        <p:blipFill>
          <a:blip r:embed="rId2"/>
          <a:stretch>
            <a:fillRect/>
          </a:stretch>
        </p:blipFill>
        <p:spPr>
          <a:xfrm>
            <a:off x="-20320" y="-43815"/>
            <a:ext cx="12261850" cy="6904355"/>
          </a:xfrm>
          <a:prstGeom prst="rect">
            <a:avLst/>
          </a:prstGeom>
        </p:spPr>
      </p:pic>
      <p:sp>
        <p:nvSpPr>
          <p:cNvPr id="5" name="Rectangles 4"/>
          <p:cNvSpPr/>
          <p:nvPr/>
        </p:nvSpPr>
        <p:spPr>
          <a:xfrm>
            <a:off x="374650" y="210820"/>
            <a:ext cx="11442700" cy="6395085"/>
          </a:xfrm>
          <a:prstGeom prst="rect">
            <a:avLst/>
          </a:prstGeom>
          <a:solidFill>
            <a:schemeClr val="tx1">
              <a:lumMod val="85000"/>
              <a:lumOff val="15000"/>
              <a:alpha val="59000"/>
            </a:schemeClr>
          </a:solidFill>
          <a:effectLst>
            <a:glow>
              <a:schemeClr val="accent1">
                <a:alpha val="10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4800" b="0" i="0" u="none" strike="noStrike" kern="1200" cap="none" spc="0" normalizeH="0" baseline="0" noProof="0">
                <a:ln>
                  <a:noFill/>
                </a:ln>
                <a:solidFill>
                  <a:prstClr val="white"/>
                </a:solidFill>
                <a:effectLst/>
                <a:uLnTx/>
                <a:uFillTx/>
                <a:latin typeface="Calibri"/>
                <a:ea typeface="+mn-ea"/>
                <a:cs typeface="+mn-cs"/>
                <a:sym typeface="+mn-ea"/>
              </a:rPr>
              <a:t>1. Be with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4800" b="0" i="0" u="none" strike="noStrike" kern="1200" cap="none" spc="0" normalizeH="0" baseline="0" noProof="0">
                <a:ln>
                  <a:noFill/>
                </a:ln>
                <a:solidFill>
                  <a:prstClr val="white"/>
                </a:solidFill>
                <a:effectLst/>
                <a:uLnTx/>
                <a:uFillTx/>
                <a:latin typeface="Calibri"/>
                <a:ea typeface="+mn-ea"/>
                <a:cs typeface="+mn-cs"/>
                <a:sym typeface="+mn-ea"/>
              </a:rPr>
              <a:t>2. Become like Jesus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4800" b="0" i="0" u="none" strike="noStrike" kern="1200" cap="none" spc="0" normalizeH="0" baseline="0" noProof="0">
                <a:ln>
                  <a:noFill/>
                </a:ln>
                <a:solidFill>
                  <a:prstClr val="white"/>
                </a:solidFill>
                <a:effectLst/>
                <a:uLnTx/>
                <a:uFillTx/>
                <a:latin typeface="Calibri"/>
                <a:ea typeface="+mn-ea"/>
                <a:cs typeface="+mn-cs"/>
                <a:sym typeface="+mn-ea"/>
              </a:rPr>
              <a:t>3. Do what Jesus does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altLang="en-US" sz="4800" b="0" i="0" u="none" strike="noStrike" kern="1200" cap="none" spc="0" normalizeH="0" baseline="0" noProof="0">
              <a:ln>
                <a:noFill/>
              </a:ln>
              <a:solidFill>
                <a:prstClr val="white"/>
              </a:solidFill>
              <a:effectLst/>
              <a:uLnTx/>
              <a:uFillTx/>
              <a:latin typeface="Calibri"/>
              <a:ea typeface="+mn-ea"/>
              <a:cs typeface="+mn-cs"/>
              <a:sym typeface="+mn-ea"/>
            </a:endParaRPr>
          </a:p>
        </p:txBody>
      </p:sp>
      <p:sp>
        <p:nvSpPr>
          <p:cNvPr id="7" name="Title 6"/>
          <p:cNvSpPr>
            <a:spLocks noGrp="1"/>
          </p:cNvSpPr>
          <p:nvPr>
            <p:ph type="title"/>
          </p:nvPr>
        </p:nvSpPr>
        <p:spPr/>
        <p:txBody>
          <a:bodyPr>
            <a:normAutofit/>
          </a:bodyPr>
          <a:lstStyle/>
          <a:p>
            <a:r>
              <a:rPr lang="en-AU" altLang="en-US" sz="6000">
                <a:solidFill>
                  <a:schemeClr val="bg1"/>
                </a:solidFill>
              </a:rPr>
              <a:t>Life Goals</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C96B-0ABA-2896-EE25-63A6C60C6DEB}"/>
              </a:ext>
            </a:extLst>
          </p:cNvPr>
          <p:cNvSpPr>
            <a:spLocks noGrp="1"/>
          </p:cNvSpPr>
          <p:nvPr>
            <p:ph type="title"/>
          </p:nvPr>
        </p:nvSpPr>
        <p:spPr/>
        <p:txBody>
          <a:bodyPr/>
          <a:lstStyle/>
          <a:p>
            <a:r>
              <a:rPr lang="en-US" dirty="0"/>
              <a:t>Jesus came:</a:t>
            </a:r>
            <a:endParaRPr lang="en-AU" dirty="0"/>
          </a:p>
        </p:txBody>
      </p:sp>
      <p:sp>
        <p:nvSpPr>
          <p:cNvPr id="3" name="Content Placeholder 2">
            <a:extLst>
              <a:ext uri="{FF2B5EF4-FFF2-40B4-BE49-F238E27FC236}">
                <a16:creationId xmlns:a16="http://schemas.microsoft.com/office/drawing/2014/main" id="{71EC6D9E-CBE8-D478-400B-E69D15978474}"/>
              </a:ext>
            </a:extLst>
          </p:cNvPr>
          <p:cNvSpPr>
            <a:spLocks noGrp="1"/>
          </p:cNvSpPr>
          <p:nvPr>
            <p:ph idx="1"/>
          </p:nvPr>
        </p:nvSpPr>
        <p:spPr/>
        <p:txBody>
          <a:bodyPr>
            <a:normAutofit/>
          </a:bodyPr>
          <a:lstStyle/>
          <a:p>
            <a:r>
              <a:rPr lang="en-US" sz="3600" dirty="0"/>
              <a:t>To show us how to be truly human</a:t>
            </a:r>
          </a:p>
          <a:p>
            <a:r>
              <a:rPr lang="en-US" sz="3600" dirty="0"/>
              <a:t>To defeat the evil forces that had held the world captive</a:t>
            </a:r>
          </a:p>
          <a:p>
            <a:r>
              <a:rPr lang="en-US" sz="3600" dirty="0"/>
              <a:t>To reconcile the lost and forgive sinners</a:t>
            </a:r>
            <a:endParaRPr lang="en-AU" sz="3600" dirty="0"/>
          </a:p>
        </p:txBody>
      </p:sp>
    </p:spTree>
    <p:extLst>
      <p:ext uri="{BB962C8B-B14F-4D97-AF65-F5344CB8AC3E}">
        <p14:creationId xmlns:p14="http://schemas.microsoft.com/office/powerpoint/2010/main" val="41509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2AD873A9-1E64-F70E-932F-44B5F8051842}"/>
            </a:ext>
          </a:extLst>
        </p:cNvPr>
        <p:cNvGrpSpPr/>
        <p:nvPr/>
      </p:nvGrpSpPr>
      <p:grpSpPr>
        <a:xfrm>
          <a:off x="0" y="0"/>
          <a:ext cx="0" cy="0"/>
          <a:chOff x="0" y="0"/>
          <a:chExt cx="0" cy="0"/>
        </a:xfrm>
      </p:grpSpPr>
      <p:pic>
        <p:nvPicPr>
          <p:cNvPr id="26" name="Picture 25">
            <a:extLst>
              <a:ext uri="{FF2B5EF4-FFF2-40B4-BE49-F238E27FC236}">
                <a16:creationId xmlns:a16="http://schemas.microsoft.com/office/drawing/2014/main" id="{357C3AC5-7C10-527A-0F3F-B8B448252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57591241-3E27-7443-B69F-5239CF1D58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0" name="Picture 29">
            <a:extLst>
              <a:ext uri="{FF2B5EF4-FFF2-40B4-BE49-F238E27FC236}">
                <a16:creationId xmlns:a16="http://schemas.microsoft.com/office/drawing/2014/main" id="{4DBED316-1869-3415-D5DC-ACCB7C8CBA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2" name="Rectangle 31">
            <a:extLst>
              <a:ext uri="{FF2B5EF4-FFF2-40B4-BE49-F238E27FC236}">
                <a16:creationId xmlns:a16="http://schemas.microsoft.com/office/drawing/2014/main" id="{234BB41E-6054-82E3-B3CB-E1C8D6AB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4" name="Rectangle 33">
            <a:extLst>
              <a:ext uri="{FF2B5EF4-FFF2-40B4-BE49-F238E27FC236}">
                <a16:creationId xmlns:a16="http://schemas.microsoft.com/office/drawing/2014/main" id="{C3AD7B5A-CA9B-B413-B9D4-26A2013AB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8" name="Content Placeholder 7">
            <a:extLst>
              <a:ext uri="{FF2B5EF4-FFF2-40B4-BE49-F238E27FC236}">
                <a16:creationId xmlns:a16="http://schemas.microsoft.com/office/drawing/2014/main" id="{6CD8BDB8-DDA9-DFBC-585E-7BB142E295A2}"/>
              </a:ext>
            </a:extLst>
          </p:cNvPr>
          <p:cNvPicPr>
            <a:picLocks noChangeAspect="1"/>
          </p:cNvPicPr>
          <p:nvPr/>
        </p:nvPicPr>
        <p:blipFill>
          <a:blip r:embed="rId5"/>
          <a:srcRect t="13189" b="2225"/>
          <a:stretch>
            <a:fillRect/>
          </a:stretch>
        </p:blipFill>
        <p:spPr>
          <a:xfrm>
            <a:off x="-3176" y="10"/>
            <a:ext cx="12192000" cy="6857991"/>
          </a:xfrm>
          <a:prstGeom prst="rect">
            <a:avLst/>
          </a:prstGeom>
        </p:spPr>
      </p:pic>
      <p:sp>
        <p:nvSpPr>
          <p:cNvPr id="36" name="Rectangle 35">
            <a:extLst>
              <a:ext uri="{FF2B5EF4-FFF2-40B4-BE49-F238E27FC236}">
                <a16:creationId xmlns:a16="http://schemas.microsoft.com/office/drawing/2014/main" id="{9721447A-AF90-FEEE-37E9-C8C33178E2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F9E5DB6A-0587-8F8B-979B-B95DA90690D2}"/>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Reflect</a:t>
            </a:r>
          </a:p>
        </p:txBody>
      </p:sp>
      <p:sp>
        <p:nvSpPr>
          <p:cNvPr id="38" name="Rectangle 37">
            <a:extLst>
              <a:ext uri="{FF2B5EF4-FFF2-40B4-BE49-F238E27FC236}">
                <a16:creationId xmlns:a16="http://schemas.microsoft.com/office/drawing/2014/main" id="{EF3FEDB5-E04D-6E24-610B-DF210CA05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40" name="Rectangle 39">
            <a:extLst>
              <a:ext uri="{FF2B5EF4-FFF2-40B4-BE49-F238E27FC236}">
                <a16:creationId xmlns:a16="http://schemas.microsoft.com/office/drawing/2014/main" id="{6289F3E7-D548-6944-65DD-E1F98B7445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D78BF1-43C7-F3C3-466E-DEF5C1D48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45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6526-CD47-26BB-D8F8-C4B64797C372}"/>
              </a:ext>
            </a:extLst>
          </p:cNvPr>
          <p:cNvSpPr>
            <a:spLocks noGrp="1"/>
          </p:cNvSpPr>
          <p:nvPr>
            <p:ph type="title"/>
          </p:nvPr>
        </p:nvSpPr>
        <p:spPr/>
        <p:txBody>
          <a:bodyPr/>
          <a:lstStyle/>
          <a:p>
            <a:r>
              <a:rPr lang="en-US" dirty="0"/>
              <a:t>John 3:1-4 NTE</a:t>
            </a:r>
            <a:endParaRPr lang="en-AU" dirty="0"/>
          </a:p>
        </p:txBody>
      </p:sp>
      <p:sp>
        <p:nvSpPr>
          <p:cNvPr id="3" name="Content Placeholder 2">
            <a:extLst>
              <a:ext uri="{FF2B5EF4-FFF2-40B4-BE49-F238E27FC236}">
                <a16:creationId xmlns:a16="http://schemas.microsoft.com/office/drawing/2014/main" id="{DED7DCF0-3EF9-A59F-357F-3C07E3C65309}"/>
              </a:ext>
            </a:extLst>
          </p:cNvPr>
          <p:cNvSpPr>
            <a:spLocks noGrp="1"/>
          </p:cNvSpPr>
          <p:nvPr>
            <p:ph idx="1"/>
          </p:nvPr>
        </p:nvSpPr>
        <p:spPr>
          <a:xfrm>
            <a:off x="68827" y="1976284"/>
            <a:ext cx="12034684" cy="4881716"/>
          </a:xfrm>
        </p:spPr>
        <p:txBody>
          <a:bodyPr>
            <a:normAutofit lnSpcReduction="10000"/>
          </a:bodyPr>
          <a:lstStyle/>
          <a:p>
            <a:pPr marL="0" indent="0">
              <a:buNone/>
            </a:pPr>
            <a:r>
              <a:rPr lang="en-US" sz="3200" dirty="0"/>
              <a:t>There was a man of the Pharisees called Nicodemus, a ruler of the Judaeans.  He came to Jesus by night.</a:t>
            </a:r>
          </a:p>
          <a:p>
            <a:pPr marL="0" indent="0">
              <a:buNone/>
            </a:pPr>
            <a:r>
              <a:rPr lang="en-US" sz="3200" dirty="0"/>
              <a:t>“Rabbi,” he said to him. “We know that you’re a teacher who’s come from God. Nobody can do these signs that you’re doing, unless God is with him.”</a:t>
            </a:r>
          </a:p>
          <a:p>
            <a:pPr marL="0" indent="0">
              <a:buNone/>
            </a:pPr>
            <a:r>
              <a:rPr lang="en-US" sz="3200" dirty="0"/>
              <a:t>“Let me tell you the solemn truth,” replied Jesus. “Unless someone has been born from above, they won’t be able to see God’s kingdom.”</a:t>
            </a:r>
          </a:p>
          <a:p>
            <a:pPr marL="0" indent="0">
              <a:buNone/>
            </a:pPr>
            <a:r>
              <a:rPr lang="en-US" sz="3200" dirty="0"/>
              <a:t>“How can someone possibly be born,” asked Nicodemus, “when they’re old? You’re not telling me they can go back a second time into the mother’s womb and be born, are you?”</a:t>
            </a:r>
            <a:endParaRPr lang="en-AU" sz="3200" dirty="0"/>
          </a:p>
        </p:txBody>
      </p:sp>
    </p:spTree>
    <p:extLst>
      <p:ext uri="{BB962C8B-B14F-4D97-AF65-F5344CB8AC3E}">
        <p14:creationId xmlns:p14="http://schemas.microsoft.com/office/powerpoint/2010/main" val="212828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35D7-BC77-84CE-1DE9-6051D38BE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B2295-8A03-E401-2271-61E6165148B8}"/>
              </a:ext>
            </a:extLst>
          </p:cNvPr>
          <p:cNvSpPr>
            <a:spLocks noGrp="1"/>
          </p:cNvSpPr>
          <p:nvPr>
            <p:ph type="title"/>
          </p:nvPr>
        </p:nvSpPr>
        <p:spPr/>
        <p:txBody>
          <a:bodyPr/>
          <a:lstStyle/>
          <a:p>
            <a:r>
              <a:rPr lang="en-US" dirty="0"/>
              <a:t>John 3:5-9 NTE</a:t>
            </a:r>
            <a:endParaRPr lang="en-AU" dirty="0"/>
          </a:p>
        </p:txBody>
      </p:sp>
      <p:sp>
        <p:nvSpPr>
          <p:cNvPr id="3" name="Content Placeholder 2">
            <a:extLst>
              <a:ext uri="{FF2B5EF4-FFF2-40B4-BE49-F238E27FC236}">
                <a16:creationId xmlns:a16="http://schemas.microsoft.com/office/drawing/2014/main" id="{26B26110-1484-6280-7B5E-4548DB607F0F}"/>
              </a:ext>
            </a:extLst>
          </p:cNvPr>
          <p:cNvSpPr>
            <a:spLocks noGrp="1"/>
          </p:cNvSpPr>
          <p:nvPr>
            <p:ph idx="1"/>
          </p:nvPr>
        </p:nvSpPr>
        <p:spPr>
          <a:xfrm>
            <a:off x="68827" y="1976284"/>
            <a:ext cx="12034684" cy="4881716"/>
          </a:xfrm>
        </p:spPr>
        <p:txBody>
          <a:bodyPr>
            <a:normAutofit/>
          </a:bodyPr>
          <a:lstStyle/>
          <a:p>
            <a:pPr marL="0" indent="0">
              <a:buNone/>
            </a:pPr>
            <a:r>
              <a:rPr lang="en-US" sz="3200" dirty="0"/>
              <a:t>“I’m telling you the solemn truth,” replied Jesus. “Unless someone is born from water and spirit, they can’t enter God’s kingdom. Flesh is born from flesh, but spirit is born from spirit. Don’t be surprised that I said to you, You must be born from above. The wind blows where it wants to, and you hear the sound it makes; but you don’t know where it’s coming from or where it’s going to. That’s what it’s like with someone who is born from the spirit.”</a:t>
            </a:r>
          </a:p>
          <a:p>
            <a:pPr marL="0" indent="0">
              <a:buNone/>
            </a:pPr>
            <a:r>
              <a:rPr lang="en-US" sz="3200" dirty="0"/>
              <a:t>“How can this be so?” asked Nicodemus.</a:t>
            </a:r>
            <a:endParaRPr lang="en-AU" sz="3200" dirty="0"/>
          </a:p>
        </p:txBody>
      </p:sp>
    </p:spTree>
    <p:extLst>
      <p:ext uri="{BB962C8B-B14F-4D97-AF65-F5344CB8AC3E}">
        <p14:creationId xmlns:p14="http://schemas.microsoft.com/office/powerpoint/2010/main" val="355070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F9ECC-959C-628B-F6A6-FBA7411F5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555226-9D20-DD9B-85FC-F17E104A82F4}"/>
              </a:ext>
            </a:extLst>
          </p:cNvPr>
          <p:cNvSpPr>
            <a:spLocks noGrp="1"/>
          </p:cNvSpPr>
          <p:nvPr>
            <p:ph type="title"/>
          </p:nvPr>
        </p:nvSpPr>
        <p:spPr/>
        <p:txBody>
          <a:bodyPr/>
          <a:lstStyle/>
          <a:p>
            <a:r>
              <a:rPr lang="en-US" dirty="0"/>
              <a:t>John 3:10-13 NTE</a:t>
            </a:r>
            <a:endParaRPr lang="en-AU" dirty="0"/>
          </a:p>
        </p:txBody>
      </p:sp>
      <p:sp>
        <p:nvSpPr>
          <p:cNvPr id="3" name="Content Placeholder 2">
            <a:extLst>
              <a:ext uri="{FF2B5EF4-FFF2-40B4-BE49-F238E27FC236}">
                <a16:creationId xmlns:a16="http://schemas.microsoft.com/office/drawing/2014/main" id="{F629A70E-9C81-E1B4-980D-BACE5E25A905}"/>
              </a:ext>
            </a:extLst>
          </p:cNvPr>
          <p:cNvSpPr>
            <a:spLocks noGrp="1"/>
          </p:cNvSpPr>
          <p:nvPr>
            <p:ph idx="1"/>
          </p:nvPr>
        </p:nvSpPr>
        <p:spPr>
          <a:xfrm>
            <a:off x="68827" y="1976284"/>
            <a:ext cx="12034684" cy="4881716"/>
          </a:xfrm>
        </p:spPr>
        <p:txBody>
          <a:bodyPr>
            <a:normAutofit/>
          </a:bodyPr>
          <a:lstStyle/>
          <a:p>
            <a:pPr marL="0" indent="0">
              <a:buNone/>
            </a:pPr>
            <a:r>
              <a:rPr lang="en-US" sz="3200" dirty="0"/>
              <a:t>“Well, well!” replied Jesus. “You’re a teacher of Israel, and yet you don’t know about all this? I’m telling you the solemn truth: we’re talking about things we know about. We’re giving evidence about things we’ve seen. But you won’t admit our evidence. If I told you earthly things and you don’t believe, how will it be if I tell you heavenly things? Are you going to believe then? And nobody has gone up into heaven except the one who came down from heaven, the son of man.”</a:t>
            </a:r>
            <a:endParaRPr lang="en-AU" sz="3200" dirty="0"/>
          </a:p>
        </p:txBody>
      </p:sp>
    </p:spTree>
    <p:extLst>
      <p:ext uri="{BB962C8B-B14F-4D97-AF65-F5344CB8AC3E}">
        <p14:creationId xmlns:p14="http://schemas.microsoft.com/office/powerpoint/2010/main" val="157996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91A90-D1C5-5DAC-88DC-946F5C73D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B1FF5B-B9CD-E94F-27BD-AD9810376107}"/>
              </a:ext>
            </a:extLst>
          </p:cNvPr>
          <p:cNvSpPr>
            <a:spLocks noGrp="1"/>
          </p:cNvSpPr>
          <p:nvPr>
            <p:ph type="title"/>
          </p:nvPr>
        </p:nvSpPr>
        <p:spPr/>
        <p:txBody>
          <a:bodyPr/>
          <a:lstStyle/>
          <a:p>
            <a:r>
              <a:rPr lang="en-US" dirty="0"/>
              <a:t>John 3:14-18 NTE</a:t>
            </a:r>
            <a:endParaRPr lang="en-AU" dirty="0"/>
          </a:p>
        </p:txBody>
      </p:sp>
      <p:sp>
        <p:nvSpPr>
          <p:cNvPr id="3" name="Content Placeholder 2">
            <a:extLst>
              <a:ext uri="{FF2B5EF4-FFF2-40B4-BE49-F238E27FC236}">
                <a16:creationId xmlns:a16="http://schemas.microsoft.com/office/drawing/2014/main" id="{5CFB5C06-23DA-9BC9-34A5-9A6EA10AE7DE}"/>
              </a:ext>
            </a:extLst>
          </p:cNvPr>
          <p:cNvSpPr>
            <a:spLocks noGrp="1"/>
          </p:cNvSpPr>
          <p:nvPr>
            <p:ph idx="1"/>
          </p:nvPr>
        </p:nvSpPr>
        <p:spPr>
          <a:xfrm>
            <a:off x="68827" y="1976284"/>
            <a:ext cx="12034684" cy="4881716"/>
          </a:xfrm>
        </p:spPr>
        <p:txBody>
          <a:bodyPr>
            <a:normAutofit lnSpcReduction="10000"/>
          </a:bodyPr>
          <a:lstStyle/>
          <a:p>
            <a:pPr marL="0" indent="0">
              <a:buNone/>
            </a:pPr>
            <a:r>
              <a:rPr lang="en-US" sz="3200" dirty="0"/>
              <a:t>“So, just as Moses lifted up the snake in the desert, in the same way the son of man must be lifted up, so that everyone who believes in him may share in the life of God’s new age. This, you see, is how much God loved the world: enough to give his only, special son, so that everyone who believes in him should not be lost but should share in the life of God’s new age. After all, God didn’t send the son into the world to condemn the world, but so that the world could be saved by him.</a:t>
            </a:r>
          </a:p>
          <a:p>
            <a:pPr marL="0" indent="0">
              <a:buNone/>
            </a:pPr>
            <a:r>
              <a:rPr lang="en-US" sz="3200" dirty="0"/>
              <a:t>“Anyone who believes in him is not condemned. But anyone who doesn’t believe is condemned already, because they didn’t believe in the name of God’s only, special son. </a:t>
            </a:r>
            <a:endParaRPr lang="en-AU" sz="3200" dirty="0"/>
          </a:p>
        </p:txBody>
      </p:sp>
    </p:spTree>
    <p:extLst>
      <p:ext uri="{BB962C8B-B14F-4D97-AF65-F5344CB8AC3E}">
        <p14:creationId xmlns:p14="http://schemas.microsoft.com/office/powerpoint/2010/main" val="418061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529D-2769-AA92-79C7-EADD48ED2EBD}"/>
              </a:ext>
            </a:extLst>
          </p:cNvPr>
          <p:cNvSpPr>
            <a:spLocks noGrp="1"/>
          </p:cNvSpPr>
          <p:nvPr>
            <p:ph type="title"/>
          </p:nvPr>
        </p:nvSpPr>
        <p:spPr/>
        <p:txBody>
          <a:bodyPr/>
          <a:lstStyle/>
          <a:p>
            <a:r>
              <a:rPr lang="en-US" dirty="0"/>
              <a:t>Q &amp; eh?</a:t>
            </a:r>
            <a:endParaRPr lang="en-AU" dirty="0"/>
          </a:p>
        </p:txBody>
      </p:sp>
      <p:sp>
        <p:nvSpPr>
          <p:cNvPr id="3" name="Content Placeholder 2">
            <a:extLst>
              <a:ext uri="{FF2B5EF4-FFF2-40B4-BE49-F238E27FC236}">
                <a16:creationId xmlns:a16="http://schemas.microsoft.com/office/drawing/2014/main" id="{667BDB60-474C-0E64-007C-5FCBD9102625}"/>
              </a:ext>
            </a:extLst>
          </p:cNvPr>
          <p:cNvSpPr>
            <a:spLocks noGrp="1"/>
          </p:cNvSpPr>
          <p:nvPr>
            <p:ph idx="1"/>
          </p:nvPr>
        </p:nvSpPr>
        <p:spPr/>
        <p:txBody>
          <a:bodyPr>
            <a:normAutofit/>
          </a:bodyPr>
          <a:lstStyle/>
          <a:p>
            <a:r>
              <a:rPr lang="en-US" sz="3200" dirty="0"/>
              <a:t>What sticks out for you?</a:t>
            </a:r>
            <a:endParaRPr lang="en-AU" sz="3200" dirty="0"/>
          </a:p>
        </p:txBody>
      </p:sp>
    </p:spTree>
    <p:extLst>
      <p:ext uri="{BB962C8B-B14F-4D97-AF65-F5344CB8AC3E}">
        <p14:creationId xmlns:p14="http://schemas.microsoft.com/office/powerpoint/2010/main" val="367499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0E93D5FC-63A0-47A4-A8C7-365881F645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AEC8E9B6-3D7A-4F5B-9DEC-7C109D10F8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9" name="Picture 28">
            <a:extLst>
              <a:ext uri="{FF2B5EF4-FFF2-40B4-BE49-F238E27FC236}">
                <a16:creationId xmlns:a16="http://schemas.microsoft.com/office/drawing/2014/main" id="{B46DE350-A6F7-48F8-BC26-39BE38D1DB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1" name="Rectangle 30">
            <a:extLst>
              <a:ext uri="{FF2B5EF4-FFF2-40B4-BE49-F238E27FC236}">
                <a16:creationId xmlns:a16="http://schemas.microsoft.com/office/drawing/2014/main" id="{C2A1BCF2-2977-4E81-8823-91321793F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3" name="Rectangle 32">
            <a:extLst>
              <a:ext uri="{FF2B5EF4-FFF2-40B4-BE49-F238E27FC236}">
                <a16:creationId xmlns:a16="http://schemas.microsoft.com/office/drawing/2014/main" id="{687BE72E-2DA8-42F0-8ACA-D7572BFA7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7" name="Picture 6">
            <a:extLst>
              <a:ext uri="{FF2B5EF4-FFF2-40B4-BE49-F238E27FC236}">
                <a16:creationId xmlns:a16="http://schemas.microsoft.com/office/drawing/2014/main" id="{7836AACE-8C65-B262-AC63-CECD8AAE5BC9}"/>
              </a:ext>
            </a:extLst>
          </p:cNvPr>
          <p:cNvPicPr>
            <a:picLocks noChangeAspect="1"/>
          </p:cNvPicPr>
          <p:nvPr/>
        </p:nvPicPr>
        <p:blipFill>
          <a:blip r:embed="rId5"/>
          <a:srcRect l="779" r="11901" b="-1"/>
          <a:stretch>
            <a:fillRect/>
          </a:stretch>
        </p:blipFill>
        <p:spPr>
          <a:xfrm>
            <a:off x="-3176" y="10"/>
            <a:ext cx="8971261" cy="6857991"/>
          </a:xfrm>
          <a:prstGeom prst="rect">
            <a:avLst/>
          </a:prstGeom>
        </p:spPr>
      </p:pic>
      <p:sp>
        <p:nvSpPr>
          <p:cNvPr id="35" name="Rectangle 34">
            <a:extLst>
              <a:ext uri="{FF2B5EF4-FFF2-40B4-BE49-F238E27FC236}">
                <a16:creationId xmlns:a16="http://schemas.microsoft.com/office/drawing/2014/main" id="{F2614E65-9058-488E-9FF3-7F475C5C8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4650F2D6-2C6B-7685-067A-E7C9739AF721}"/>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Born of water and Spirit</a:t>
            </a:r>
          </a:p>
        </p:txBody>
      </p:sp>
      <p:pic>
        <p:nvPicPr>
          <p:cNvPr id="5" name="Content Placeholder 4">
            <a:extLst>
              <a:ext uri="{FF2B5EF4-FFF2-40B4-BE49-F238E27FC236}">
                <a16:creationId xmlns:a16="http://schemas.microsoft.com/office/drawing/2014/main" id="{17DDF097-0A18-2CB1-6D80-DE6CEA3E751D}"/>
              </a:ext>
            </a:extLst>
          </p:cNvPr>
          <p:cNvPicPr>
            <a:picLocks noChangeAspect="1"/>
          </p:cNvPicPr>
          <p:nvPr/>
        </p:nvPicPr>
        <p:blipFill>
          <a:blip r:embed="rId6"/>
          <a:srcRect l="28436" r="42183"/>
          <a:stretch>
            <a:fillRect/>
          </a:stretch>
        </p:blipFill>
        <p:spPr>
          <a:xfrm>
            <a:off x="8968085" y="10"/>
            <a:ext cx="3223915" cy="6857990"/>
          </a:xfrm>
          <a:prstGeom prst="rect">
            <a:avLst/>
          </a:prstGeom>
        </p:spPr>
      </p:pic>
      <p:sp>
        <p:nvSpPr>
          <p:cNvPr id="37" name="Rectangle 36">
            <a:extLst>
              <a:ext uri="{FF2B5EF4-FFF2-40B4-BE49-F238E27FC236}">
                <a16:creationId xmlns:a16="http://schemas.microsoft.com/office/drawing/2014/main" id="{83CC20C6-E542-4593-B9B9-DE5322272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9" name="Rectangle 38">
            <a:extLst>
              <a:ext uri="{FF2B5EF4-FFF2-40B4-BE49-F238E27FC236}">
                <a16:creationId xmlns:a16="http://schemas.microsoft.com/office/drawing/2014/main" id="{A7255BA1-C5EB-4431-8E8C-CC0B73BFF2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C5FB996-1C0B-48C9-A574-4A61C3498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24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5C4E-C332-4E46-1F4E-E25E9546E5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69C58-BE5C-9614-AA28-9DE0CCEE939D}"/>
              </a:ext>
            </a:extLst>
          </p:cNvPr>
          <p:cNvSpPr>
            <a:spLocks noGrp="1"/>
          </p:cNvSpPr>
          <p:nvPr>
            <p:ph type="title"/>
          </p:nvPr>
        </p:nvSpPr>
        <p:spPr/>
        <p:txBody>
          <a:bodyPr/>
          <a:lstStyle/>
          <a:p>
            <a:r>
              <a:rPr lang="en-US" dirty="0"/>
              <a:t>Q &amp; eh?</a:t>
            </a:r>
            <a:endParaRPr lang="en-AU" dirty="0"/>
          </a:p>
        </p:txBody>
      </p:sp>
      <p:sp>
        <p:nvSpPr>
          <p:cNvPr id="3" name="Content Placeholder 2">
            <a:extLst>
              <a:ext uri="{FF2B5EF4-FFF2-40B4-BE49-F238E27FC236}">
                <a16:creationId xmlns:a16="http://schemas.microsoft.com/office/drawing/2014/main" id="{A0CDB592-A942-0504-0592-103841AF014E}"/>
              </a:ext>
            </a:extLst>
          </p:cNvPr>
          <p:cNvSpPr>
            <a:spLocks noGrp="1"/>
          </p:cNvSpPr>
          <p:nvPr>
            <p:ph idx="1"/>
          </p:nvPr>
        </p:nvSpPr>
        <p:spPr/>
        <p:txBody>
          <a:bodyPr>
            <a:normAutofit/>
          </a:bodyPr>
          <a:lstStyle/>
          <a:p>
            <a:r>
              <a:rPr lang="en-US" sz="3200" dirty="0"/>
              <a:t>What is verse 14 about?</a:t>
            </a:r>
          </a:p>
          <a:p>
            <a:r>
              <a:rPr lang="en-US" sz="3200" dirty="0"/>
              <a:t>Read verses 16-18 again. What does this tell us about god’s love?</a:t>
            </a:r>
          </a:p>
          <a:p>
            <a:r>
              <a:rPr lang="en-US" sz="3200" dirty="0"/>
              <a:t>How should we understand condemnation? </a:t>
            </a:r>
            <a:endParaRPr lang="en-AU" sz="3200" dirty="0"/>
          </a:p>
        </p:txBody>
      </p:sp>
    </p:spTree>
    <p:extLst>
      <p:ext uri="{BB962C8B-B14F-4D97-AF65-F5344CB8AC3E}">
        <p14:creationId xmlns:p14="http://schemas.microsoft.com/office/powerpoint/2010/main" val="243290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7" name="Picture 2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9" name="Picture 2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1" name="Rectangle 3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33" name="Rectangle 3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useBgFill="1">
        <p:nvSpPr>
          <p:cNvPr id="35" name="Rectangle 34">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39" name="Rectangle 38">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43" name="Rectangle 42">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sp>
        <p:nvSpPr>
          <p:cNvPr id="2" name="Title 1">
            <a:extLst>
              <a:ext uri="{FF2B5EF4-FFF2-40B4-BE49-F238E27FC236}">
                <a16:creationId xmlns:a16="http://schemas.microsoft.com/office/drawing/2014/main" id="{92DDE5BD-003C-83F1-C0C8-5AA61AFF2898}"/>
              </a:ext>
            </a:extLst>
          </p:cNvPr>
          <p:cNvSpPr>
            <a:spLocks noGrp="1"/>
          </p:cNvSpPr>
          <p:nvPr>
            <p:ph type="title"/>
          </p:nvPr>
        </p:nvSpPr>
        <p:spPr>
          <a:xfrm>
            <a:off x="680322" y="2063262"/>
            <a:ext cx="3739278" cy="2661138"/>
          </a:xfrm>
        </p:spPr>
        <p:txBody>
          <a:bodyPr vert="horz" lIns="91440" tIns="45720" rIns="91440" bIns="45720" rtlCol="0" anchor="ctr">
            <a:normAutofit/>
          </a:bodyPr>
          <a:lstStyle/>
          <a:p>
            <a:pPr algn="r"/>
            <a:r>
              <a:rPr lang="en-US" sz="5400"/>
              <a:t>Snake on the staff</a:t>
            </a:r>
          </a:p>
        </p:txBody>
      </p:sp>
      <p:pic>
        <p:nvPicPr>
          <p:cNvPr id="5" name="Content Placeholder 4">
            <a:extLst>
              <a:ext uri="{FF2B5EF4-FFF2-40B4-BE49-F238E27FC236}">
                <a16:creationId xmlns:a16="http://schemas.microsoft.com/office/drawing/2014/main" id="{ABCDA6ED-6B5A-D02C-2129-07A21FCF664C}"/>
              </a:ext>
            </a:extLst>
          </p:cNvPr>
          <p:cNvPicPr>
            <a:picLocks noChangeAspect="1"/>
          </p:cNvPicPr>
          <p:nvPr/>
        </p:nvPicPr>
        <p:blipFill>
          <a:blip r:embed="rId6"/>
          <a:stretch>
            <a:fillRect/>
          </a:stretch>
        </p:blipFill>
        <p:spPr>
          <a:xfrm>
            <a:off x="7118240" y="640080"/>
            <a:ext cx="2593695"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71848306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80</TotalTime>
  <Words>725</Words>
  <Application>Microsoft Office PowerPoint</Application>
  <PresentationFormat>Widescreen</PresentationFormat>
  <Paragraphs>35</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Trebuchet MS</vt:lpstr>
      <vt:lpstr>Berlin</vt:lpstr>
      <vt:lpstr>Office Theme</vt:lpstr>
      <vt:lpstr>John 3:1-18</vt:lpstr>
      <vt:lpstr>John 3:1-4 NTE</vt:lpstr>
      <vt:lpstr>John 3:5-9 NTE</vt:lpstr>
      <vt:lpstr>John 3:10-13 NTE</vt:lpstr>
      <vt:lpstr>John 3:14-18 NTE</vt:lpstr>
      <vt:lpstr>Q &amp; eh?</vt:lpstr>
      <vt:lpstr>Born of water and Spirit</vt:lpstr>
      <vt:lpstr>Q &amp; eh?</vt:lpstr>
      <vt:lpstr>Snake on the staff</vt:lpstr>
      <vt:lpstr>God’s love demonstrated</vt:lpstr>
      <vt:lpstr>John 3:18-21</vt:lpstr>
      <vt:lpstr>PowerPoint Presentation</vt:lpstr>
      <vt:lpstr>Life Goals</vt:lpstr>
      <vt:lpstr>Jesus came:</vt:lpstr>
      <vt:lpstr>Reflect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Crighton</dc:creator>
  <cp:lastModifiedBy>Andrew Crighton</cp:lastModifiedBy>
  <cp:revision>2</cp:revision>
  <dcterms:created xsi:type="dcterms:W3CDTF">2026-02-27T02:25:28Z</dcterms:created>
  <dcterms:modified xsi:type="dcterms:W3CDTF">2026-02-28T20:57:43Z</dcterms:modified>
</cp:coreProperties>
</file>