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handoutMasterIdLst>
    <p:handoutMasterId r:id="rId20"/>
  </p:handoutMasterIdLst>
  <p:sldIdLst>
    <p:sldId id="258" r:id="rId2"/>
    <p:sldId id="300" r:id="rId3"/>
    <p:sldId id="299" r:id="rId4"/>
    <p:sldId id="297" r:id="rId5"/>
    <p:sldId id="301" r:id="rId6"/>
    <p:sldId id="283" r:id="rId7"/>
    <p:sldId id="289" r:id="rId8"/>
    <p:sldId id="290" r:id="rId9"/>
    <p:sldId id="291" r:id="rId10"/>
    <p:sldId id="286" r:id="rId11"/>
    <p:sldId id="292" r:id="rId12"/>
    <p:sldId id="278" r:id="rId13"/>
    <p:sldId id="293" r:id="rId14"/>
    <p:sldId id="279" r:id="rId15"/>
    <p:sldId id="277" r:id="rId16"/>
    <p:sldId id="298" r:id="rId17"/>
    <p:sldId id="296"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E2D0C"/>
    <a:srgbClr val="3333FF"/>
    <a:srgbClr val="5360DF"/>
    <a:srgbClr val="3364FF"/>
    <a:srgbClr val="FF1515"/>
    <a:srgbClr val="F2B800"/>
    <a:srgbClr val="722E0C"/>
    <a:srgbClr val="C3E6F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86634" autoAdjust="0"/>
  </p:normalViewPr>
  <p:slideViewPr>
    <p:cSldViewPr snapToGrid="0">
      <p:cViewPr varScale="1">
        <p:scale>
          <a:sx n="71" d="100"/>
          <a:sy n="71" d="100"/>
        </p:scale>
        <p:origin x="1138" y="43"/>
      </p:cViewPr>
      <p:guideLst/>
    </p:cSldViewPr>
  </p:slideViewPr>
  <p:outlineViewPr>
    <p:cViewPr>
      <p:scale>
        <a:sx n="33" d="100"/>
        <a:sy n="33" d="100"/>
      </p:scale>
      <p:origin x="0" y="-1675"/>
    </p:cViewPr>
  </p:outlineViewPr>
  <p:notesTextViewPr>
    <p:cViewPr>
      <p:scale>
        <a:sx n="3" d="2"/>
        <a:sy n="3" d="2"/>
      </p:scale>
      <p:origin x="0" y="0"/>
    </p:cViewPr>
  </p:notesTextViewPr>
  <p:notesViewPr>
    <p:cSldViewPr snapToGrid="0">
      <p:cViewPr varScale="1">
        <p:scale>
          <a:sx n="69" d="100"/>
          <a:sy n="69" d="100"/>
        </p:scale>
        <p:origin x="4110" y="6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B9F67DA-BBBD-B985-D9F5-F29AA6E245CF}"/>
              </a:ext>
            </a:extLst>
          </p:cNvPr>
          <p:cNvSpPr>
            <a:spLocks noGrp="1"/>
          </p:cNvSpPr>
          <p:nvPr>
            <p:ph type="hdr" sz="quarter"/>
          </p:nvPr>
        </p:nvSpPr>
        <p:spPr>
          <a:xfrm>
            <a:off x="0" y="0"/>
            <a:ext cx="2971800" cy="458788"/>
          </a:xfrm>
          <a:prstGeom prst="rect">
            <a:avLst/>
          </a:prstGeom>
        </p:spPr>
        <p:txBody>
          <a:bodyPr vert="horz" lIns="91430" tIns="45716" rIns="91430" bIns="45716" rtlCol="0"/>
          <a:lstStyle>
            <a:lvl1pPr algn="l">
              <a:defRPr sz="1200"/>
            </a:lvl1pPr>
          </a:lstStyle>
          <a:p>
            <a:endParaRPr lang="en-US"/>
          </a:p>
        </p:txBody>
      </p:sp>
      <p:sp>
        <p:nvSpPr>
          <p:cNvPr id="3" name="Date Placeholder 2">
            <a:extLst>
              <a:ext uri="{FF2B5EF4-FFF2-40B4-BE49-F238E27FC236}">
                <a16:creationId xmlns:a16="http://schemas.microsoft.com/office/drawing/2014/main" id="{530F40C3-DE01-919F-A3BB-6855BE607EA9}"/>
              </a:ext>
            </a:extLst>
          </p:cNvPr>
          <p:cNvSpPr>
            <a:spLocks noGrp="1"/>
          </p:cNvSpPr>
          <p:nvPr>
            <p:ph type="dt" sz="quarter" idx="1"/>
          </p:nvPr>
        </p:nvSpPr>
        <p:spPr>
          <a:xfrm>
            <a:off x="3884613" y="0"/>
            <a:ext cx="2971800" cy="458788"/>
          </a:xfrm>
          <a:prstGeom prst="rect">
            <a:avLst/>
          </a:prstGeom>
        </p:spPr>
        <p:txBody>
          <a:bodyPr vert="horz" lIns="91430" tIns="45716" rIns="91430" bIns="45716" rtlCol="0"/>
          <a:lstStyle>
            <a:lvl1pPr algn="r">
              <a:defRPr sz="1200"/>
            </a:lvl1pPr>
          </a:lstStyle>
          <a:p>
            <a:fld id="{B5B84F7C-0CF0-40EF-819A-D16BB6D73C15}" type="datetimeFigureOut">
              <a:rPr lang="en-US" smtClean="0"/>
              <a:t>3/24/2026</a:t>
            </a:fld>
            <a:endParaRPr lang="en-US"/>
          </a:p>
        </p:txBody>
      </p:sp>
      <p:sp>
        <p:nvSpPr>
          <p:cNvPr id="4" name="Footer Placeholder 3">
            <a:extLst>
              <a:ext uri="{FF2B5EF4-FFF2-40B4-BE49-F238E27FC236}">
                <a16:creationId xmlns:a16="http://schemas.microsoft.com/office/drawing/2014/main" id="{8AE72707-C438-1ECB-5095-9F889960748B}"/>
              </a:ext>
            </a:extLst>
          </p:cNvPr>
          <p:cNvSpPr>
            <a:spLocks noGrp="1"/>
          </p:cNvSpPr>
          <p:nvPr>
            <p:ph type="ftr" sz="quarter" idx="2"/>
          </p:nvPr>
        </p:nvSpPr>
        <p:spPr>
          <a:xfrm>
            <a:off x="0" y="8685215"/>
            <a:ext cx="2971800" cy="458787"/>
          </a:xfrm>
          <a:prstGeom prst="rect">
            <a:avLst/>
          </a:prstGeom>
        </p:spPr>
        <p:txBody>
          <a:bodyPr vert="horz" lIns="91430" tIns="45716" rIns="91430" bIns="45716"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96547B5A-A4A9-6D91-576D-FC4B3EC71207}"/>
              </a:ext>
            </a:extLst>
          </p:cNvPr>
          <p:cNvSpPr>
            <a:spLocks noGrp="1"/>
          </p:cNvSpPr>
          <p:nvPr>
            <p:ph type="sldNum" sz="quarter" idx="3"/>
          </p:nvPr>
        </p:nvSpPr>
        <p:spPr>
          <a:xfrm>
            <a:off x="3884613" y="8685215"/>
            <a:ext cx="2971800" cy="458787"/>
          </a:xfrm>
          <a:prstGeom prst="rect">
            <a:avLst/>
          </a:prstGeom>
        </p:spPr>
        <p:txBody>
          <a:bodyPr vert="horz" lIns="91430" tIns="45716" rIns="91430" bIns="45716" rtlCol="0" anchor="b"/>
          <a:lstStyle>
            <a:lvl1pPr algn="r">
              <a:defRPr sz="1200"/>
            </a:lvl1pPr>
          </a:lstStyle>
          <a:p>
            <a:fld id="{3BFDDC4B-4BB9-4302-AD7F-3637E787FBBF}" type="slidenum">
              <a:rPr lang="en-US" smtClean="0"/>
              <a:t>‹#›</a:t>
            </a:fld>
            <a:endParaRPr lang="en-US"/>
          </a:p>
        </p:txBody>
      </p:sp>
    </p:spTree>
    <p:extLst>
      <p:ext uri="{BB962C8B-B14F-4D97-AF65-F5344CB8AC3E}">
        <p14:creationId xmlns:p14="http://schemas.microsoft.com/office/powerpoint/2010/main" val="38489791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30" tIns="45716" rIns="91430" bIns="45716"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30" tIns="45716" rIns="91430" bIns="45716" rtlCol="0"/>
          <a:lstStyle>
            <a:lvl1pPr algn="r">
              <a:defRPr sz="1200"/>
            </a:lvl1pPr>
          </a:lstStyle>
          <a:p>
            <a:fld id="{58A3ED74-8917-4C70-B380-DF1938806753}" type="datetimeFigureOut">
              <a:rPr lang="en-US" smtClean="0"/>
              <a:t>3/24/2026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30" tIns="45716" rIns="91430" bIns="45716"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30" tIns="45716" rIns="91430" bIns="4571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5"/>
            <a:ext cx="2971800" cy="458787"/>
          </a:xfrm>
          <a:prstGeom prst="rect">
            <a:avLst/>
          </a:prstGeom>
        </p:spPr>
        <p:txBody>
          <a:bodyPr vert="horz" lIns="91430" tIns="45716" rIns="91430" bIns="45716"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5"/>
            <a:ext cx="2971800" cy="458787"/>
          </a:xfrm>
          <a:prstGeom prst="rect">
            <a:avLst/>
          </a:prstGeom>
        </p:spPr>
        <p:txBody>
          <a:bodyPr vert="horz" lIns="91430" tIns="45716" rIns="91430" bIns="45716" rtlCol="0" anchor="b"/>
          <a:lstStyle>
            <a:lvl1pPr algn="r">
              <a:defRPr sz="1200"/>
            </a:lvl1pPr>
          </a:lstStyle>
          <a:p>
            <a:fld id="{F2FC963B-65B7-4845-8B92-C841ED44D4E8}" type="slidenum">
              <a:rPr lang="en-US" smtClean="0"/>
              <a:t>‹#›</a:t>
            </a:fld>
            <a:endParaRPr lang="en-US"/>
          </a:p>
        </p:txBody>
      </p:sp>
    </p:spTree>
    <p:extLst>
      <p:ext uri="{BB962C8B-B14F-4D97-AF65-F5344CB8AC3E}">
        <p14:creationId xmlns:p14="http://schemas.microsoft.com/office/powerpoint/2010/main" val="18145680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2FC963B-65B7-4845-8B92-C841ED44D4E8}" type="slidenum">
              <a:rPr lang="en-US" smtClean="0"/>
              <a:t>1</a:t>
            </a:fld>
            <a:endParaRPr lang="en-US"/>
          </a:p>
        </p:txBody>
      </p:sp>
    </p:spTree>
    <p:extLst>
      <p:ext uri="{BB962C8B-B14F-4D97-AF65-F5344CB8AC3E}">
        <p14:creationId xmlns:p14="http://schemas.microsoft.com/office/powerpoint/2010/main" val="11078398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E8376C-6B30-E3DA-BF55-14809AA0C4B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A595824-40DE-DADE-1263-358AD735771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1E334FF-3802-E713-92E5-5D454978350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BCA6894-0846-CEFF-2465-80E02806FF46}"/>
              </a:ext>
            </a:extLst>
          </p:cNvPr>
          <p:cNvSpPr>
            <a:spLocks noGrp="1"/>
          </p:cNvSpPr>
          <p:nvPr>
            <p:ph type="sldNum" sz="quarter" idx="5"/>
          </p:nvPr>
        </p:nvSpPr>
        <p:spPr/>
        <p:txBody>
          <a:bodyPr/>
          <a:lstStyle/>
          <a:p>
            <a:fld id="{F2FC963B-65B7-4845-8B92-C841ED44D4E8}" type="slidenum">
              <a:rPr lang="en-US" smtClean="0"/>
              <a:t>2</a:t>
            </a:fld>
            <a:endParaRPr lang="en-US"/>
          </a:p>
        </p:txBody>
      </p:sp>
    </p:spTree>
    <p:extLst>
      <p:ext uri="{BB962C8B-B14F-4D97-AF65-F5344CB8AC3E}">
        <p14:creationId xmlns:p14="http://schemas.microsoft.com/office/powerpoint/2010/main" val="27492568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8F5B31-BB00-5068-6A59-792CD721DE5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853FC8B-99BC-F3C3-B214-B8F9AEE1536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24067BD-63E9-8931-37FF-E8D58CAA6EC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D86A437-E21D-BF18-3FF8-FA6E3A61A75C}"/>
              </a:ext>
            </a:extLst>
          </p:cNvPr>
          <p:cNvSpPr>
            <a:spLocks noGrp="1"/>
          </p:cNvSpPr>
          <p:nvPr>
            <p:ph type="sldNum" sz="quarter" idx="5"/>
          </p:nvPr>
        </p:nvSpPr>
        <p:spPr/>
        <p:txBody>
          <a:bodyPr/>
          <a:lstStyle/>
          <a:p>
            <a:fld id="{F2FC963B-65B7-4845-8B92-C841ED44D4E8}" type="slidenum">
              <a:rPr lang="en-US" smtClean="0"/>
              <a:t>3</a:t>
            </a:fld>
            <a:endParaRPr lang="en-US"/>
          </a:p>
        </p:txBody>
      </p:sp>
    </p:spTree>
    <p:extLst>
      <p:ext uri="{BB962C8B-B14F-4D97-AF65-F5344CB8AC3E}">
        <p14:creationId xmlns:p14="http://schemas.microsoft.com/office/powerpoint/2010/main" val="25742614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795450-B9E5-AA4D-17A2-95A6D39DDB4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E9D24D5-BFAE-1A8B-4323-29AAD477E82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DDDD763-0859-099B-9BA8-AAF02A1099B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68A85BB-7F2A-7ED6-F3D7-A37649C0F690}"/>
              </a:ext>
            </a:extLst>
          </p:cNvPr>
          <p:cNvSpPr>
            <a:spLocks noGrp="1"/>
          </p:cNvSpPr>
          <p:nvPr>
            <p:ph type="sldNum" sz="quarter" idx="5"/>
          </p:nvPr>
        </p:nvSpPr>
        <p:spPr/>
        <p:txBody>
          <a:bodyPr/>
          <a:lstStyle/>
          <a:p>
            <a:fld id="{F2FC963B-65B7-4845-8B92-C841ED44D4E8}" type="slidenum">
              <a:rPr lang="en-US" smtClean="0"/>
              <a:t>4</a:t>
            </a:fld>
            <a:endParaRPr lang="en-US"/>
          </a:p>
        </p:txBody>
      </p:sp>
    </p:spTree>
    <p:extLst>
      <p:ext uri="{BB962C8B-B14F-4D97-AF65-F5344CB8AC3E}">
        <p14:creationId xmlns:p14="http://schemas.microsoft.com/office/powerpoint/2010/main" val="10701599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828B2D-6EAD-D4E5-4C17-6C6FA3614DD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D297DA0-B1FB-58E1-584A-016CF74E9F0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1C5A054-C312-48D1-2CD4-901E1999307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0E9505E-A802-37B4-7CE7-CBA98B3F351B}"/>
              </a:ext>
            </a:extLst>
          </p:cNvPr>
          <p:cNvSpPr>
            <a:spLocks noGrp="1"/>
          </p:cNvSpPr>
          <p:nvPr>
            <p:ph type="sldNum" sz="quarter" idx="5"/>
          </p:nvPr>
        </p:nvSpPr>
        <p:spPr/>
        <p:txBody>
          <a:bodyPr/>
          <a:lstStyle/>
          <a:p>
            <a:fld id="{F2FC963B-65B7-4845-8B92-C841ED44D4E8}" type="slidenum">
              <a:rPr lang="en-US" smtClean="0"/>
              <a:t>5</a:t>
            </a:fld>
            <a:endParaRPr lang="en-US"/>
          </a:p>
        </p:txBody>
      </p:sp>
    </p:spTree>
    <p:extLst>
      <p:ext uri="{BB962C8B-B14F-4D97-AF65-F5344CB8AC3E}">
        <p14:creationId xmlns:p14="http://schemas.microsoft.com/office/powerpoint/2010/main" val="6199553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2FC963B-65B7-4845-8B92-C841ED44D4E8}" type="slidenum">
              <a:rPr lang="en-US" smtClean="0"/>
              <a:t>7</a:t>
            </a:fld>
            <a:endParaRPr lang="en-US"/>
          </a:p>
        </p:txBody>
      </p:sp>
    </p:spTree>
    <p:extLst>
      <p:ext uri="{BB962C8B-B14F-4D97-AF65-F5344CB8AC3E}">
        <p14:creationId xmlns:p14="http://schemas.microsoft.com/office/powerpoint/2010/main" val="39635511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2FC963B-65B7-4845-8B92-C841ED44D4E8}" type="slidenum">
              <a:rPr lang="en-US" smtClean="0"/>
              <a:t>13</a:t>
            </a:fld>
            <a:endParaRPr lang="en-US"/>
          </a:p>
        </p:txBody>
      </p:sp>
    </p:spTree>
    <p:extLst>
      <p:ext uri="{BB962C8B-B14F-4D97-AF65-F5344CB8AC3E}">
        <p14:creationId xmlns:p14="http://schemas.microsoft.com/office/powerpoint/2010/main" val="27353410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2FC963B-65B7-4845-8B92-C841ED44D4E8}" type="slidenum">
              <a:rPr lang="en-US" smtClean="0"/>
              <a:t>15</a:t>
            </a:fld>
            <a:endParaRPr lang="en-US"/>
          </a:p>
        </p:txBody>
      </p:sp>
    </p:spTree>
    <p:extLst>
      <p:ext uri="{BB962C8B-B14F-4D97-AF65-F5344CB8AC3E}">
        <p14:creationId xmlns:p14="http://schemas.microsoft.com/office/powerpoint/2010/main" val="46076052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E06E56-4778-382C-DBE4-4C8432BBCEB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41D5E51-128F-3259-A695-BB654C5D53C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3D99BBD-1F4B-E3D4-43D5-951A118986A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9319F07-BD0F-73E1-F177-7D1B7A9684B2}"/>
              </a:ext>
            </a:extLst>
          </p:cNvPr>
          <p:cNvSpPr>
            <a:spLocks noGrp="1"/>
          </p:cNvSpPr>
          <p:nvPr>
            <p:ph type="sldNum" sz="quarter" idx="5"/>
          </p:nvPr>
        </p:nvSpPr>
        <p:spPr/>
        <p:txBody>
          <a:bodyPr/>
          <a:lstStyle/>
          <a:p>
            <a:fld id="{F2FC963B-65B7-4845-8B92-C841ED44D4E8}" type="slidenum">
              <a:rPr lang="en-US" smtClean="0"/>
              <a:t>16</a:t>
            </a:fld>
            <a:endParaRPr lang="en-US"/>
          </a:p>
        </p:txBody>
      </p:sp>
    </p:spTree>
    <p:extLst>
      <p:ext uri="{BB962C8B-B14F-4D97-AF65-F5344CB8AC3E}">
        <p14:creationId xmlns:p14="http://schemas.microsoft.com/office/powerpoint/2010/main" val="5583983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EC6C68-85AC-BEFD-F292-ACE1F7084D2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F602262-C6CD-C347-B850-CF295715578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F94BD91-4FB8-B82D-2413-DC83347B2002}"/>
              </a:ext>
            </a:extLst>
          </p:cNvPr>
          <p:cNvSpPr>
            <a:spLocks noGrp="1"/>
          </p:cNvSpPr>
          <p:nvPr>
            <p:ph type="dt" sz="half" idx="10"/>
          </p:nvPr>
        </p:nvSpPr>
        <p:spPr/>
        <p:txBody>
          <a:bodyPr/>
          <a:lstStyle/>
          <a:p>
            <a:fld id="{868E8167-EBBF-48D2-A644-0A644BC072AB}" type="datetimeFigureOut">
              <a:rPr lang="en-US" smtClean="0"/>
              <a:t>3/24/2026</a:t>
            </a:fld>
            <a:endParaRPr lang="en-US"/>
          </a:p>
        </p:txBody>
      </p:sp>
      <p:sp>
        <p:nvSpPr>
          <p:cNvPr id="5" name="Footer Placeholder 4">
            <a:extLst>
              <a:ext uri="{FF2B5EF4-FFF2-40B4-BE49-F238E27FC236}">
                <a16:creationId xmlns:a16="http://schemas.microsoft.com/office/drawing/2014/main" id="{AB76B03E-3101-81CA-B3B2-DF436EF77AB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8D97DBF-2432-00D7-79C8-8AF3CB299FDF}"/>
              </a:ext>
            </a:extLst>
          </p:cNvPr>
          <p:cNvSpPr>
            <a:spLocks noGrp="1"/>
          </p:cNvSpPr>
          <p:nvPr>
            <p:ph type="sldNum" sz="quarter" idx="12"/>
          </p:nvPr>
        </p:nvSpPr>
        <p:spPr/>
        <p:txBody>
          <a:bodyPr/>
          <a:lstStyle/>
          <a:p>
            <a:fld id="{7A9FB441-4C7A-4E67-8387-2AE2054EA4E1}" type="slidenum">
              <a:rPr lang="en-US" smtClean="0"/>
              <a:t>‹#›</a:t>
            </a:fld>
            <a:endParaRPr lang="en-US"/>
          </a:p>
        </p:txBody>
      </p:sp>
    </p:spTree>
    <p:extLst>
      <p:ext uri="{BB962C8B-B14F-4D97-AF65-F5344CB8AC3E}">
        <p14:creationId xmlns:p14="http://schemas.microsoft.com/office/powerpoint/2010/main" val="30461699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6195DD-F3F2-CC7E-4161-335FE645237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F223616-C052-F890-EF60-0ACFDEF6B20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5B5D6F1-111B-8620-276D-49C42FFC5FA3}"/>
              </a:ext>
            </a:extLst>
          </p:cNvPr>
          <p:cNvSpPr>
            <a:spLocks noGrp="1"/>
          </p:cNvSpPr>
          <p:nvPr>
            <p:ph type="dt" sz="half" idx="10"/>
          </p:nvPr>
        </p:nvSpPr>
        <p:spPr/>
        <p:txBody>
          <a:bodyPr/>
          <a:lstStyle/>
          <a:p>
            <a:fld id="{868E8167-EBBF-48D2-A644-0A644BC072AB}" type="datetimeFigureOut">
              <a:rPr lang="en-US" smtClean="0"/>
              <a:t>3/24/2026</a:t>
            </a:fld>
            <a:endParaRPr lang="en-US"/>
          </a:p>
        </p:txBody>
      </p:sp>
      <p:sp>
        <p:nvSpPr>
          <p:cNvPr id="5" name="Footer Placeholder 4">
            <a:extLst>
              <a:ext uri="{FF2B5EF4-FFF2-40B4-BE49-F238E27FC236}">
                <a16:creationId xmlns:a16="http://schemas.microsoft.com/office/drawing/2014/main" id="{174DCA31-BC7E-D909-362A-CAD53C14AE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681A9B5-EE18-D92A-B664-8D910CBFBB8F}"/>
              </a:ext>
            </a:extLst>
          </p:cNvPr>
          <p:cNvSpPr>
            <a:spLocks noGrp="1"/>
          </p:cNvSpPr>
          <p:nvPr>
            <p:ph type="sldNum" sz="quarter" idx="12"/>
          </p:nvPr>
        </p:nvSpPr>
        <p:spPr/>
        <p:txBody>
          <a:bodyPr/>
          <a:lstStyle/>
          <a:p>
            <a:fld id="{7A9FB441-4C7A-4E67-8387-2AE2054EA4E1}" type="slidenum">
              <a:rPr lang="en-US" smtClean="0"/>
              <a:t>‹#›</a:t>
            </a:fld>
            <a:endParaRPr lang="en-US"/>
          </a:p>
        </p:txBody>
      </p:sp>
    </p:spTree>
    <p:extLst>
      <p:ext uri="{BB962C8B-B14F-4D97-AF65-F5344CB8AC3E}">
        <p14:creationId xmlns:p14="http://schemas.microsoft.com/office/powerpoint/2010/main" val="9948637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F4E89AA-C17F-AC30-7240-F111CF636D4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0688FB5-6A9E-CC48-78B1-91DE11FDE57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999214F-D368-461F-0CB2-5CFAA520505C}"/>
              </a:ext>
            </a:extLst>
          </p:cNvPr>
          <p:cNvSpPr>
            <a:spLocks noGrp="1"/>
          </p:cNvSpPr>
          <p:nvPr>
            <p:ph type="dt" sz="half" idx="10"/>
          </p:nvPr>
        </p:nvSpPr>
        <p:spPr/>
        <p:txBody>
          <a:bodyPr/>
          <a:lstStyle/>
          <a:p>
            <a:fld id="{868E8167-EBBF-48D2-A644-0A644BC072AB}" type="datetimeFigureOut">
              <a:rPr lang="en-US" smtClean="0"/>
              <a:t>3/24/2026</a:t>
            </a:fld>
            <a:endParaRPr lang="en-US"/>
          </a:p>
        </p:txBody>
      </p:sp>
      <p:sp>
        <p:nvSpPr>
          <p:cNvPr id="5" name="Footer Placeholder 4">
            <a:extLst>
              <a:ext uri="{FF2B5EF4-FFF2-40B4-BE49-F238E27FC236}">
                <a16:creationId xmlns:a16="http://schemas.microsoft.com/office/drawing/2014/main" id="{707B0827-304E-6E43-9FF7-AA33A2BF9C8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F9E885B-34C9-357C-406D-A4DAA0CFCD0C}"/>
              </a:ext>
            </a:extLst>
          </p:cNvPr>
          <p:cNvSpPr>
            <a:spLocks noGrp="1"/>
          </p:cNvSpPr>
          <p:nvPr>
            <p:ph type="sldNum" sz="quarter" idx="12"/>
          </p:nvPr>
        </p:nvSpPr>
        <p:spPr/>
        <p:txBody>
          <a:bodyPr/>
          <a:lstStyle/>
          <a:p>
            <a:fld id="{7A9FB441-4C7A-4E67-8387-2AE2054EA4E1}" type="slidenum">
              <a:rPr lang="en-US" smtClean="0"/>
              <a:t>‹#›</a:t>
            </a:fld>
            <a:endParaRPr lang="en-US"/>
          </a:p>
        </p:txBody>
      </p:sp>
    </p:spTree>
    <p:extLst>
      <p:ext uri="{BB962C8B-B14F-4D97-AF65-F5344CB8AC3E}">
        <p14:creationId xmlns:p14="http://schemas.microsoft.com/office/powerpoint/2010/main" val="13927972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E11468-EF3C-5FD0-9149-74408C1AEA2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7730E29-F2C1-C990-5E6C-1E51738F81E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8B9D688-4BBF-D836-1EF8-A809641DBD35}"/>
              </a:ext>
            </a:extLst>
          </p:cNvPr>
          <p:cNvSpPr>
            <a:spLocks noGrp="1"/>
          </p:cNvSpPr>
          <p:nvPr>
            <p:ph type="dt" sz="half" idx="10"/>
          </p:nvPr>
        </p:nvSpPr>
        <p:spPr/>
        <p:txBody>
          <a:bodyPr/>
          <a:lstStyle/>
          <a:p>
            <a:fld id="{868E8167-EBBF-48D2-A644-0A644BC072AB}" type="datetimeFigureOut">
              <a:rPr lang="en-US" smtClean="0"/>
              <a:t>3/24/2026</a:t>
            </a:fld>
            <a:endParaRPr lang="en-US"/>
          </a:p>
        </p:txBody>
      </p:sp>
      <p:sp>
        <p:nvSpPr>
          <p:cNvPr id="5" name="Footer Placeholder 4">
            <a:extLst>
              <a:ext uri="{FF2B5EF4-FFF2-40B4-BE49-F238E27FC236}">
                <a16:creationId xmlns:a16="http://schemas.microsoft.com/office/drawing/2014/main" id="{A01EAD6F-A720-4F53-9A36-CA0B4A332E7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89319D3-5B3D-28BA-9D40-B3BDEBB614D8}"/>
              </a:ext>
            </a:extLst>
          </p:cNvPr>
          <p:cNvSpPr>
            <a:spLocks noGrp="1"/>
          </p:cNvSpPr>
          <p:nvPr>
            <p:ph type="sldNum" sz="quarter" idx="12"/>
          </p:nvPr>
        </p:nvSpPr>
        <p:spPr/>
        <p:txBody>
          <a:bodyPr/>
          <a:lstStyle/>
          <a:p>
            <a:fld id="{7A9FB441-4C7A-4E67-8387-2AE2054EA4E1}" type="slidenum">
              <a:rPr lang="en-US" smtClean="0"/>
              <a:t>‹#›</a:t>
            </a:fld>
            <a:endParaRPr lang="en-US"/>
          </a:p>
        </p:txBody>
      </p:sp>
    </p:spTree>
    <p:extLst>
      <p:ext uri="{BB962C8B-B14F-4D97-AF65-F5344CB8AC3E}">
        <p14:creationId xmlns:p14="http://schemas.microsoft.com/office/powerpoint/2010/main" val="29947722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469F9E-399F-68C1-2A67-1E85710DEC7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3479401-BAA5-EA22-EF61-86B9A3327713}"/>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18D497F-1328-5D5C-0968-CAD4D2BDC13C}"/>
              </a:ext>
            </a:extLst>
          </p:cNvPr>
          <p:cNvSpPr>
            <a:spLocks noGrp="1"/>
          </p:cNvSpPr>
          <p:nvPr>
            <p:ph type="dt" sz="half" idx="10"/>
          </p:nvPr>
        </p:nvSpPr>
        <p:spPr/>
        <p:txBody>
          <a:bodyPr/>
          <a:lstStyle/>
          <a:p>
            <a:fld id="{868E8167-EBBF-48D2-A644-0A644BC072AB}" type="datetimeFigureOut">
              <a:rPr lang="en-US" smtClean="0"/>
              <a:t>3/24/2026</a:t>
            </a:fld>
            <a:endParaRPr lang="en-US"/>
          </a:p>
        </p:txBody>
      </p:sp>
      <p:sp>
        <p:nvSpPr>
          <p:cNvPr id="5" name="Footer Placeholder 4">
            <a:extLst>
              <a:ext uri="{FF2B5EF4-FFF2-40B4-BE49-F238E27FC236}">
                <a16:creationId xmlns:a16="http://schemas.microsoft.com/office/drawing/2014/main" id="{A646DC72-641C-F827-B91B-F03A8FAFA8F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2C304F0-173A-4089-37D6-D7142EDBE35C}"/>
              </a:ext>
            </a:extLst>
          </p:cNvPr>
          <p:cNvSpPr>
            <a:spLocks noGrp="1"/>
          </p:cNvSpPr>
          <p:nvPr>
            <p:ph type="sldNum" sz="quarter" idx="12"/>
          </p:nvPr>
        </p:nvSpPr>
        <p:spPr/>
        <p:txBody>
          <a:bodyPr/>
          <a:lstStyle/>
          <a:p>
            <a:fld id="{7A9FB441-4C7A-4E67-8387-2AE2054EA4E1}" type="slidenum">
              <a:rPr lang="en-US" smtClean="0"/>
              <a:t>‹#›</a:t>
            </a:fld>
            <a:endParaRPr lang="en-US"/>
          </a:p>
        </p:txBody>
      </p:sp>
    </p:spTree>
    <p:extLst>
      <p:ext uri="{BB962C8B-B14F-4D97-AF65-F5344CB8AC3E}">
        <p14:creationId xmlns:p14="http://schemas.microsoft.com/office/powerpoint/2010/main" val="3688556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2360AA-1719-E052-6DF4-773D474EE2E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0BDD7C8-FEE4-C9DE-7584-3668E0DFDD0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B0D60D5-2BB3-A501-27C6-34154C0FF66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35F6069-4A9E-6898-7E23-D5158B538FB0}"/>
              </a:ext>
            </a:extLst>
          </p:cNvPr>
          <p:cNvSpPr>
            <a:spLocks noGrp="1"/>
          </p:cNvSpPr>
          <p:nvPr>
            <p:ph type="dt" sz="half" idx="10"/>
          </p:nvPr>
        </p:nvSpPr>
        <p:spPr/>
        <p:txBody>
          <a:bodyPr/>
          <a:lstStyle/>
          <a:p>
            <a:fld id="{868E8167-EBBF-48D2-A644-0A644BC072AB}" type="datetimeFigureOut">
              <a:rPr lang="en-US" smtClean="0"/>
              <a:t>3/24/2026</a:t>
            </a:fld>
            <a:endParaRPr lang="en-US"/>
          </a:p>
        </p:txBody>
      </p:sp>
      <p:sp>
        <p:nvSpPr>
          <p:cNvPr id="6" name="Footer Placeholder 5">
            <a:extLst>
              <a:ext uri="{FF2B5EF4-FFF2-40B4-BE49-F238E27FC236}">
                <a16:creationId xmlns:a16="http://schemas.microsoft.com/office/drawing/2014/main" id="{F85BD2F1-F482-25E1-F5E2-F2B117CFBA3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67BD887-70A6-57B5-8032-939BF6DE9EB8}"/>
              </a:ext>
            </a:extLst>
          </p:cNvPr>
          <p:cNvSpPr>
            <a:spLocks noGrp="1"/>
          </p:cNvSpPr>
          <p:nvPr>
            <p:ph type="sldNum" sz="quarter" idx="12"/>
          </p:nvPr>
        </p:nvSpPr>
        <p:spPr/>
        <p:txBody>
          <a:bodyPr/>
          <a:lstStyle/>
          <a:p>
            <a:fld id="{7A9FB441-4C7A-4E67-8387-2AE2054EA4E1}" type="slidenum">
              <a:rPr lang="en-US" smtClean="0"/>
              <a:t>‹#›</a:t>
            </a:fld>
            <a:endParaRPr lang="en-US"/>
          </a:p>
        </p:txBody>
      </p:sp>
    </p:spTree>
    <p:extLst>
      <p:ext uri="{BB962C8B-B14F-4D97-AF65-F5344CB8AC3E}">
        <p14:creationId xmlns:p14="http://schemas.microsoft.com/office/powerpoint/2010/main" val="14145818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ED5FD3-0431-B52B-09F9-8DCA595676C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BFE3BE6-C7BE-C5FA-8E4E-923653E5993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9836683-A4E6-40C1-9E74-FEEF3D15014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E30CD8A-DE40-E5BA-9AA1-B172817CE05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71B566D-B8AB-9499-4CE4-C0896CCC24B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17C0EC0-F820-64C7-06E9-0367E56F58C5}"/>
              </a:ext>
            </a:extLst>
          </p:cNvPr>
          <p:cNvSpPr>
            <a:spLocks noGrp="1"/>
          </p:cNvSpPr>
          <p:nvPr>
            <p:ph type="dt" sz="half" idx="10"/>
          </p:nvPr>
        </p:nvSpPr>
        <p:spPr/>
        <p:txBody>
          <a:bodyPr/>
          <a:lstStyle/>
          <a:p>
            <a:fld id="{868E8167-EBBF-48D2-A644-0A644BC072AB}" type="datetimeFigureOut">
              <a:rPr lang="en-US" smtClean="0"/>
              <a:t>3/24/2026</a:t>
            </a:fld>
            <a:endParaRPr lang="en-US"/>
          </a:p>
        </p:txBody>
      </p:sp>
      <p:sp>
        <p:nvSpPr>
          <p:cNvPr id="8" name="Footer Placeholder 7">
            <a:extLst>
              <a:ext uri="{FF2B5EF4-FFF2-40B4-BE49-F238E27FC236}">
                <a16:creationId xmlns:a16="http://schemas.microsoft.com/office/drawing/2014/main" id="{3F37D2CC-7C4E-54B1-555B-A1283641285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6658020-4310-CF66-49F4-811FAEEFAFED}"/>
              </a:ext>
            </a:extLst>
          </p:cNvPr>
          <p:cNvSpPr>
            <a:spLocks noGrp="1"/>
          </p:cNvSpPr>
          <p:nvPr>
            <p:ph type="sldNum" sz="quarter" idx="12"/>
          </p:nvPr>
        </p:nvSpPr>
        <p:spPr/>
        <p:txBody>
          <a:bodyPr/>
          <a:lstStyle/>
          <a:p>
            <a:fld id="{7A9FB441-4C7A-4E67-8387-2AE2054EA4E1}" type="slidenum">
              <a:rPr lang="en-US" smtClean="0"/>
              <a:t>‹#›</a:t>
            </a:fld>
            <a:endParaRPr lang="en-US"/>
          </a:p>
        </p:txBody>
      </p:sp>
    </p:spTree>
    <p:extLst>
      <p:ext uri="{BB962C8B-B14F-4D97-AF65-F5344CB8AC3E}">
        <p14:creationId xmlns:p14="http://schemas.microsoft.com/office/powerpoint/2010/main" val="2498106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BB2AF9-9B62-9863-6BA3-533B028DEDC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09D886B-BE38-BB42-3D84-E99F1C9956CC}"/>
              </a:ext>
            </a:extLst>
          </p:cNvPr>
          <p:cNvSpPr>
            <a:spLocks noGrp="1"/>
          </p:cNvSpPr>
          <p:nvPr>
            <p:ph type="dt" sz="half" idx="10"/>
          </p:nvPr>
        </p:nvSpPr>
        <p:spPr/>
        <p:txBody>
          <a:bodyPr/>
          <a:lstStyle/>
          <a:p>
            <a:fld id="{868E8167-EBBF-48D2-A644-0A644BC072AB}" type="datetimeFigureOut">
              <a:rPr lang="en-US" smtClean="0"/>
              <a:t>3/24/2026</a:t>
            </a:fld>
            <a:endParaRPr lang="en-US"/>
          </a:p>
        </p:txBody>
      </p:sp>
      <p:sp>
        <p:nvSpPr>
          <p:cNvPr id="4" name="Footer Placeholder 3">
            <a:extLst>
              <a:ext uri="{FF2B5EF4-FFF2-40B4-BE49-F238E27FC236}">
                <a16:creationId xmlns:a16="http://schemas.microsoft.com/office/drawing/2014/main" id="{D9463FBB-C437-8C19-2FE1-8DA5E93453C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30C491F-B321-162F-23ED-0CB163977124}"/>
              </a:ext>
            </a:extLst>
          </p:cNvPr>
          <p:cNvSpPr>
            <a:spLocks noGrp="1"/>
          </p:cNvSpPr>
          <p:nvPr>
            <p:ph type="sldNum" sz="quarter" idx="12"/>
          </p:nvPr>
        </p:nvSpPr>
        <p:spPr/>
        <p:txBody>
          <a:bodyPr/>
          <a:lstStyle/>
          <a:p>
            <a:fld id="{7A9FB441-4C7A-4E67-8387-2AE2054EA4E1}" type="slidenum">
              <a:rPr lang="en-US" smtClean="0"/>
              <a:t>‹#›</a:t>
            </a:fld>
            <a:endParaRPr lang="en-US"/>
          </a:p>
        </p:txBody>
      </p:sp>
    </p:spTree>
    <p:extLst>
      <p:ext uri="{BB962C8B-B14F-4D97-AF65-F5344CB8AC3E}">
        <p14:creationId xmlns:p14="http://schemas.microsoft.com/office/powerpoint/2010/main" val="15528799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38A42E7-4B3C-F206-1C66-EFD8188A0A22}"/>
              </a:ext>
            </a:extLst>
          </p:cNvPr>
          <p:cNvSpPr>
            <a:spLocks noGrp="1"/>
          </p:cNvSpPr>
          <p:nvPr>
            <p:ph type="dt" sz="half" idx="10"/>
          </p:nvPr>
        </p:nvSpPr>
        <p:spPr/>
        <p:txBody>
          <a:bodyPr/>
          <a:lstStyle/>
          <a:p>
            <a:fld id="{868E8167-EBBF-48D2-A644-0A644BC072AB}" type="datetimeFigureOut">
              <a:rPr lang="en-US" smtClean="0"/>
              <a:t>3/24/2026</a:t>
            </a:fld>
            <a:endParaRPr lang="en-US"/>
          </a:p>
        </p:txBody>
      </p:sp>
      <p:sp>
        <p:nvSpPr>
          <p:cNvPr id="3" name="Footer Placeholder 2">
            <a:extLst>
              <a:ext uri="{FF2B5EF4-FFF2-40B4-BE49-F238E27FC236}">
                <a16:creationId xmlns:a16="http://schemas.microsoft.com/office/drawing/2014/main" id="{779B0076-B7D6-A2D5-52E0-F2F1809FAB2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0ED587B-03E2-38F7-A86E-1048F4822096}"/>
              </a:ext>
            </a:extLst>
          </p:cNvPr>
          <p:cNvSpPr>
            <a:spLocks noGrp="1"/>
          </p:cNvSpPr>
          <p:nvPr>
            <p:ph type="sldNum" sz="quarter" idx="12"/>
          </p:nvPr>
        </p:nvSpPr>
        <p:spPr/>
        <p:txBody>
          <a:bodyPr/>
          <a:lstStyle/>
          <a:p>
            <a:fld id="{7A9FB441-4C7A-4E67-8387-2AE2054EA4E1}" type="slidenum">
              <a:rPr lang="en-US" smtClean="0"/>
              <a:t>‹#›</a:t>
            </a:fld>
            <a:endParaRPr lang="en-US"/>
          </a:p>
        </p:txBody>
      </p:sp>
    </p:spTree>
    <p:extLst>
      <p:ext uri="{BB962C8B-B14F-4D97-AF65-F5344CB8AC3E}">
        <p14:creationId xmlns:p14="http://schemas.microsoft.com/office/powerpoint/2010/main" val="22889285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E49C68-1F76-5807-3EBA-DABBC3C8038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BC28F6B-0196-38AB-1F4C-669638C2739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8CE5970-CA1E-3A13-11B2-91AAB462D55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93548AD-AEED-693C-B781-70BD78B7F249}"/>
              </a:ext>
            </a:extLst>
          </p:cNvPr>
          <p:cNvSpPr>
            <a:spLocks noGrp="1"/>
          </p:cNvSpPr>
          <p:nvPr>
            <p:ph type="dt" sz="half" idx="10"/>
          </p:nvPr>
        </p:nvSpPr>
        <p:spPr/>
        <p:txBody>
          <a:bodyPr/>
          <a:lstStyle/>
          <a:p>
            <a:fld id="{868E8167-EBBF-48D2-A644-0A644BC072AB}" type="datetimeFigureOut">
              <a:rPr lang="en-US" smtClean="0"/>
              <a:t>3/24/2026</a:t>
            </a:fld>
            <a:endParaRPr lang="en-US"/>
          </a:p>
        </p:txBody>
      </p:sp>
      <p:sp>
        <p:nvSpPr>
          <p:cNvPr id="6" name="Footer Placeholder 5">
            <a:extLst>
              <a:ext uri="{FF2B5EF4-FFF2-40B4-BE49-F238E27FC236}">
                <a16:creationId xmlns:a16="http://schemas.microsoft.com/office/drawing/2014/main" id="{9630C51D-B239-D3C9-6605-1E34387CE6C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992BC16-D746-55CA-F674-D9EBC1502FD2}"/>
              </a:ext>
            </a:extLst>
          </p:cNvPr>
          <p:cNvSpPr>
            <a:spLocks noGrp="1"/>
          </p:cNvSpPr>
          <p:nvPr>
            <p:ph type="sldNum" sz="quarter" idx="12"/>
          </p:nvPr>
        </p:nvSpPr>
        <p:spPr/>
        <p:txBody>
          <a:bodyPr/>
          <a:lstStyle/>
          <a:p>
            <a:fld id="{7A9FB441-4C7A-4E67-8387-2AE2054EA4E1}" type="slidenum">
              <a:rPr lang="en-US" smtClean="0"/>
              <a:t>‹#›</a:t>
            </a:fld>
            <a:endParaRPr lang="en-US"/>
          </a:p>
        </p:txBody>
      </p:sp>
    </p:spTree>
    <p:extLst>
      <p:ext uri="{BB962C8B-B14F-4D97-AF65-F5344CB8AC3E}">
        <p14:creationId xmlns:p14="http://schemas.microsoft.com/office/powerpoint/2010/main" val="39079847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745C1E-A88D-93DF-FE04-E1C55D8053E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800B353-5B0E-D535-12C1-4DDC5578DBB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3A39CB8-92EF-F247-128F-9AA69E39E3F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84A9325-7A9F-1FD5-0A25-FCD7F8CCE593}"/>
              </a:ext>
            </a:extLst>
          </p:cNvPr>
          <p:cNvSpPr>
            <a:spLocks noGrp="1"/>
          </p:cNvSpPr>
          <p:nvPr>
            <p:ph type="dt" sz="half" idx="10"/>
          </p:nvPr>
        </p:nvSpPr>
        <p:spPr/>
        <p:txBody>
          <a:bodyPr/>
          <a:lstStyle/>
          <a:p>
            <a:fld id="{868E8167-EBBF-48D2-A644-0A644BC072AB}" type="datetimeFigureOut">
              <a:rPr lang="en-US" smtClean="0"/>
              <a:t>3/24/2026</a:t>
            </a:fld>
            <a:endParaRPr lang="en-US"/>
          </a:p>
        </p:txBody>
      </p:sp>
      <p:sp>
        <p:nvSpPr>
          <p:cNvPr id="6" name="Footer Placeholder 5">
            <a:extLst>
              <a:ext uri="{FF2B5EF4-FFF2-40B4-BE49-F238E27FC236}">
                <a16:creationId xmlns:a16="http://schemas.microsoft.com/office/drawing/2014/main" id="{66BB9B2A-FE05-9CC3-3748-10484DEEA42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665BEF3-C43A-0C61-6877-D62F8C320D5D}"/>
              </a:ext>
            </a:extLst>
          </p:cNvPr>
          <p:cNvSpPr>
            <a:spLocks noGrp="1"/>
          </p:cNvSpPr>
          <p:nvPr>
            <p:ph type="sldNum" sz="quarter" idx="12"/>
          </p:nvPr>
        </p:nvSpPr>
        <p:spPr/>
        <p:txBody>
          <a:bodyPr/>
          <a:lstStyle/>
          <a:p>
            <a:fld id="{7A9FB441-4C7A-4E67-8387-2AE2054EA4E1}" type="slidenum">
              <a:rPr lang="en-US" smtClean="0"/>
              <a:t>‹#›</a:t>
            </a:fld>
            <a:endParaRPr lang="en-US"/>
          </a:p>
        </p:txBody>
      </p:sp>
    </p:spTree>
    <p:extLst>
      <p:ext uri="{BB962C8B-B14F-4D97-AF65-F5344CB8AC3E}">
        <p14:creationId xmlns:p14="http://schemas.microsoft.com/office/powerpoint/2010/main" val="2301508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260F5C1-AC85-B683-B5E7-F1F92D960D9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601A283-3374-B725-E3D2-08602EE8755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7DE2884-5DF5-EC65-2B8F-D03DF33D73F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68E8167-EBBF-48D2-A644-0A644BC072AB}" type="datetimeFigureOut">
              <a:rPr lang="en-US" smtClean="0"/>
              <a:t>3/24/2026</a:t>
            </a:fld>
            <a:endParaRPr lang="en-US"/>
          </a:p>
        </p:txBody>
      </p:sp>
      <p:sp>
        <p:nvSpPr>
          <p:cNvPr id="5" name="Footer Placeholder 4">
            <a:extLst>
              <a:ext uri="{FF2B5EF4-FFF2-40B4-BE49-F238E27FC236}">
                <a16:creationId xmlns:a16="http://schemas.microsoft.com/office/drawing/2014/main" id="{350EF5E2-DD7E-BD19-D649-8A02CD55240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F330C1CA-BC3A-0EF2-A7DC-42E45244A50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A9FB441-4C7A-4E67-8387-2AE2054EA4E1}" type="slidenum">
              <a:rPr lang="en-US" smtClean="0"/>
              <a:t>‹#›</a:t>
            </a:fld>
            <a:endParaRPr lang="en-US"/>
          </a:p>
        </p:txBody>
      </p:sp>
    </p:spTree>
    <p:extLst>
      <p:ext uri="{BB962C8B-B14F-4D97-AF65-F5344CB8AC3E}">
        <p14:creationId xmlns:p14="http://schemas.microsoft.com/office/powerpoint/2010/main" val="26285359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A procession of people holding candles at night.">
            <a:extLst>
              <a:ext uri="{FF2B5EF4-FFF2-40B4-BE49-F238E27FC236}">
                <a16:creationId xmlns:a16="http://schemas.microsoft.com/office/drawing/2014/main" id="{FC8ED3F3-0237-8DD0-F1D4-C6AE0198C939}"/>
              </a:ext>
            </a:extLst>
          </p:cNvPr>
          <p:cNvPicPr>
            <a:picLocks noChangeAspect="1"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2192000" cy="7010400"/>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470E785F-B6B9-0A4E-65F1-A1B52F4FDBCC}"/>
              </a:ext>
            </a:extLst>
          </p:cNvPr>
          <p:cNvSpPr txBox="1"/>
          <p:nvPr/>
        </p:nvSpPr>
        <p:spPr>
          <a:xfrm>
            <a:off x="317292" y="167640"/>
            <a:ext cx="11557416" cy="2123658"/>
          </a:xfrm>
          <a:prstGeom prst="rect">
            <a:avLst/>
          </a:prstGeom>
          <a:noFill/>
        </p:spPr>
        <p:txBody>
          <a:bodyPr wrap="square" rtlCol="0">
            <a:spAutoFit/>
          </a:bodyPr>
          <a:lstStyle/>
          <a:p>
            <a:pPr algn="ctr">
              <a:spcAft>
                <a:spcPts val="4800"/>
              </a:spcAft>
            </a:pPr>
            <a:r>
              <a:rPr lang="en-AU" sz="4400" b="1" dirty="0">
                <a:solidFill>
                  <a:srgbClr val="FFC000"/>
                </a:solidFill>
              </a:rPr>
              <a:t>WHAT WERE SIX  SPIRITUAL ‘CHARACTERISTICS’ OF AN ‘EFFECTIVE’  FIRST  CENTURY  CHURCH?</a:t>
            </a:r>
            <a:endParaRPr lang="en-AU" sz="4400" b="1" u="sng" dirty="0">
              <a:solidFill>
                <a:srgbClr val="FFC000"/>
              </a:solidFill>
            </a:endParaRPr>
          </a:p>
        </p:txBody>
      </p:sp>
      <p:sp>
        <p:nvSpPr>
          <p:cNvPr id="3" name="TextBox 2">
            <a:extLst>
              <a:ext uri="{FF2B5EF4-FFF2-40B4-BE49-F238E27FC236}">
                <a16:creationId xmlns:a16="http://schemas.microsoft.com/office/drawing/2014/main" id="{C8EA674B-06B7-7640-EA49-65DD8F035AB7}"/>
              </a:ext>
            </a:extLst>
          </p:cNvPr>
          <p:cNvSpPr txBox="1"/>
          <p:nvPr/>
        </p:nvSpPr>
        <p:spPr>
          <a:xfrm>
            <a:off x="317291" y="4734342"/>
            <a:ext cx="11557415" cy="2123658"/>
          </a:xfrm>
          <a:prstGeom prst="rect">
            <a:avLst/>
          </a:prstGeom>
          <a:noFill/>
          <a:effectLst>
            <a:glow rad="127000">
              <a:schemeClr val="accent1">
                <a:alpha val="88000"/>
              </a:schemeClr>
            </a:glow>
          </a:effectLst>
        </p:spPr>
        <p:txBody>
          <a:bodyPr wrap="square" rtlCol="0">
            <a:spAutoFit/>
          </a:bodyPr>
          <a:lstStyle/>
          <a:p>
            <a:pPr algn="ctr">
              <a:spcAft>
                <a:spcPts val="4800"/>
              </a:spcAft>
            </a:pPr>
            <a:r>
              <a:rPr lang="en-AU" sz="4400" b="1" dirty="0">
                <a:solidFill>
                  <a:srgbClr val="FFC000"/>
                </a:solidFill>
              </a:rPr>
              <a:t>Are Christians of the 21</a:t>
            </a:r>
            <a:r>
              <a:rPr lang="en-AU" sz="4400" b="1" baseline="30000" dirty="0">
                <a:solidFill>
                  <a:srgbClr val="FFC000"/>
                </a:solidFill>
              </a:rPr>
              <a:t>st</a:t>
            </a:r>
            <a:r>
              <a:rPr lang="en-AU" sz="4400" b="1" dirty="0">
                <a:solidFill>
                  <a:srgbClr val="FFC000"/>
                </a:solidFill>
              </a:rPr>
              <a:t>  Century to follow the same Spiritual ‘Characteristics’ of these Effective Churches in the first century?</a:t>
            </a:r>
            <a:endParaRPr lang="en-AU" sz="4400" b="1" u="sng" dirty="0">
              <a:solidFill>
                <a:srgbClr val="FFC000"/>
              </a:solidFill>
            </a:endParaRPr>
          </a:p>
        </p:txBody>
      </p:sp>
    </p:spTree>
    <p:extLst>
      <p:ext uri="{BB962C8B-B14F-4D97-AF65-F5344CB8AC3E}">
        <p14:creationId xmlns:p14="http://schemas.microsoft.com/office/powerpoint/2010/main" val="29080203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42CE89-72A7-5639-F4ED-E0B1DCB15FF2}"/>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DCA1E35B-6C41-2C1A-91F5-34970DE7BDB4}"/>
              </a:ext>
            </a:extLst>
          </p:cNvPr>
          <p:cNvSpPr txBox="1"/>
          <p:nvPr/>
        </p:nvSpPr>
        <p:spPr>
          <a:xfrm>
            <a:off x="1081789" y="1389424"/>
            <a:ext cx="10193312" cy="4370427"/>
          </a:xfrm>
          <a:prstGeom prst="rect">
            <a:avLst/>
          </a:prstGeom>
          <a:noFill/>
        </p:spPr>
        <p:txBody>
          <a:bodyPr wrap="square" rtlCol="0">
            <a:spAutoFit/>
          </a:bodyPr>
          <a:lstStyle/>
          <a:p>
            <a:pPr>
              <a:spcAft>
                <a:spcPts val="1200"/>
              </a:spcAft>
            </a:pPr>
            <a:r>
              <a:rPr lang="en-US" sz="3600" baseline="30000" dirty="0">
                <a:solidFill>
                  <a:srgbClr val="3333FF"/>
                </a:solidFill>
              </a:rPr>
              <a:t>26 </a:t>
            </a:r>
            <a:r>
              <a:rPr lang="en-US" sz="3600" dirty="0">
                <a:solidFill>
                  <a:srgbClr val="3333FF"/>
                </a:solidFill>
              </a:rPr>
              <a:t>So in Christ Jesus you are all children of God through faith, </a:t>
            </a:r>
            <a:r>
              <a:rPr lang="en-US" sz="3600" baseline="30000" dirty="0">
                <a:solidFill>
                  <a:srgbClr val="3333FF"/>
                </a:solidFill>
              </a:rPr>
              <a:t>27 </a:t>
            </a:r>
            <a:r>
              <a:rPr lang="en-US" sz="4000" b="1" dirty="0">
                <a:solidFill>
                  <a:srgbClr val="3333FF"/>
                </a:solidFill>
              </a:rPr>
              <a:t>for </a:t>
            </a:r>
            <a:r>
              <a:rPr lang="en-US" sz="3600" dirty="0">
                <a:solidFill>
                  <a:srgbClr val="3333FF"/>
                </a:solidFill>
              </a:rPr>
              <a:t>all of you </a:t>
            </a:r>
            <a:r>
              <a:rPr lang="en-US" sz="3600" b="1" dirty="0">
                <a:solidFill>
                  <a:srgbClr val="3333FF"/>
                </a:solidFill>
              </a:rPr>
              <a:t>who were baptized into Christ </a:t>
            </a:r>
            <a:r>
              <a:rPr lang="en-US" sz="3600" dirty="0">
                <a:solidFill>
                  <a:srgbClr val="3333FF"/>
                </a:solidFill>
              </a:rPr>
              <a:t>have </a:t>
            </a:r>
            <a:r>
              <a:rPr lang="en-US" sz="4000" b="1" dirty="0">
                <a:solidFill>
                  <a:srgbClr val="3333FF"/>
                </a:solidFill>
              </a:rPr>
              <a:t>clothed yourselves with Christ</a:t>
            </a:r>
            <a:r>
              <a:rPr lang="en-US" sz="3600" dirty="0">
                <a:solidFill>
                  <a:srgbClr val="3333FF"/>
                </a:solidFill>
              </a:rPr>
              <a:t>. </a:t>
            </a:r>
            <a:r>
              <a:rPr lang="en-US" sz="2800" b="1" dirty="0"/>
              <a:t>(Romans 6:3-4)</a:t>
            </a:r>
          </a:p>
          <a:p>
            <a:r>
              <a:rPr lang="en-US" sz="3600" baseline="30000" dirty="0">
                <a:solidFill>
                  <a:srgbClr val="3333FF"/>
                </a:solidFill>
              </a:rPr>
              <a:t>28 </a:t>
            </a:r>
            <a:r>
              <a:rPr lang="en-US" sz="3600" dirty="0">
                <a:solidFill>
                  <a:srgbClr val="3333FF"/>
                </a:solidFill>
              </a:rPr>
              <a:t>There is </a:t>
            </a:r>
            <a:r>
              <a:rPr lang="en-US" sz="3600" b="1" dirty="0">
                <a:solidFill>
                  <a:srgbClr val="3333FF"/>
                </a:solidFill>
              </a:rPr>
              <a:t>neither Jew nor Gentile</a:t>
            </a:r>
            <a:r>
              <a:rPr lang="en-US" sz="3600" dirty="0">
                <a:solidFill>
                  <a:srgbClr val="3333FF"/>
                </a:solidFill>
              </a:rPr>
              <a:t>, </a:t>
            </a:r>
            <a:r>
              <a:rPr lang="en-US" sz="3600" b="1" dirty="0">
                <a:solidFill>
                  <a:srgbClr val="3333FF"/>
                </a:solidFill>
              </a:rPr>
              <a:t>neither slave nor free</a:t>
            </a:r>
            <a:r>
              <a:rPr lang="en-US" sz="3600" dirty="0">
                <a:solidFill>
                  <a:srgbClr val="3333FF"/>
                </a:solidFill>
              </a:rPr>
              <a:t>, </a:t>
            </a:r>
            <a:r>
              <a:rPr lang="en-US" sz="3600" b="1" dirty="0">
                <a:solidFill>
                  <a:srgbClr val="3333FF"/>
                </a:solidFill>
              </a:rPr>
              <a:t>nor is there male and female</a:t>
            </a:r>
            <a:r>
              <a:rPr lang="en-US" sz="3600" dirty="0">
                <a:solidFill>
                  <a:srgbClr val="3333FF"/>
                </a:solidFill>
              </a:rPr>
              <a:t>, for you are </a:t>
            </a:r>
            <a:r>
              <a:rPr lang="en-US" sz="4000" b="1" dirty="0">
                <a:solidFill>
                  <a:srgbClr val="3333FF"/>
                </a:solidFill>
              </a:rPr>
              <a:t>all one </a:t>
            </a:r>
            <a:r>
              <a:rPr lang="en-US" sz="3600" b="1" dirty="0">
                <a:solidFill>
                  <a:srgbClr val="3333FF"/>
                </a:solidFill>
              </a:rPr>
              <a:t>in Christ Jesus</a:t>
            </a:r>
            <a:r>
              <a:rPr lang="en-US" sz="3600" dirty="0">
                <a:solidFill>
                  <a:srgbClr val="3333FF"/>
                </a:solidFill>
              </a:rPr>
              <a:t>.</a:t>
            </a:r>
          </a:p>
        </p:txBody>
      </p:sp>
      <p:sp>
        <p:nvSpPr>
          <p:cNvPr id="4" name="TextBox 3">
            <a:extLst>
              <a:ext uri="{FF2B5EF4-FFF2-40B4-BE49-F238E27FC236}">
                <a16:creationId xmlns:a16="http://schemas.microsoft.com/office/drawing/2014/main" id="{0589B9D2-8A0E-2544-3D83-5A7A430FFC35}"/>
              </a:ext>
            </a:extLst>
          </p:cNvPr>
          <p:cNvSpPr txBox="1"/>
          <p:nvPr/>
        </p:nvSpPr>
        <p:spPr>
          <a:xfrm>
            <a:off x="-121919" y="328708"/>
            <a:ext cx="12313919" cy="769441"/>
          </a:xfrm>
          <a:prstGeom prst="rect">
            <a:avLst/>
          </a:prstGeom>
          <a:noFill/>
        </p:spPr>
        <p:txBody>
          <a:bodyPr wrap="square">
            <a:spAutoFit/>
          </a:bodyPr>
          <a:lstStyle/>
          <a:p>
            <a:pPr algn="ctr"/>
            <a:r>
              <a:rPr lang="en-US" sz="4400" b="1" dirty="0"/>
              <a:t>Fifth Key Driver is Galatians 3:26-28 (NIV):</a:t>
            </a:r>
          </a:p>
        </p:txBody>
      </p:sp>
      <p:sp>
        <p:nvSpPr>
          <p:cNvPr id="5" name="TextBox 4">
            <a:extLst>
              <a:ext uri="{FF2B5EF4-FFF2-40B4-BE49-F238E27FC236}">
                <a16:creationId xmlns:a16="http://schemas.microsoft.com/office/drawing/2014/main" id="{307DA9A4-47FF-B618-89CB-029F528D719E}"/>
              </a:ext>
            </a:extLst>
          </p:cNvPr>
          <p:cNvSpPr txBox="1"/>
          <p:nvPr/>
        </p:nvSpPr>
        <p:spPr>
          <a:xfrm>
            <a:off x="374754" y="5736768"/>
            <a:ext cx="11152682" cy="646331"/>
          </a:xfrm>
          <a:prstGeom prst="rect">
            <a:avLst/>
          </a:prstGeom>
          <a:noFill/>
        </p:spPr>
        <p:txBody>
          <a:bodyPr wrap="square">
            <a:spAutoFit/>
          </a:bodyPr>
          <a:lstStyle/>
          <a:p>
            <a:pPr algn="ctr"/>
            <a:r>
              <a:rPr lang="en-US" sz="3600" b="1" dirty="0"/>
              <a:t>Q - What Do These Galatians Verses Mean to You </a:t>
            </a:r>
            <a:r>
              <a:rPr lang="en-US" sz="3600" b="1" dirty="0">
                <a:solidFill>
                  <a:srgbClr val="C00000"/>
                </a:solidFill>
              </a:rPr>
              <a:t>???</a:t>
            </a:r>
          </a:p>
        </p:txBody>
      </p:sp>
    </p:spTree>
    <p:extLst>
      <p:ext uri="{BB962C8B-B14F-4D97-AF65-F5344CB8AC3E}">
        <p14:creationId xmlns:p14="http://schemas.microsoft.com/office/powerpoint/2010/main" val="19860463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3DC081-D3B9-8B0B-C0CB-CA9FD8EA3503}"/>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8544794A-8AA8-1DBC-BDF4-4CAF023AB6EC}"/>
              </a:ext>
            </a:extLst>
          </p:cNvPr>
          <p:cNvSpPr txBox="1"/>
          <p:nvPr/>
        </p:nvSpPr>
        <p:spPr>
          <a:xfrm>
            <a:off x="339777" y="311845"/>
            <a:ext cx="11512445" cy="646331"/>
          </a:xfrm>
          <a:prstGeom prst="rect">
            <a:avLst/>
          </a:prstGeom>
          <a:noFill/>
        </p:spPr>
        <p:txBody>
          <a:bodyPr wrap="square" rtlCol="0">
            <a:spAutoFit/>
          </a:bodyPr>
          <a:lstStyle/>
          <a:p>
            <a:pPr algn="ctr"/>
            <a:r>
              <a:rPr lang="en-US" sz="3600" b="1" dirty="0"/>
              <a:t>These Galatians Verses Remind and Instruct</a:t>
            </a:r>
          </a:p>
        </p:txBody>
      </p:sp>
      <p:sp>
        <p:nvSpPr>
          <p:cNvPr id="5" name="TextBox 4">
            <a:extLst>
              <a:ext uri="{FF2B5EF4-FFF2-40B4-BE49-F238E27FC236}">
                <a16:creationId xmlns:a16="http://schemas.microsoft.com/office/drawing/2014/main" id="{8A765228-CA6E-0FFD-D202-165C0CA44F96}"/>
              </a:ext>
            </a:extLst>
          </p:cNvPr>
          <p:cNvSpPr txBox="1"/>
          <p:nvPr/>
        </p:nvSpPr>
        <p:spPr>
          <a:xfrm>
            <a:off x="182880" y="1202961"/>
            <a:ext cx="12009120" cy="6247864"/>
          </a:xfrm>
          <a:prstGeom prst="rect">
            <a:avLst/>
          </a:prstGeom>
          <a:noFill/>
        </p:spPr>
        <p:txBody>
          <a:bodyPr wrap="square">
            <a:spAutoFit/>
          </a:bodyPr>
          <a:lstStyle/>
          <a:p>
            <a:pPr marL="571500" indent="-571500">
              <a:spcAft>
                <a:spcPts val="1200"/>
              </a:spcAft>
              <a:buFont typeface="Arial" panose="020B0604020202020204" pitchFamily="34" charset="0"/>
              <a:buChar char="•"/>
            </a:pPr>
            <a:r>
              <a:rPr lang="en-US" sz="3600" dirty="0">
                <a:solidFill>
                  <a:srgbClr val="6E2D0C"/>
                </a:solidFill>
              </a:rPr>
              <a:t>When you are </a:t>
            </a:r>
            <a:r>
              <a:rPr lang="en-US" sz="3600" b="1" dirty="0">
                <a:solidFill>
                  <a:srgbClr val="6E2D0C"/>
                </a:solidFill>
              </a:rPr>
              <a:t>Baptized into Christ</a:t>
            </a:r>
            <a:r>
              <a:rPr lang="en-US" sz="3600" dirty="0">
                <a:solidFill>
                  <a:srgbClr val="6E2D0C"/>
                </a:solidFill>
              </a:rPr>
              <a:t>, you put on Christ.</a:t>
            </a:r>
          </a:p>
          <a:p>
            <a:pPr marL="571500" indent="-571500">
              <a:spcAft>
                <a:spcPts val="600"/>
              </a:spcAft>
              <a:buFont typeface="Arial" panose="020B0604020202020204" pitchFamily="34" charset="0"/>
              <a:buChar char="•"/>
            </a:pPr>
            <a:r>
              <a:rPr lang="en-US" sz="3600" dirty="0">
                <a:solidFill>
                  <a:srgbClr val="6E2D0C"/>
                </a:solidFill>
              </a:rPr>
              <a:t>There are 3 attributes of Equality as Children of God. </a:t>
            </a:r>
          </a:p>
          <a:p>
            <a:pPr marL="900113">
              <a:spcAft>
                <a:spcPts val="600"/>
              </a:spcAft>
            </a:pPr>
            <a:r>
              <a:rPr lang="en-US" sz="3600" dirty="0">
                <a:solidFill>
                  <a:srgbClr val="6E2D0C"/>
                </a:solidFill>
              </a:rPr>
              <a:t>There is no </a:t>
            </a:r>
            <a:r>
              <a:rPr lang="en-US" sz="3600" b="1" dirty="0">
                <a:solidFill>
                  <a:srgbClr val="6E2D0C"/>
                </a:solidFill>
              </a:rPr>
              <a:t>male or female gender </a:t>
            </a:r>
            <a:r>
              <a:rPr lang="en-US" sz="3600" dirty="0">
                <a:solidFill>
                  <a:srgbClr val="6E2D0C"/>
                </a:solidFill>
              </a:rPr>
              <a:t>distinction.</a:t>
            </a:r>
          </a:p>
          <a:p>
            <a:pPr marL="900113">
              <a:spcAft>
                <a:spcPts val="600"/>
              </a:spcAft>
            </a:pPr>
            <a:r>
              <a:rPr lang="en-US" sz="3600" dirty="0">
                <a:solidFill>
                  <a:srgbClr val="6E2D0C"/>
                </a:solidFill>
              </a:rPr>
              <a:t>An intent of no </a:t>
            </a:r>
            <a:r>
              <a:rPr lang="en-US" sz="3600" b="1" dirty="0">
                <a:solidFill>
                  <a:srgbClr val="6E2D0C"/>
                </a:solidFill>
              </a:rPr>
              <a:t>country or region </a:t>
            </a:r>
            <a:r>
              <a:rPr lang="en-US" sz="3600" dirty="0">
                <a:solidFill>
                  <a:srgbClr val="6E2D0C"/>
                </a:solidFill>
              </a:rPr>
              <a:t>distinction.</a:t>
            </a:r>
          </a:p>
          <a:p>
            <a:pPr marL="900113">
              <a:spcAft>
                <a:spcPts val="600"/>
              </a:spcAft>
            </a:pPr>
            <a:r>
              <a:rPr lang="en-US" sz="3600" dirty="0">
                <a:solidFill>
                  <a:srgbClr val="6E2D0C"/>
                </a:solidFill>
              </a:rPr>
              <a:t>There is no </a:t>
            </a:r>
            <a:r>
              <a:rPr lang="en-US" sz="3600" b="1" dirty="0">
                <a:solidFill>
                  <a:srgbClr val="6E2D0C"/>
                </a:solidFill>
              </a:rPr>
              <a:t>poor or wealth </a:t>
            </a:r>
            <a:r>
              <a:rPr lang="en-US" sz="3600" dirty="0">
                <a:solidFill>
                  <a:srgbClr val="6E2D0C"/>
                </a:solidFill>
              </a:rPr>
              <a:t>distinction.</a:t>
            </a:r>
          </a:p>
          <a:p>
            <a:pPr marL="571500" indent="-571500">
              <a:spcAft>
                <a:spcPts val="600"/>
              </a:spcAft>
              <a:buFont typeface="Arial" panose="020B0604020202020204" pitchFamily="34" charset="0"/>
              <a:buChar char="•"/>
            </a:pPr>
            <a:r>
              <a:rPr lang="en-US" sz="3600" dirty="0">
                <a:solidFill>
                  <a:srgbClr val="6E2D0C"/>
                </a:solidFill>
              </a:rPr>
              <a:t>Regarding these 3 caveats, when disciples are baptized into Christ they </a:t>
            </a:r>
            <a:r>
              <a:rPr lang="en-US" sz="3600" b="1" dirty="0">
                <a:solidFill>
                  <a:srgbClr val="6E2D0C"/>
                </a:solidFill>
              </a:rPr>
              <a:t>are ‘Clothed in Christ’ – one in Christ</a:t>
            </a:r>
          </a:p>
          <a:p>
            <a:pPr marL="539750">
              <a:spcAft>
                <a:spcPts val="600"/>
              </a:spcAft>
            </a:pPr>
            <a:r>
              <a:rPr lang="en-US" sz="3600" b="1" dirty="0"/>
              <a:t>In effect, Christians are not clothed in manhood nor clothed in  womanhood</a:t>
            </a:r>
            <a:r>
              <a:rPr lang="en-US" sz="3600" dirty="0"/>
              <a:t>. They are </a:t>
            </a:r>
            <a:r>
              <a:rPr lang="en-US" sz="3600" b="1" dirty="0"/>
              <a:t>both clothed </a:t>
            </a:r>
            <a:r>
              <a:rPr lang="en-US" sz="3600" dirty="0"/>
              <a:t>in Christ</a:t>
            </a:r>
          </a:p>
          <a:p>
            <a:pPr marL="571500" indent="-571500">
              <a:buFont typeface="Arial" panose="020B0604020202020204" pitchFamily="34" charset="0"/>
              <a:buChar char="•"/>
            </a:pPr>
            <a:endParaRPr lang="en-US" sz="3600" dirty="0">
              <a:solidFill>
                <a:srgbClr val="3333FF"/>
              </a:solidFill>
            </a:endParaRPr>
          </a:p>
        </p:txBody>
      </p:sp>
    </p:spTree>
    <p:extLst>
      <p:ext uri="{BB962C8B-B14F-4D97-AF65-F5344CB8AC3E}">
        <p14:creationId xmlns:p14="http://schemas.microsoft.com/office/powerpoint/2010/main" val="34688359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10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10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fade">
                                      <p:cBhvr>
                                        <p:cTn id="27" dur="1000"/>
                                        <p:tgtEl>
                                          <p:spTgt spid="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5">
                                            <p:txEl>
                                              <p:pRg st="5" end="5"/>
                                            </p:txEl>
                                          </p:spTgt>
                                        </p:tgtEl>
                                        <p:attrNameLst>
                                          <p:attrName>style.visibility</p:attrName>
                                        </p:attrNameLst>
                                      </p:cBhvr>
                                      <p:to>
                                        <p:strVal val="visible"/>
                                      </p:to>
                                    </p:set>
                                    <p:animEffect transition="in" filter="fade">
                                      <p:cBhvr>
                                        <p:cTn id="32" dur="1000"/>
                                        <p:tgtEl>
                                          <p:spTgt spid="5">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5">
                                            <p:txEl>
                                              <p:pRg st="6" end="6"/>
                                            </p:txEl>
                                          </p:spTgt>
                                        </p:tgtEl>
                                        <p:attrNameLst>
                                          <p:attrName>style.visibility</p:attrName>
                                        </p:attrNameLst>
                                      </p:cBhvr>
                                      <p:to>
                                        <p:strVal val="visible"/>
                                      </p:to>
                                    </p:set>
                                    <p:animEffect transition="in" filter="fade">
                                      <p:cBhvr>
                                        <p:cTn id="37" dur="10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5C1A80-9B2A-D8BE-6CD5-3A6A2B1691D4}"/>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2CD09231-CF3F-9412-AAAE-D075338F615C}"/>
              </a:ext>
            </a:extLst>
          </p:cNvPr>
          <p:cNvSpPr txBox="1"/>
          <p:nvPr/>
        </p:nvSpPr>
        <p:spPr>
          <a:xfrm>
            <a:off x="0" y="54524"/>
            <a:ext cx="12192000" cy="1446550"/>
          </a:xfrm>
          <a:prstGeom prst="rect">
            <a:avLst/>
          </a:prstGeom>
          <a:noFill/>
        </p:spPr>
        <p:txBody>
          <a:bodyPr wrap="square" rtlCol="0">
            <a:spAutoFit/>
          </a:bodyPr>
          <a:lstStyle/>
          <a:p>
            <a:pPr algn="ctr"/>
            <a:r>
              <a:rPr lang="en-AU" sz="4400" b="1" dirty="0"/>
              <a:t>The sixth Key Driver - Characteristic Of An Effective CHURCH are ‘One Another’ actions</a:t>
            </a:r>
            <a:r>
              <a:rPr lang="en-AU" sz="3600" b="1" dirty="0"/>
              <a:t>:</a:t>
            </a:r>
            <a:endParaRPr lang="en-US" sz="3600" b="1" dirty="0"/>
          </a:p>
        </p:txBody>
      </p:sp>
      <p:sp>
        <p:nvSpPr>
          <p:cNvPr id="5" name="TextBox 4">
            <a:extLst>
              <a:ext uri="{FF2B5EF4-FFF2-40B4-BE49-F238E27FC236}">
                <a16:creationId xmlns:a16="http://schemas.microsoft.com/office/drawing/2014/main" id="{1A76BACE-C9EB-64AD-94EB-97726CD88AF8}"/>
              </a:ext>
            </a:extLst>
          </p:cNvPr>
          <p:cNvSpPr txBox="1"/>
          <p:nvPr/>
        </p:nvSpPr>
        <p:spPr>
          <a:xfrm>
            <a:off x="439713" y="1465335"/>
            <a:ext cx="11752287" cy="4324261"/>
          </a:xfrm>
          <a:prstGeom prst="rect">
            <a:avLst/>
          </a:prstGeom>
          <a:noFill/>
        </p:spPr>
        <p:txBody>
          <a:bodyPr wrap="square">
            <a:spAutoFit/>
          </a:bodyPr>
          <a:lstStyle/>
          <a:p>
            <a:pPr marL="457200" indent="-457200" algn="just">
              <a:spcAft>
                <a:spcPts val="600"/>
              </a:spcAft>
              <a:buFont typeface="Arial" panose="020B0604020202020204" pitchFamily="34" charset="0"/>
              <a:buChar char="•"/>
            </a:pPr>
            <a:r>
              <a:rPr lang="en-US" sz="3000" b="1" dirty="0">
                <a:solidFill>
                  <a:srgbClr val="6E2D0C"/>
                </a:solidFill>
                <a:ea typeface="Calibri" panose="020F0502020204030204" pitchFamily="34" charset="0"/>
                <a:cs typeface="Angsana New" panose="02020603050405020304" pitchFamily="18" charset="-34"/>
              </a:rPr>
              <a:t>Comfort one another </a:t>
            </a:r>
            <a:r>
              <a:rPr lang="en-US" sz="3000" dirty="0">
                <a:solidFill>
                  <a:srgbClr val="6E2D0C"/>
                </a:solidFill>
                <a:ea typeface="Calibri" panose="020F0502020204030204" pitchFamily="34" charset="0"/>
                <a:cs typeface="Angsana New" panose="02020603050405020304" pitchFamily="18" charset="-34"/>
              </a:rPr>
              <a:t>(1 Thessalonians 4:18, KJV, ASV, MEV).</a:t>
            </a:r>
          </a:p>
          <a:p>
            <a:pPr marL="457200" lvl="0" indent="-457200" algn="just">
              <a:spcAft>
                <a:spcPts val="600"/>
              </a:spcAft>
              <a:buFont typeface="Arial" panose="020B0604020202020204" pitchFamily="34" charset="0"/>
              <a:buChar char="•"/>
            </a:pPr>
            <a:r>
              <a:rPr lang="en-US" sz="3000" b="1" dirty="0">
                <a:solidFill>
                  <a:srgbClr val="6E2D0C"/>
                </a:solidFill>
                <a:effectLst/>
                <a:ea typeface="Calibri" panose="020F0502020204030204" pitchFamily="34" charset="0"/>
                <a:cs typeface="Angsana New" panose="02020603050405020304" pitchFamily="18" charset="-34"/>
              </a:rPr>
              <a:t>Build each other up </a:t>
            </a:r>
            <a:r>
              <a:rPr lang="en-US" sz="3000" dirty="0">
                <a:solidFill>
                  <a:srgbClr val="6E2D0C"/>
                </a:solidFill>
                <a:effectLst/>
                <a:ea typeface="Calibri" panose="020F0502020204030204" pitchFamily="34" charset="0"/>
                <a:cs typeface="Angsana New" panose="02020603050405020304" pitchFamily="18" charset="-34"/>
              </a:rPr>
              <a:t>(1 Thessalonians 5:11, NIV, ISV, CJB).</a:t>
            </a:r>
          </a:p>
          <a:p>
            <a:pPr marL="457200" indent="-457200" algn="just">
              <a:spcAft>
                <a:spcPts val="600"/>
              </a:spcAft>
              <a:buFont typeface="Arial" panose="020B0604020202020204" pitchFamily="34" charset="0"/>
              <a:buChar char="•"/>
            </a:pPr>
            <a:r>
              <a:rPr lang="en-US" sz="3000" b="1" dirty="0">
                <a:solidFill>
                  <a:srgbClr val="6E2D0C"/>
                </a:solidFill>
                <a:ea typeface="Calibri" panose="020F0502020204030204" pitchFamily="34" charset="0"/>
                <a:cs typeface="Angsana New" panose="02020603050405020304" pitchFamily="18" charset="-34"/>
              </a:rPr>
              <a:t>Encourage one another </a:t>
            </a:r>
            <a:r>
              <a:rPr lang="en-US" sz="3000" dirty="0">
                <a:solidFill>
                  <a:srgbClr val="6E2D0C"/>
                </a:solidFill>
                <a:ea typeface="Calibri" panose="020F0502020204030204" pitchFamily="34" charset="0"/>
                <a:cs typeface="Angsana New" panose="02020603050405020304" pitchFamily="18" charset="-34"/>
              </a:rPr>
              <a:t>(1 Thessalonians 5:11, ESV, CSB).</a:t>
            </a:r>
          </a:p>
          <a:p>
            <a:pPr marL="457200" lvl="0" indent="-457200" algn="just">
              <a:spcAft>
                <a:spcPts val="600"/>
              </a:spcAft>
              <a:buFont typeface="Arial" panose="020B0604020202020204" pitchFamily="34" charset="0"/>
              <a:buChar char="•"/>
            </a:pPr>
            <a:r>
              <a:rPr lang="en-US" sz="3000" b="1" dirty="0">
                <a:solidFill>
                  <a:srgbClr val="6E2D0C"/>
                </a:solidFill>
                <a:effectLst/>
                <a:ea typeface="Calibri" panose="020F0502020204030204" pitchFamily="34" charset="0"/>
                <a:cs typeface="Angsana New" panose="02020603050405020304" pitchFamily="18" charset="-34"/>
              </a:rPr>
              <a:t>Building up of one another </a:t>
            </a:r>
            <a:r>
              <a:rPr lang="en-US" sz="3000" dirty="0">
                <a:solidFill>
                  <a:srgbClr val="6E2D0C"/>
                </a:solidFill>
                <a:effectLst/>
                <a:ea typeface="Calibri" panose="020F0502020204030204" pitchFamily="34" charset="0"/>
                <a:cs typeface="Angsana New" panose="02020603050405020304" pitchFamily="18" charset="-34"/>
              </a:rPr>
              <a:t>(Romans 14:19, NASB, ISV).</a:t>
            </a:r>
          </a:p>
          <a:p>
            <a:pPr marL="457200" lvl="0" indent="-457200" algn="just">
              <a:spcAft>
                <a:spcPts val="600"/>
              </a:spcAft>
              <a:buFont typeface="Arial" panose="020B0604020202020204" pitchFamily="34" charset="0"/>
              <a:buChar char="•"/>
            </a:pPr>
            <a:r>
              <a:rPr lang="en-US" sz="3000" b="1" dirty="0">
                <a:solidFill>
                  <a:srgbClr val="6E2D0C"/>
                </a:solidFill>
                <a:effectLst/>
                <a:ea typeface="Calibri" panose="020F0502020204030204" pitchFamily="34" charset="0"/>
                <a:cs typeface="Angsana New" panose="02020603050405020304" pitchFamily="18" charset="-34"/>
              </a:rPr>
              <a:t>Instruct / teach one another </a:t>
            </a:r>
            <a:r>
              <a:rPr lang="en-US" sz="3000" dirty="0">
                <a:solidFill>
                  <a:srgbClr val="6E2D0C"/>
                </a:solidFill>
                <a:effectLst/>
                <a:ea typeface="Calibri" panose="020F0502020204030204" pitchFamily="34" charset="0"/>
                <a:cs typeface="Angsana New" panose="02020603050405020304" pitchFamily="18" charset="-34"/>
              </a:rPr>
              <a:t>(Romans 15:14, ESV, CSB, ISV).</a:t>
            </a:r>
          </a:p>
          <a:p>
            <a:pPr marL="457200" lvl="0" indent="-457200" algn="just">
              <a:spcAft>
                <a:spcPts val="600"/>
              </a:spcAft>
              <a:buFont typeface="Arial" panose="020B0604020202020204" pitchFamily="34" charset="0"/>
              <a:buChar char="•"/>
            </a:pPr>
            <a:r>
              <a:rPr lang="en-US" sz="3000" b="1" dirty="0">
                <a:solidFill>
                  <a:srgbClr val="6E2D0C"/>
                </a:solidFill>
                <a:effectLst/>
                <a:ea typeface="Calibri" panose="020F0502020204030204" pitchFamily="34" charset="0"/>
                <a:cs typeface="Angsana New" panose="02020603050405020304" pitchFamily="18" charset="-34"/>
              </a:rPr>
              <a:t>Serve one another </a:t>
            </a:r>
            <a:r>
              <a:rPr lang="en-US" sz="3000" dirty="0">
                <a:solidFill>
                  <a:srgbClr val="6E2D0C"/>
                </a:solidFill>
                <a:effectLst/>
                <a:ea typeface="Calibri" panose="020F0502020204030204" pitchFamily="34" charset="0"/>
                <a:cs typeface="Angsana New" panose="02020603050405020304" pitchFamily="18" charset="-34"/>
              </a:rPr>
              <a:t>(Galatians 5:13, ESV, CEB, CEV, CJV, ISV).</a:t>
            </a:r>
          </a:p>
          <a:p>
            <a:pPr marL="457200" indent="-457200" algn="just">
              <a:spcAft>
                <a:spcPts val="600"/>
              </a:spcAft>
              <a:buFont typeface="Arial" panose="020B0604020202020204" pitchFamily="34" charset="0"/>
              <a:buChar char="•"/>
            </a:pPr>
            <a:r>
              <a:rPr lang="en-US" sz="3000" b="1" dirty="0">
                <a:solidFill>
                  <a:srgbClr val="6E2D0C"/>
                </a:solidFill>
                <a:ea typeface="Calibri" panose="020F0502020204030204" pitchFamily="34" charset="0"/>
                <a:cs typeface="Angsana New" panose="02020603050405020304" pitchFamily="18" charset="-34"/>
              </a:rPr>
              <a:t>Exhort one another daily </a:t>
            </a:r>
            <a:r>
              <a:rPr lang="en-US" sz="3000" dirty="0">
                <a:solidFill>
                  <a:srgbClr val="6E2D0C"/>
                </a:solidFill>
                <a:ea typeface="Calibri" panose="020F0502020204030204" pitchFamily="34" charset="0"/>
                <a:cs typeface="Angsana New" panose="02020603050405020304" pitchFamily="18" charset="-34"/>
              </a:rPr>
              <a:t>(Hebrews 3:13, KJV, MEV, ESV).</a:t>
            </a:r>
          </a:p>
          <a:p>
            <a:pPr marL="457200" lvl="0" indent="-457200" algn="just">
              <a:spcAft>
                <a:spcPts val="600"/>
              </a:spcAft>
              <a:buFont typeface="Arial" panose="020B0604020202020204" pitchFamily="34" charset="0"/>
              <a:buChar char="•"/>
            </a:pPr>
            <a:r>
              <a:rPr lang="en-US" sz="3000" b="1" dirty="0">
                <a:solidFill>
                  <a:srgbClr val="6E2D0C"/>
                </a:solidFill>
                <a:effectLst/>
                <a:ea typeface="Calibri" panose="020F0502020204030204" pitchFamily="34" charset="0"/>
                <a:cs typeface="Angsana New" panose="02020603050405020304" pitchFamily="18" charset="-34"/>
              </a:rPr>
              <a:t>Stir up one another to love and good works </a:t>
            </a:r>
            <a:r>
              <a:rPr lang="en-US" sz="3000" dirty="0">
                <a:solidFill>
                  <a:srgbClr val="6E2D0C"/>
                </a:solidFill>
                <a:effectLst/>
                <a:ea typeface="Calibri" panose="020F0502020204030204" pitchFamily="34" charset="0"/>
                <a:cs typeface="Angsana New" panose="02020603050405020304" pitchFamily="18" charset="-34"/>
              </a:rPr>
              <a:t>(Hebrews 10:24, ESV)</a:t>
            </a:r>
          </a:p>
        </p:txBody>
      </p:sp>
      <p:sp>
        <p:nvSpPr>
          <p:cNvPr id="9" name="TextBox 8">
            <a:extLst>
              <a:ext uri="{FF2B5EF4-FFF2-40B4-BE49-F238E27FC236}">
                <a16:creationId xmlns:a16="http://schemas.microsoft.com/office/drawing/2014/main" id="{8D8FE2B1-49ED-3489-DD99-2532B87A9AD6}"/>
              </a:ext>
            </a:extLst>
          </p:cNvPr>
          <p:cNvSpPr txBox="1"/>
          <p:nvPr/>
        </p:nvSpPr>
        <p:spPr>
          <a:xfrm>
            <a:off x="204864" y="5938523"/>
            <a:ext cx="12192000" cy="560153"/>
          </a:xfrm>
          <a:prstGeom prst="rect">
            <a:avLst/>
          </a:prstGeom>
          <a:noFill/>
        </p:spPr>
        <p:txBody>
          <a:bodyPr wrap="square">
            <a:spAutoFit/>
          </a:bodyPr>
          <a:lstStyle/>
          <a:p>
            <a:pPr marL="90170" marR="125730" algn="ctr">
              <a:lnSpc>
                <a:spcPct val="95000"/>
              </a:lnSpc>
              <a:spcAft>
                <a:spcPts val="600"/>
              </a:spcAft>
            </a:pPr>
            <a:r>
              <a:rPr lang="en-US" sz="3200" b="1" dirty="0"/>
              <a:t>In effect, the Church is a Team Approach of One to Another.</a:t>
            </a:r>
            <a:endParaRPr lang="en-US" sz="3200" dirty="0">
              <a:solidFill>
                <a:srgbClr val="3333FF"/>
              </a:solidFill>
              <a:effectLst/>
              <a:latin typeface="Palatino Linotype" panose="02040502050505030304" pitchFamily="18" charset="0"/>
              <a:ea typeface="Calibri" panose="020F0502020204030204" pitchFamily="34" charset="0"/>
              <a:cs typeface="Angsana New" panose="02020603050405020304" pitchFamily="18" charset="-34"/>
            </a:endParaRPr>
          </a:p>
        </p:txBody>
      </p:sp>
    </p:spTree>
    <p:extLst>
      <p:ext uri="{BB962C8B-B14F-4D97-AF65-F5344CB8AC3E}">
        <p14:creationId xmlns:p14="http://schemas.microsoft.com/office/powerpoint/2010/main" val="16104232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2C31288-EDDF-2B7E-6D03-0056EEDA11C3}"/>
              </a:ext>
            </a:extLst>
          </p:cNvPr>
          <p:cNvSpPr txBox="1"/>
          <p:nvPr/>
        </p:nvSpPr>
        <p:spPr>
          <a:xfrm>
            <a:off x="539647" y="2828835"/>
            <a:ext cx="10590637" cy="1200329"/>
          </a:xfrm>
          <a:prstGeom prst="rect">
            <a:avLst/>
          </a:prstGeom>
          <a:noFill/>
        </p:spPr>
        <p:txBody>
          <a:bodyPr wrap="square" rtlCol="0">
            <a:spAutoFit/>
          </a:bodyPr>
          <a:lstStyle/>
          <a:p>
            <a:pPr marL="571500" indent="-571500">
              <a:buFont typeface="Arial" panose="020B0604020202020204" pitchFamily="34" charset="0"/>
              <a:buChar char="•"/>
            </a:pPr>
            <a:r>
              <a:rPr lang="en-AU" sz="3600" dirty="0">
                <a:solidFill>
                  <a:srgbClr val="6E2D0C"/>
                </a:solidFill>
              </a:rPr>
              <a:t>Over 50 of these ‘One Another’ or ‘Each Other’ actions are ‘commands’ – </a:t>
            </a:r>
            <a:r>
              <a:rPr lang="en-AU" sz="3600" b="1" dirty="0">
                <a:solidFill>
                  <a:srgbClr val="6E2D0C"/>
                </a:solidFill>
              </a:rPr>
              <a:t>think about that</a:t>
            </a:r>
            <a:r>
              <a:rPr lang="en-AU" sz="3600" dirty="0">
                <a:solidFill>
                  <a:srgbClr val="3333FF"/>
                </a:solidFill>
              </a:rPr>
              <a:t>.</a:t>
            </a:r>
            <a:endParaRPr lang="en-US" sz="3600" dirty="0">
              <a:solidFill>
                <a:srgbClr val="3333FF"/>
              </a:solidFill>
            </a:endParaRPr>
          </a:p>
        </p:txBody>
      </p:sp>
      <p:sp>
        <p:nvSpPr>
          <p:cNvPr id="3" name="TextBox 2">
            <a:extLst>
              <a:ext uri="{FF2B5EF4-FFF2-40B4-BE49-F238E27FC236}">
                <a16:creationId xmlns:a16="http://schemas.microsoft.com/office/drawing/2014/main" id="{0616E42E-9E9A-B6FB-9357-5DD3C6C44B4D}"/>
              </a:ext>
            </a:extLst>
          </p:cNvPr>
          <p:cNvSpPr txBox="1"/>
          <p:nvPr/>
        </p:nvSpPr>
        <p:spPr>
          <a:xfrm>
            <a:off x="539647" y="714817"/>
            <a:ext cx="11652353" cy="646331"/>
          </a:xfrm>
          <a:prstGeom prst="rect">
            <a:avLst/>
          </a:prstGeom>
          <a:noFill/>
        </p:spPr>
        <p:txBody>
          <a:bodyPr wrap="square" rtlCol="0">
            <a:spAutoFit/>
          </a:bodyPr>
          <a:lstStyle/>
          <a:p>
            <a:pPr marL="571500" indent="-571500">
              <a:buFont typeface="Arial" panose="020B0604020202020204" pitchFamily="34" charset="0"/>
              <a:buChar char="•"/>
            </a:pPr>
            <a:r>
              <a:rPr lang="en-AU" sz="3600" dirty="0">
                <a:solidFill>
                  <a:srgbClr val="6E2D0C"/>
                </a:solidFill>
              </a:rPr>
              <a:t>There are 100 ‘One Another’ actions in the NT. </a:t>
            </a:r>
            <a:endParaRPr lang="en-US" sz="3600" dirty="0">
              <a:solidFill>
                <a:srgbClr val="6E2D0C"/>
              </a:solidFill>
            </a:endParaRPr>
          </a:p>
        </p:txBody>
      </p:sp>
      <p:sp>
        <p:nvSpPr>
          <p:cNvPr id="4" name="TextBox 3">
            <a:extLst>
              <a:ext uri="{FF2B5EF4-FFF2-40B4-BE49-F238E27FC236}">
                <a16:creationId xmlns:a16="http://schemas.microsoft.com/office/drawing/2014/main" id="{A93496AF-6C2B-37FE-061C-E4D9BB9583CE}"/>
              </a:ext>
            </a:extLst>
          </p:cNvPr>
          <p:cNvSpPr txBox="1"/>
          <p:nvPr/>
        </p:nvSpPr>
        <p:spPr>
          <a:xfrm>
            <a:off x="539647" y="1498437"/>
            <a:ext cx="11112706" cy="1200329"/>
          </a:xfrm>
          <a:prstGeom prst="rect">
            <a:avLst/>
          </a:prstGeom>
          <a:noFill/>
        </p:spPr>
        <p:txBody>
          <a:bodyPr wrap="square" rtlCol="0">
            <a:spAutoFit/>
          </a:bodyPr>
          <a:lstStyle/>
          <a:p>
            <a:pPr marL="571500" indent="-571500">
              <a:buFont typeface="Arial" panose="020B0604020202020204" pitchFamily="34" charset="0"/>
              <a:buChar char="•"/>
            </a:pPr>
            <a:r>
              <a:rPr lang="en-AU" sz="3600" dirty="0">
                <a:solidFill>
                  <a:srgbClr val="6E2D0C"/>
                </a:solidFill>
              </a:rPr>
              <a:t>These 100 One Another – Each Other Actions are requested by Jesus and four Inspired NT writers.</a:t>
            </a:r>
          </a:p>
        </p:txBody>
      </p:sp>
      <p:sp>
        <p:nvSpPr>
          <p:cNvPr id="6" name="TextBox 5">
            <a:extLst>
              <a:ext uri="{FF2B5EF4-FFF2-40B4-BE49-F238E27FC236}">
                <a16:creationId xmlns:a16="http://schemas.microsoft.com/office/drawing/2014/main" id="{B39C71C8-39E9-F974-8A47-4C3AFB288868}"/>
              </a:ext>
            </a:extLst>
          </p:cNvPr>
          <p:cNvSpPr txBox="1"/>
          <p:nvPr/>
        </p:nvSpPr>
        <p:spPr>
          <a:xfrm>
            <a:off x="0" y="7526"/>
            <a:ext cx="12321914" cy="646331"/>
          </a:xfrm>
          <a:prstGeom prst="rect">
            <a:avLst/>
          </a:prstGeom>
          <a:noFill/>
        </p:spPr>
        <p:txBody>
          <a:bodyPr wrap="square" rtlCol="0">
            <a:spAutoFit/>
          </a:bodyPr>
          <a:lstStyle/>
          <a:p>
            <a:pPr algn="ctr"/>
            <a:r>
              <a:rPr lang="en-US" sz="3600" b="1" dirty="0"/>
              <a:t>Why Are The  ‘One Another’ commands Vital </a:t>
            </a:r>
            <a:r>
              <a:rPr lang="en-US" sz="3600" b="1" dirty="0">
                <a:solidFill>
                  <a:srgbClr val="C00000"/>
                </a:solidFill>
              </a:rPr>
              <a:t>???</a:t>
            </a:r>
          </a:p>
        </p:txBody>
      </p:sp>
      <p:sp>
        <p:nvSpPr>
          <p:cNvPr id="9" name="TextBox 8">
            <a:extLst>
              <a:ext uri="{FF2B5EF4-FFF2-40B4-BE49-F238E27FC236}">
                <a16:creationId xmlns:a16="http://schemas.microsoft.com/office/drawing/2014/main" id="{5F0571B2-BEE1-11CA-70A2-5A343F54DB48}"/>
              </a:ext>
            </a:extLst>
          </p:cNvPr>
          <p:cNvSpPr txBox="1"/>
          <p:nvPr/>
        </p:nvSpPr>
        <p:spPr>
          <a:xfrm>
            <a:off x="179882" y="4736455"/>
            <a:ext cx="11902190" cy="2062103"/>
          </a:xfrm>
          <a:prstGeom prst="rect">
            <a:avLst/>
          </a:prstGeom>
          <a:noFill/>
        </p:spPr>
        <p:txBody>
          <a:bodyPr wrap="square">
            <a:spAutoFit/>
          </a:bodyPr>
          <a:lstStyle/>
          <a:p>
            <a:r>
              <a:rPr lang="en-AU" sz="3200" b="1" dirty="0">
                <a:solidFill>
                  <a:srgbClr val="C00000"/>
                </a:solidFill>
              </a:rPr>
              <a:t>They are not good reasons. Rather, there is a Need to Refocus away from the 2</a:t>
            </a:r>
            <a:r>
              <a:rPr lang="en-AU" sz="3200" b="1" baseline="30000" dirty="0">
                <a:solidFill>
                  <a:srgbClr val="C00000"/>
                </a:solidFill>
              </a:rPr>
              <a:t>nd</a:t>
            </a:r>
            <a:r>
              <a:rPr lang="en-AU" sz="3200" b="1" dirty="0">
                <a:solidFill>
                  <a:srgbClr val="C00000"/>
                </a:solidFill>
              </a:rPr>
              <a:t> to 21</a:t>
            </a:r>
            <a:r>
              <a:rPr lang="en-AU" sz="3200" b="1" baseline="30000" dirty="0">
                <a:solidFill>
                  <a:srgbClr val="C00000"/>
                </a:solidFill>
              </a:rPr>
              <a:t>st</a:t>
            </a:r>
            <a:r>
              <a:rPr lang="en-AU" sz="3200" b="1" dirty="0">
                <a:solidFill>
                  <a:srgbClr val="C00000"/>
                </a:solidFill>
              </a:rPr>
              <a:t> century manmade traditions and apply the New Testament teachings effectively like the First Century Churches were commanded and did so.  FOR EXAMPLE:</a:t>
            </a:r>
            <a:endParaRPr lang="en-US" sz="3200" dirty="0"/>
          </a:p>
        </p:txBody>
      </p:sp>
      <p:sp>
        <p:nvSpPr>
          <p:cNvPr id="7" name="TextBox 6">
            <a:extLst>
              <a:ext uri="{FF2B5EF4-FFF2-40B4-BE49-F238E27FC236}">
                <a16:creationId xmlns:a16="http://schemas.microsoft.com/office/drawing/2014/main" id="{973C50A2-7B92-77BC-1534-3A48EB49C7AF}"/>
              </a:ext>
            </a:extLst>
          </p:cNvPr>
          <p:cNvSpPr txBox="1"/>
          <p:nvPr/>
        </p:nvSpPr>
        <p:spPr>
          <a:xfrm>
            <a:off x="-129914" y="4029164"/>
            <a:ext cx="12321914" cy="646331"/>
          </a:xfrm>
          <a:prstGeom prst="rect">
            <a:avLst/>
          </a:prstGeom>
          <a:noFill/>
        </p:spPr>
        <p:txBody>
          <a:bodyPr wrap="square" rtlCol="0">
            <a:spAutoFit/>
          </a:bodyPr>
          <a:lstStyle/>
          <a:p>
            <a:pPr algn="ctr"/>
            <a:r>
              <a:rPr lang="en-US" sz="3600" b="1" dirty="0"/>
              <a:t>Why have manmade traditions taken over in  Churches</a:t>
            </a:r>
            <a:r>
              <a:rPr lang="en-US" sz="3600" b="1" dirty="0">
                <a:solidFill>
                  <a:srgbClr val="C00000"/>
                </a:solidFill>
              </a:rPr>
              <a:t>???</a:t>
            </a:r>
          </a:p>
        </p:txBody>
      </p:sp>
    </p:spTree>
    <p:extLst>
      <p:ext uri="{BB962C8B-B14F-4D97-AF65-F5344CB8AC3E}">
        <p14:creationId xmlns:p14="http://schemas.microsoft.com/office/powerpoint/2010/main" val="19908341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9"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BDF7AF-E21D-D8DD-C1B1-8A68A946A524}"/>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AB313BF9-0125-9DAC-60D6-B33EF0F8BDD7}"/>
              </a:ext>
            </a:extLst>
          </p:cNvPr>
          <p:cNvSpPr txBox="1"/>
          <p:nvPr/>
        </p:nvSpPr>
        <p:spPr>
          <a:xfrm>
            <a:off x="205740" y="550813"/>
            <a:ext cx="11780520" cy="5989332"/>
          </a:xfrm>
          <a:prstGeom prst="rect">
            <a:avLst/>
          </a:prstGeom>
          <a:noFill/>
        </p:spPr>
        <p:txBody>
          <a:bodyPr wrap="square">
            <a:spAutoFit/>
          </a:bodyPr>
          <a:lstStyle/>
          <a:p>
            <a:pPr algn="just">
              <a:lnSpc>
                <a:spcPct val="95000"/>
              </a:lnSpc>
              <a:spcAft>
                <a:spcPts val="600"/>
              </a:spcAft>
              <a:buNone/>
            </a:pPr>
            <a:r>
              <a:rPr lang="en-AU" sz="3600" b="1" dirty="0">
                <a:effectLst/>
                <a:latin typeface="Palatino Linotype" panose="02040502050505030304" pitchFamily="18" charset="0"/>
                <a:ea typeface="Calibri" panose="020F0502020204030204" pitchFamily="34" charset="0"/>
                <a:cs typeface="Calibri" panose="020F0502020204030204" pitchFamily="34" charset="0"/>
              </a:rPr>
              <a:t>Firstly, Romans 15:14, Paul declares:</a:t>
            </a:r>
            <a:endParaRPr lang="en-US" sz="3600" b="1" dirty="0">
              <a:effectLst/>
              <a:latin typeface="Palatino Linotype" panose="02040502050505030304" pitchFamily="18" charset="0"/>
              <a:ea typeface="Calibri" panose="020F0502020204030204" pitchFamily="34" charset="0"/>
              <a:cs typeface="Angsana New" panose="02020603050405020304" pitchFamily="18" charset="-34"/>
            </a:endParaRPr>
          </a:p>
          <a:p>
            <a:pPr marL="90170" marR="125730" algn="just">
              <a:spcAft>
                <a:spcPts val="600"/>
              </a:spcAft>
              <a:buNone/>
            </a:pPr>
            <a:r>
              <a:rPr lang="en-AU" sz="3600" dirty="0">
                <a:solidFill>
                  <a:srgbClr val="3333FF"/>
                </a:solidFill>
                <a:effectLst/>
                <a:latin typeface="Palatino Linotype" panose="02040502050505030304" pitchFamily="18" charset="0"/>
                <a:ea typeface="Calibri" panose="020F0502020204030204" pitchFamily="34" charset="0"/>
                <a:cs typeface="Angsana New" panose="02020603050405020304" pitchFamily="18" charset="-34"/>
              </a:rPr>
              <a:t>I myself am </a:t>
            </a:r>
            <a:r>
              <a:rPr lang="en-AU" sz="4000" b="1" dirty="0">
                <a:solidFill>
                  <a:srgbClr val="3333FF"/>
                </a:solidFill>
                <a:effectLst/>
                <a:latin typeface="Palatino Linotype" panose="02040502050505030304" pitchFamily="18" charset="0"/>
                <a:ea typeface="Calibri" panose="020F0502020204030204" pitchFamily="34" charset="0"/>
                <a:cs typeface="Angsana New" panose="02020603050405020304" pitchFamily="18" charset="-34"/>
              </a:rPr>
              <a:t>convinced</a:t>
            </a:r>
            <a:r>
              <a:rPr lang="en-AU" sz="3600" dirty="0">
                <a:solidFill>
                  <a:srgbClr val="3333FF"/>
                </a:solidFill>
                <a:effectLst/>
                <a:latin typeface="Palatino Linotype" panose="02040502050505030304" pitchFamily="18" charset="0"/>
                <a:ea typeface="Calibri" panose="020F0502020204030204" pitchFamily="34" charset="0"/>
                <a:cs typeface="Angsana New" panose="02020603050405020304" pitchFamily="18" charset="-34"/>
              </a:rPr>
              <a:t> </a:t>
            </a:r>
            <a:r>
              <a:rPr lang="en-AU" sz="3600" dirty="0">
                <a:solidFill>
                  <a:schemeClr val="accent5">
                    <a:lumMod val="75000"/>
                  </a:schemeClr>
                </a:solidFill>
                <a:effectLst/>
                <a:latin typeface="Palatino Linotype" panose="02040502050505030304" pitchFamily="18" charset="0"/>
                <a:ea typeface="Calibri" panose="020F0502020204030204" pitchFamily="34" charset="0"/>
                <a:cs typeface="Angsana New" panose="02020603050405020304" pitchFamily="18" charset="-34"/>
              </a:rPr>
              <a:t>[</a:t>
            </a:r>
            <a:r>
              <a:rPr lang="en-AU" sz="3600" i="1" dirty="0">
                <a:solidFill>
                  <a:srgbClr val="6E2D0C"/>
                </a:solidFill>
                <a:effectLst/>
                <a:latin typeface="Palatino Linotype" panose="02040502050505030304" pitchFamily="18" charset="0"/>
                <a:ea typeface="Calibri" panose="020F0502020204030204" pitchFamily="34" charset="0"/>
                <a:cs typeface="Angsana New" panose="02020603050405020304" pitchFamily="18" charset="-34"/>
              </a:rPr>
              <a:t>Πέπεισμαι – Pepeismai – assured, confident</a:t>
            </a:r>
            <a:r>
              <a:rPr lang="en-AU" sz="3600" dirty="0">
                <a:solidFill>
                  <a:srgbClr val="6E2D0C"/>
                </a:solidFill>
                <a:effectLst/>
                <a:latin typeface="Palatino Linotype" panose="02040502050505030304" pitchFamily="18" charset="0"/>
                <a:ea typeface="Calibri" panose="020F0502020204030204" pitchFamily="34" charset="0"/>
                <a:cs typeface="Angsana New" panose="02020603050405020304" pitchFamily="18" charset="-34"/>
              </a:rPr>
              <a:t>]</a:t>
            </a:r>
            <a:r>
              <a:rPr lang="en-AU" sz="3600" dirty="0">
                <a:solidFill>
                  <a:srgbClr val="000000"/>
                </a:solidFill>
                <a:effectLst/>
                <a:latin typeface="Palatino Linotype" panose="02040502050505030304" pitchFamily="18" charset="0"/>
                <a:ea typeface="Calibri" panose="020F0502020204030204" pitchFamily="34" charset="0"/>
                <a:cs typeface="Angsana New" panose="02020603050405020304" pitchFamily="18" charset="-34"/>
              </a:rPr>
              <a:t> </a:t>
            </a:r>
            <a:r>
              <a:rPr lang="en-AU" sz="3600" dirty="0">
                <a:solidFill>
                  <a:srgbClr val="3333FF"/>
                </a:solidFill>
                <a:effectLst/>
                <a:latin typeface="Palatino Linotype" panose="02040502050505030304" pitchFamily="18" charset="0"/>
                <a:ea typeface="Calibri" panose="020F0502020204030204" pitchFamily="34" charset="0"/>
                <a:cs typeface="Angsana New" panose="02020603050405020304" pitchFamily="18" charset="-34"/>
              </a:rPr>
              <a:t>my </a:t>
            </a:r>
            <a:r>
              <a:rPr lang="en-AU" sz="3600" b="1" dirty="0">
                <a:solidFill>
                  <a:srgbClr val="3333FF"/>
                </a:solidFill>
                <a:effectLst/>
                <a:latin typeface="Palatino Linotype" panose="02040502050505030304" pitchFamily="18" charset="0"/>
                <a:ea typeface="Calibri" panose="020F0502020204030204" pitchFamily="34" charset="0"/>
                <a:cs typeface="Angsana New" panose="02020603050405020304" pitchFamily="18" charset="-34"/>
              </a:rPr>
              <a:t>brothers and sisters</a:t>
            </a:r>
            <a:r>
              <a:rPr lang="en-AU" sz="3600" dirty="0">
                <a:solidFill>
                  <a:srgbClr val="3333FF"/>
                </a:solidFill>
                <a:effectLst/>
                <a:latin typeface="Palatino Linotype" panose="02040502050505030304" pitchFamily="18" charset="0"/>
                <a:ea typeface="Calibri" panose="020F0502020204030204" pitchFamily="34" charset="0"/>
                <a:cs typeface="Angsana New" panose="02020603050405020304" pitchFamily="18" charset="-34"/>
              </a:rPr>
              <a:t> </a:t>
            </a:r>
            <a:r>
              <a:rPr lang="en-AU" sz="3600" dirty="0">
                <a:solidFill>
                  <a:srgbClr val="6E2D0C"/>
                </a:solidFill>
                <a:effectLst/>
                <a:latin typeface="Palatino Linotype" panose="02040502050505030304" pitchFamily="18" charset="0"/>
                <a:ea typeface="Calibri" panose="020F0502020204030204" pitchFamily="34" charset="0"/>
                <a:cs typeface="Angsana New" panose="02020603050405020304" pitchFamily="18" charset="-34"/>
              </a:rPr>
              <a:t>[</a:t>
            </a:r>
            <a:r>
              <a:rPr lang="en-AU" sz="3600" i="1" dirty="0">
                <a:solidFill>
                  <a:srgbClr val="6E2D0C"/>
                </a:solidFill>
                <a:effectLst/>
                <a:latin typeface="Palatino Linotype" panose="02040502050505030304" pitchFamily="18" charset="0"/>
                <a:ea typeface="Calibri" panose="020F0502020204030204" pitchFamily="34" charset="0"/>
                <a:cs typeface="Angsana New" panose="02020603050405020304" pitchFamily="18" charset="-34"/>
              </a:rPr>
              <a:t>ἀδελφοί -adelphoi – brethren, members of the same religious community</a:t>
            </a:r>
            <a:r>
              <a:rPr lang="en-AU" sz="3600" dirty="0">
                <a:solidFill>
                  <a:srgbClr val="6E2D0C"/>
                </a:solidFill>
                <a:effectLst/>
                <a:latin typeface="Palatino Linotype" panose="02040502050505030304" pitchFamily="18" charset="0"/>
                <a:ea typeface="Calibri" panose="020F0502020204030204" pitchFamily="34" charset="0"/>
                <a:cs typeface="Angsana New" panose="02020603050405020304" pitchFamily="18" charset="-34"/>
              </a:rPr>
              <a:t>] </a:t>
            </a:r>
            <a:r>
              <a:rPr lang="en-AU" sz="3600" dirty="0">
                <a:solidFill>
                  <a:srgbClr val="3333FF"/>
                </a:solidFill>
                <a:effectLst/>
                <a:latin typeface="Palatino Linotype" panose="02040502050505030304" pitchFamily="18" charset="0"/>
                <a:ea typeface="Calibri" panose="020F0502020204030204" pitchFamily="34" charset="0"/>
                <a:cs typeface="Angsana New" panose="02020603050405020304" pitchFamily="18" charset="-34"/>
              </a:rPr>
              <a:t>that </a:t>
            </a:r>
            <a:r>
              <a:rPr lang="en-AU" sz="3600" b="1" dirty="0">
                <a:solidFill>
                  <a:srgbClr val="3333FF"/>
                </a:solidFill>
                <a:effectLst/>
                <a:latin typeface="Palatino Linotype" panose="02040502050505030304" pitchFamily="18" charset="0"/>
                <a:ea typeface="Calibri" panose="020F0502020204030204" pitchFamily="34" charset="0"/>
                <a:cs typeface="Angsana New" panose="02020603050405020304" pitchFamily="18" charset="-34"/>
              </a:rPr>
              <a:t>you </a:t>
            </a:r>
            <a:r>
              <a:rPr lang="en-AU" sz="4000" b="1" dirty="0">
                <a:solidFill>
                  <a:srgbClr val="3333FF"/>
                </a:solidFill>
                <a:effectLst/>
                <a:latin typeface="Palatino Linotype" panose="02040502050505030304" pitchFamily="18" charset="0"/>
                <a:ea typeface="Calibri" panose="020F0502020204030204" pitchFamily="34" charset="0"/>
                <a:cs typeface="Angsana New" panose="02020603050405020304" pitchFamily="18" charset="-34"/>
              </a:rPr>
              <a:t>yourselves</a:t>
            </a:r>
            <a:r>
              <a:rPr lang="en-AU" sz="3600" dirty="0">
                <a:solidFill>
                  <a:srgbClr val="3333FF"/>
                </a:solidFill>
                <a:effectLst/>
                <a:latin typeface="Palatino Linotype" panose="02040502050505030304" pitchFamily="18" charset="0"/>
                <a:ea typeface="Calibri" panose="020F0502020204030204" pitchFamily="34" charset="0"/>
                <a:cs typeface="Angsana New" panose="02020603050405020304" pitchFamily="18" charset="-34"/>
              </a:rPr>
              <a:t> are full of </a:t>
            </a:r>
            <a:r>
              <a:rPr lang="en-AU" sz="4000" b="1" dirty="0">
                <a:solidFill>
                  <a:srgbClr val="3333FF"/>
                </a:solidFill>
                <a:effectLst/>
                <a:latin typeface="Palatino Linotype" panose="02040502050505030304" pitchFamily="18" charset="0"/>
                <a:ea typeface="Calibri" panose="020F0502020204030204" pitchFamily="34" charset="0"/>
                <a:cs typeface="Angsana New" panose="02020603050405020304" pitchFamily="18" charset="-34"/>
              </a:rPr>
              <a:t>goodness</a:t>
            </a:r>
            <a:r>
              <a:rPr lang="en-AU" sz="3600" dirty="0">
                <a:solidFill>
                  <a:srgbClr val="3333FF"/>
                </a:solidFill>
                <a:effectLst/>
                <a:latin typeface="Palatino Linotype" panose="02040502050505030304" pitchFamily="18" charset="0"/>
                <a:ea typeface="Calibri" panose="020F0502020204030204" pitchFamily="34" charset="0"/>
                <a:cs typeface="Angsana New" panose="02020603050405020304" pitchFamily="18" charset="-34"/>
              </a:rPr>
              <a:t>,  filled with </a:t>
            </a:r>
            <a:r>
              <a:rPr lang="en-AU" sz="4000" b="1" dirty="0">
                <a:solidFill>
                  <a:srgbClr val="3333FF"/>
                </a:solidFill>
                <a:effectLst/>
                <a:latin typeface="Palatino Linotype" panose="02040502050505030304" pitchFamily="18" charset="0"/>
                <a:ea typeface="Calibri" panose="020F0502020204030204" pitchFamily="34" charset="0"/>
                <a:cs typeface="Angsana New" panose="02020603050405020304" pitchFamily="18" charset="-34"/>
              </a:rPr>
              <a:t>knowledge </a:t>
            </a:r>
            <a:r>
              <a:rPr lang="en-AU" sz="3600" dirty="0">
                <a:solidFill>
                  <a:srgbClr val="6E2D0C"/>
                </a:solidFill>
                <a:effectLst/>
                <a:latin typeface="Palatino Linotype" panose="02040502050505030304" pitchFamily="18" charset="0"/>
                <a:ea typeface="Calibri" panose="020F0502020204030204" pitchFamily="34" charset="0"/>
                <a:cs typeface="Angsana New" panose="02020603050405020304" pitchFamily="18" charset="-34"/>
              </a:rPr>
              <a:t>[</a:t>
            </a:r>
            <a:r>
              <a:rPr lang="en-AU" sz="3600" i="1" dirty="0">
                <a:solidFill>
                  <a:srgbClr val="6E2D0C"/>
                </a:solidFill>
                <a:latin typeface="Palatino Linotype" panose="02040502050505030304" pitchFamily="18" charset="0"/>
                <a:ea typeface="Calibri" panose="020F0502020204030204" pitchFamily="34" charset="0"/>
                <a:cs typeface="Angsana New" panose="02020603050405020304" pitchFamily="18" charset="-34"/>
              </a:rPr>
              <a:t>γνώσεως – gnōseōs – wisdom</a:t>
            </a:r>
            <a:r>
              <a:rPr lang="en-AU" sz="3600" dirty="0">
                <a:solidFill>
                  <a:srgbClr val="6E2D0C"/>
                </a:solidFill>
                <a:latin typeface="Palatino Linotype" panose="02040502050505030304" pitchFamily="18" charset="0"/>
                <a:ea typeface="Calibri" panose="020F0502020204030204" pitchFamily="34" charset="0"/>
                <a:cs typeface="Angsana New" panose="02020603050405020304" pitchFamily="18" charset="-34"/>
              </a:rPr>
              <a:t>] </a:t>
            </a:r>
            <a:r>
              <a:rPr lang="en-AU" sz="3200" dirty="0">
                <a:solidFill>
                  <a:srgbClr val="3333FF"/>
                </a:solidFill>
                <a:latin typeface="Palatino Linotype" panose="02040502050505030304" pitchFamily="18" charset="0"/>
                <a:ea typeface="Calibri" panose="020F0502020204030204" pitchFamily="34" charset="0"/>
                <a:cs typeface="Angsana New" panose="02020603050405020304" pitchFamily="18" charset="-34"/>
              </a:rPr>
              <a:t>and </a:t>
            </a:r>
            <a:r>
              <a:rPr lang="en-AU" sz="3600" b="1" dirty="0">
                <a:solidFill>
                  <a:srgbClr val="3333FF"/>
                </a:solidFill>
                <a:latin typeface="Palatino Linotype" panose="02040502050505030304" pitchFamily="18" charset="0"/>
                <a:ea typeface="Calibri" panose="020F0502020204030204" pitchFamily="34" charset="0"/>
                <a:cs typeface="Angsana New" panose="02020603050405020304" pitchFamily="18" charset="-34"/>
              </a:rPr>
              <a:t>competent</a:t>
            </a:r>
            <a:r>
              <a:rPr lang="en-AU" sz="3200" b="1" dirty="0">
                <a:solidFill>
                  <a:srgbClr val="3333FF"/>
                </a:solidFill>
                <a:latin typeface="Palatino Linotype" panose="02040502050505030304" pitchFamily="18" charset="0"/>
                <a:ea typeface="Calibri" panose="020F0502020204030204" pitchFamily="34" charset="0"/>
                <a:cs typeface="Angsana New" panose="02020603050405020304" pitchFamily="18" charset="-34"/>
              </a:rPr>
              <a:t> </a:t>
            </a:r>
            <a:r>
              <a:rPr lang="en-AU" sz="3600" i="1" dirty="0">
                <a:solidFill>
                  <a:srgbClr val="6E2D0C"/>
                </a:solidFill>
                <a:effectLst/>
                <a:latin typeface="Palatino Linotype" panose="02040502050505030304" pitchFamily="18" charset="0"/>
                <a:ea typeface="Calibri" panose="020F0502020204030204" pitchFamily="34" charset="0"/>
                <a:cs typeface="Angsana New" panose="02020603050405020304" pitchFamily="18" charset="-34"/>
              </a:rPr>
              <a:t>[dynamenoi – power, strength</a:t>
            </a:r>
            <a:r>
              <a:rPr lang="en-AU" sz="3600" dirty="0">
                <a:solidFill>
                  <a:srgbClr val="6E2D0C"/>
                </a:solidFill>
                <a:effectLst/>
                <a:latin typeface="Palatino Linotype" panose="02040502050505030304" pitchFamily="18" charset="0"/>
                <a:ea typeface="Calibri" panose="020F0502020204030204" pitchFamily="34" charset="0"/>
                <a:cs typeface="Angsana New" panose="02020603050405020304" pitchFamily="18" charset="-34"/>
              </a:rPr>
              <a:t>]</a:t>
            </a:r>
            <a:r>
              <a:rPr lang="en-AU" sz="3600" i="1" dirty="0">
                <a:solidFill>
                  <a:srgbClr val="6E2D0C"/>
                </a:solidFill>
                <a:effectLst/>
                <a:latin typeface="Palatino Linotype" panose="02040502050505030304" pitchFamily="18" charset="0"/>
                <a:ea typeface="Calibri" panose="020F0502020204030204" pitchFamily="34" charset="0"/>
                <a:cs typeface="Angsana New" panose="02020603050405020304" pitchFamily="18" charset="-34"/>
              </a:rPr>
              <a:t> </a:t>
            </a:r>
            <a:r>
              <a:rPr lang="en-AU" sz="3600" b="1" dirty="0">
                <a:solidFill>
                  <a:srgbClr val="3333FF"/>
                </a:solidFill>
                <a:effectLst/>
                <a:latin typeface="Palatino Linotype" panose="02040502050505030304" pitchFamily="18" charset="0"/>
                <a:ea typeface="Calibri" panose="020F0502020204030204" pitchFamily="34" charset="0"/>
                <a:cs typeface="Angsana New" panose="02020603050405020304" pitchFamily="18" charset="-34"/>
              </a:rPr>
              <a:t>to </a:t>
            </a:r>
            <a:r>
              <a:rPr lang="en-AU" sz="4000" b="1" dirty="0">
                <a:solidFill>
                  <a:srgbClr val="3333FF"/>
                </a:solidFill>
                <a:effectLst/>
                <a:latin typeface="Palatino Linotype" panose="02040502050505030304" pitchFamily="18" charset="0"/>
                <a:ea typeface="Calibri" panose="020F0502020204030204" pitchFamily="34" charset="0"/>
                <a:cs typeface="Angsana New" panose="02020603050405020304" pitchFamily="18" charset="-34"/>
              </a:rPr>
              <a:t>instruct</a:t>
            </a:r>
            <a:r>
              <a:rPr lang="en-AU" sz="3600" b="1" i="1" dirty="0">
                <a:solidFill>
                  <a:srgbClr val="3333FF"/>
                </a:solidFill>
                <a:effectLst/>
                <a:latin typeface="Palatino Linotype" panose="02040502050505030304" pitchFamily="18" charset="0"/>
                <a:ea typeface="Calibri" panose="020F0502020204030204" pitchFamily="34" charset="0"/>
                <a:cs typeface="Angsana New" panose="02020603050405020304" pitchFamily="18" charset="-34"/>
              </a:rPr>
              <a:t> </a:t>
            </a:r>
            <a:r>
              <a:rPr lang="en-AU" sz="3600" dirty="0">
                <a:solidFill>
                  <a:srgbClr val="6E2D0C"/>
                </a:solidFill>
                <a:effectLst/>
                <a:latin typeface="Palatino Linotype" panose="02040502050505030304" pitchFamily="18" charset="0"/>
                <a:ea typeface="Calibri" panose="020F0502020204030204" pitchFamily="34" charset="0"/>
                <a:cs typeface="Angsana New" panose="02020603050405020304" pitchFamily="18" charset="-34"/>
              </a:rPr>
              <a:t>[</a:t>
            </a:r>
            <a:r>
              <a:rPr lang="en-AU" sz="3600" i="1" dirty="0">
                <a:solidFill>
                  <a:srgbClr val="6E2D0C"/>
                </a:solidFill>
                <a:effectLst/>
                <a:latin typeface="Palatino Linotype" panose="02040502050505030304" pitchFamily="18" charset="0"/>
                <a:ea typeface="Calibri" panose="020F0502020204030204" pitchFamily="34" charset="0"/>
                <a:cs typeface="Angsana New" panose="02020603050405020304" pitchFamily="18" charset="-34"/>
              </a:rPr>
              <a:t>νουθετεῖν - nouthetein – to admonish, warn, counsel, exhort</a:t>
            </a:r>
            <a:r>
              <a:rPr lang="en-AU" sz="3600" dirty="0">
                <a:solidFill>
                  <a:srgbClr val="6E2D0C"/>
                </a:solidFill>
                <a:effectLst/>
                <a:latin typeface="Palatino Linotype" panose="02040502050505030304" pitchFamily="18" charset="0"/>
                <a:ea typeface="Calibri" panose="020F0502020204030204" pitchFamily="34" charset="0"/>
                <a:cs typeface="Angsana New" panose="02020603050405020304" pitchFamily="18" charset="-34"/>
              </a:rPr>
              <a:t>] </a:t>
            </a:r>
            <a:r>
              <a:rPr lang="en-AU" sz="4000" b="1" dirty="0">
                <a:solidFill>
                  <a:srgbClr val="3333FF"/>
                </a:solidFill>
                <a:effectLst/>
                <a:latin typeface="Palatino Linotype" panose="02040502050505030304" pitchFamily="18" charset="0"/>
                <a:ea typeface="Calibri" panose="020F0502020204030204" pitchFamily="34" charset="0"/>
                <a:cs typeface="Angsana New" panose="02020603050405020304" pitchFamily="18" charset="-34"/>
              </a:rPr>
              <a:t>one another</a:t>
            </a:r>
            <a:r>
              <a:rPr lang="en-AU" sz="4000" dirty="0">
                <a:solidFill>
                  <a:srgbClr val="3333FF"/>
                </a:solidFill>
                <a:effectLst/>
                <a:latin typeface="Palatino Linotype" panose="02040502050505030304" pitchFamily="18" charset="0"/>
                <a:ea typeface="Calibri" panose="020F0502020204030204" pitchFamily="34" charset="0"/>
                <a:cs typeface="Angsana New" panose="02020603050405020304" pitchFamily="18" charset="-34"/>
              </a:rPr>
              <a:t> </a:t>
            </a:r>
            <a:r>
              <a:rPr lang="en-AU" sz="3600" dirty="0">
                <a:solidFill>
                  <a:srgbClr val="6E2D0C"/>
                </a:solidFill>
                <a:effectLst/>
                <a:latin typeface="Palatino Linotype" panose="02040502050505030304" pitchFamily="18" charset="0"/>
                <a:ea typeface="Calibri" panose="020F0502020204030204" pitchFamily="34" charset="0"/>
                <a:cs typeface="Angsana New" panose="02020603050405020304" pitchFamily="18" charset="-34"/>
              </a:rPr>
              <a:t>[</a:t>
            </a:r>
            <a:r>
              <a:rPr lang="en-AU" sz="3600" i="1" dirty="0">
                <a:solidFill>
                  <a:srgbClr val="6E2D0C"/>
                </a:solidFill>
                <a:effectLst/>
                <a:latin typeface="Palatino Linotype" panose="02040502050505030304" pitchFamily="18" charset="0"/>
                <a:ea typeface="Calibri" panose="020F0502020204030204" pitchFamily="34" charset="0"/>
                <a:cs typeface="Angsana New" panose="02020603050405020304" pitchFamily="18" charset="-34"/>
              </a:rPr>
              <a:t>ἀλλήλους – allēlous - reciprocal Pronoun - each other</a:t>
            </a:r>
            <a:r>
              <a:rPr lang="en-AU" sz="3600" dirty="0">
                <a:solidFill>
                  <a:srgbClr val="6E2D0C"/>
                </a:solidFill>
                <a:effectLst/>
                <a:latin typeface="Palatino Linotype" panose="02040502050505030304" pitchFamily="18" charset="0"/>
                <a:ea typeface="Calibri" panose="020F0502020204030204" pitchFamily="34" charset="0"/>
                <a:cs typeface="Angsana New" panose="02020603050405020304" pitchFamily="18" charset="-34"/>
              </a:rPr>
              <a:t>] (NIV)</a:t>
            </a:r>
            <a:endParaRPr lang="en-US" sz="3600" dirty="0">
              <a:solidFill>
                <a:srgbClr val="6E2D0C"/>
              </a:solidFill>
              <a:effectLst/>
              <a:latin typeface="Palatino Linotype" panose="02040502050505030304" pitchFamily="18" charset="0"/>
              <a:ea typeface="Calibri" panose="020F0502020204030204" pitchFamily="34" charset="0"/>
              <a:cs typeface="Angsana New" panose="02020603050405020304" pitchFamily="18" charset="-34"/>
            </a:endParaRPr>
          </a:p>
        </p:txBody>
      </p:sp>
    </p:spTree>
    <p:extLst>
      <p:ext uri="{BB962C8B-B14F-4D97-AF65-F5344CB8AC3E}">
        <p14:creationId xmlns:p14="http://schemas.microsoft.com/office/powerpoint/2010/main" val="19806896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arn(inVertical)">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barn(inVertical)">
                                      <p:cBhvr>
                                        <p:cTn id="12"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0EEA4893-D80A-C9D7-DD0F-A53ADA6E26C7}"/>
              </a:ext>
            </a:extLst>
          </p:cNvPr>
          <p:cNvSpPr txBox="1"/>
          <p:nvPr/>
        </p:nvSpPr>
        <p:spPr>
          <a:xfrm>
            <a:off x="140970" y="61686"/>
            <a:ext cx="11628120" cy="2911566"/>
          </a:xfrm>
          <a:prstGeom prst="rect">
            <a:avLst/>
          </a:prstGeom>
          <a:noFill/>
        </p:spPr>
        <p:txBody>
          <a:bodyPr wrap="square">
            <a:spAutoFit/>
          </a:bodyPr>
          <a:lstStyle/>
          <a:p>
            <a:pPr algn="just">
              <a:lnSpc>
                <a:spcPct val="95000"/>
              </a:lnSpc>
              <a:buNone/>
            </a:pPr>
            <a:r>
              <a:rPr lang="en-AU" sz="3600" b="1" dirty="0">
                <a:solidFill>
                  <a:srgbClr val="000000"/>
                </a:solidFill>
                <a:effectLst/>
                <a:latin typeface="Palatino Linotype" panose="02040502050505030304" pitchFamily="18" charset="0"/>
                <a:ea typeface="Calibri" panose="020F0502020204030204" pitchFamily="34" charset="0"/>
                <a:cs typeface="Arial" panose="020B0604020202020204" pitchFamily="34" charset="0"/>
              </a:rPr>
              <a:t>Secondly, Paul in 1Thessalonians 5:11 requests:</a:t>
            </a:r>
            <a:endParaRPr lang="en-US" sz="3600" b="1" dirty="0">
              <a:solidFill>
                <a:srgbClr val="000000"/>
              </a:solidFill>
              <a:effectLst/>
              <a:latin typeface="Palatino Linotype" panose="02040502050505030304" pitchFamily="18" charset="0"/>
              <a:ea typeface="Calibri" panose="020F0502020204030204" pitchFamily="34" charset="0"/>
              <a:cs typeface="Angsana New" panose="02020603050405020304" pitchFamily="18" charset="-34"/>
            </a:endParaRPr>
          </a:p>
          <a:p>
            <a:pPr marL="180340" marR="161925" algn="just">
              <a:lnSpc>
                <a:spcPct val="90000"/>
              </a:lnSpc>
              <a:spcAft>
                <a:spcPts val="600"/>
              </a:spcAft>
              <a:buNone/>
            </a:pPr>
            <a:r>
              <a:rPr lang="en-AU" sz="4000" b="1" dirty="0">
                <a:solidFill>
                  <a:srgbClr val="3333FF"/>
                </a:solidFill>
                <a:effectLst/>
                <a:latin typeface="Palatino Linotype" panose="02040502050505030304" pitchFamily="18" charset="0"/>
                <a:ea typeface="Calibri" panose="020F0502020204030204" pitchFamily="34" charset="0"/>
                <a:cs typeface="Segoe UI" panose="020B0502040204020203" pitchFamily="34" charset="0"/>
              </a:rPr>
              <a:t>Therefore, encourage</a:t>
            </a:r>
            <a:r>
              <a:rPr lang="en-AU" sz="4000" dirty="0">
                <a:solidFill>
                  <a:srgbClr val="3333FF"/>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n-AU" sz="3200" dirty="0">
                <a:solidFill>
                  <a:srgbClr val="6E2D0C"/>
                </a:solidFill>
                <a:effectLst/>
                <a:latin typeface="Palatino Linotype" panose="02040502050505030304" pitchFamily="18" charset="0"/>
                <a:ea typeface="Calibri" panose="020F0502020204030204" pitchFamily="34" charset="0"/>
                <a:cs typeface="Times New Roman" panose="02020603050405020304" pitchFamily="18" charset="0"/>
              </a:rPr>
              <a:t>[</a:t>
            </a:r>
            <a:r>
              <a:rPr lang="en-AU" sz="3200" i="1" dirty="0">
                <a:solidFill>
                  <a:srgbClr val="6E2D0C"/>
                </a:solidFill>
                <a:effectLst/>
                <a:latin typeface="Palatino Linotype" panose="02040502050505030304" pitchFamily="18" charset="0"/>
                <a:ea typeface="Calibri" panose="020F0502020204030204" pitchFamily="34" charset="0"/>
                <a:cs typeface="Angsana New" panose="02020603050405020304" pitchFamily="18" charset="-34"/>
              </a:rPr>
              <a:t>παρακαλεῖτε – parakaleite – invite, invoke</a:t>
            </a:r>
            <a:r>
              <a:rPr lang="en-AU" sz="3200" dirty="0">
                <a:solidFill>
                  <a:srgbClr val="6E2D0C"/>
                </a:solidFill>
                <a:effectLst/>
                <a:latin typeface="Palatino Linotype" panose="02040502050505030304" pitchFamily="18" charset="0"/>
                <a:ea typeface="Calibri" panose="020F0502020204030204" pitchFamily="34" charset="0"/>
                <a:cs typeface="Angsana New" panose="02020603050405020304" pitchFamily="18" charset="-34"/>
              </a:rPr>
              <a:t>]</a:t>
            </a:r>
            <a:r>
              <a:rPr lang="en-AU" sz="3200" b="1" dirty="0">
                <a:solidFill>
                  <a:srgbClr val="000000"/>
                </a:solidFill>
                <a:effectLst/>
                <a:latin typeface="Palatino Linotype" panose="02040502050505030304" pitchFamily="18" charset="0"/>
                <a:ea typeface="Calibri" panose="020F0502020204030204" pitchFamily="34" charset="0"/>
                <a:cs typeface="Segoe UI" panose="020B0502040204020203" pitchFamily="34" charset="0"/>
              </a:rPr>
              <a:t> </a:t>
            </a:r>
            <a:r>
              <a:rPr lang="en-AU" sz="4000" b="1" dirty="0">
                <a:solidFill>
                  <a:srgbClr val="3333FF"/>
                </a:solidFill>
                <a:effectLst/>
                <a:latin typeface="Palatino Linotype" panose="02040502050505030304" pitchFamily="18" charset="0"/>
                <a:ea typeface="Calibri" panose="020F0502020204030204" pitchFamily="34" charset="0"/>
                <a:cs typeface="Segoe UI" panose="020B0502040204020203" pitchFamily="34" charset="0"/>
              </a:rPr>
              <a:t>one another and</a:t>
            </a:r>
            <a:r>
              <a:rPr lang="en-AU" sz="4000" dirty="0">
                <a:solidFill>
                  <a:srgbClr val="3333FF"/>
                </a:solidFill>
                <a:effectLst/>
                <a:latin typeface="Palatino Linotype" panose="02040502050505030304" pitchFamily="18" charset="0"/>
                <a:ea typeface="Calibri" panose="020F0502020204030204" pitchFamily="34" charset="0"/>
                <a:cs typeface="Segoe UI" panose="020B0502040204020203" pitchFamily="34" charset="0"/>
              </a:rPr>
              <a:t> </a:t>
            </a:r>
            <a:r>
              <a:rPr lang="en-AU" sz="4000" b="1" dirty="0">
                <a:solidFill>
                  <a:srgbClr val="3333FF"/>
                </a:solidFill>
                <a:effectLst/>
                <a:latin typeface="Palatino Linotype" panose="02040502050505030304" pitchFamily="18" charset="0"/>
                <a:ea typeface="Calibri" panose="020F0502020204030204" pitchFamily="34" charset="0"/>
                <a:cs typeface="Segoe UI" panose="020B0502040204020203" pitchFamily="34" charset="0"/>
              </a:rPr>
              <a:t>build</a:t>
            </a:r>
            <a:r>
              <a:rPr lang="en-AU" sz="4000" dirty="0">
                <a:solidFill>
                  <a:srgbClr val="3333FF"/>
                </a:solidFill>
                <a:effectLst/>
                <a:latin typeface="Palatino Linotype" panose="02040502050505030304" pitchFamily="18" charset="0"/>
                <a:ea typeface="Calibri" panose="020F0502020204030204" pitchFamily="34" charset="0"/>
                <a:cs typeface="Segoe UI" panose="020B0502040204020203" pitchFamily="34" charset="0"/>
              </a:rPr>
              <a:t> </a:t>
            </a:r>
            <a:r>
              <a:rPr lang="en-AU" sz="3200" dirty="0">
                <a:solidFill>
                  <a:srgbClr val="6E2D0C"/>
                </a:solidFill>
                <a:effectLst/>
                <a:latin typeface="Palatino Linotype" panose="02040502050505030304" pitchFamily="18" charset="0"/>
                <a:ea typeface="Calibri" panose="020F0502020204030204" pitchFamily="34" charset="0"/>
                <a:cs typeface="Segoe UI" panose="020B0502040204020203" pitchFamily="34" charset="0"/>
              </a:rPr>
              <a:t>[</a:t>
            </a:r>
            <a:r>
              <a:rPr lang="en-AU" sz="3200" i="1" dirty="0">
                <a:solidFill>
                  <a:srgbClr val="6E2D0C"/>
                </a:solidFill>
                <a:effectLst/>
                <a:latin typeface="Palatino Linotype" panose="02040502050505030304" pitchFamily="18" charset="0"/>
                <a:ea typeface="Calibri" panose="020F0502020204030204" pitchFamily="34" charset="0"/>
                <a:cs typeface="Angsana New" panose="02020603050405020304" pitchFamily="18" charset="-34"/>
              </a:rPr>
              <a:t>οἰκοδομεῖτε - oikodomeite – house builder, construct, confirm</a:t>
            </a:r>
            <a:r>
              <a:rPr lang="en-AU" sz="3200" dirty="0">
                <a:solidFill>
                  <a:srgbClr val="6E2D0C"/>
                </a:solidFill>
                <a:effectLst/>
                <a:latin typeface="Palatino Linotype" panose="02040502050505030304" pitchFamily="18" charset="0"/>
                <a:ea typeface="Calibri" panose="020F0502020204030204" pitchFamily="34" charset="0"/>
                <a:cs typeface="Angsana New" panose="02020603050405020304" pitchFamily="18" charset="-34"/>
              </a:rPr>
              <a:t>] </a:t>
            </a:r>
            <a:r>
              <a:rPr lang="en-AU" sz="4000" b="1" dirty="0">
                <a:solidFill>
                  <a:srgbClr val="3333FF"/>
                </a:solidFill>
                <a:effectLst/>
                <a:latin typeface="Palatino Linotype" panose="02040502050505030304" pitchFamily="18" charset="0"/>
                <a:ea typeface="Calibri" panose="020F0502020204030204" pitchFamily="34" charset="0"/>
                <a:cs typeface="Segoe UI" panose="020B0502040204020203" pitchFamily="34" charset="0"/>
              </a:rPr>
              <a:t>each other up</a:t>
            </a:r>
            <a:r>
              <a:rPr lang="en-AU" sz="4000" dirty="0">
                <a:solidFill>
                  <a:srgbClr val="3333FF"/>
                </a:solidFill>
                <a:effectLst/>
                <a:latin typeface="Palatino Linotype" panose="02040502050505030304" pitchFamily="18" charset="0"/>
                <a:ea typeface="Calibri" panose="020F0502020204030204" pitchFamily="34" charset="0"/>
                <a:cs typeface="Segoe UI" panose="020B0502040204020203" pitchFamily="34" charset="0"/>
              </a:rPr>
              <a:t> </a:t>
            </a:r>
            <a:r>
              <a:rPr lang="en-AU" sz="3200" dirty="0">
                <a:solidFill>
                  <a:srgbClr val="6E2D0C"/>
                </a:solidFill>
                <a:effectLst/>
                <a:latin typeface="Palatino Linotype" panose="02040502050505030304" pitchFamily="18" charset="0"/>
                <a:ea typeface="Calibri" panose="020F0502020204030204" pitchFamily="34" charset="0"/>
                <a:cs typeface="Segoe UI" panose="020B0502040204020203" pitchFamily="34" charset="0"/>
              </a:rPr>
              <a:t>[</a:t>
            </a:r>
            <a:r>
              <a:rPr lang="en-AU" sz="3200" i="1" dirty="0">
                <a:solidFill>
                  <a:srgbClr val="6E2D0C"/>
                </a:solidFill>
                <a:effectLst/>
                <a:latin typeface="Palatino Linotype" panose="02040502050505030304" pitchFamily="18" charset="0"/>
                <a:ea typeface="Calibri" panose="020F0502020204030204" pitchFamily="34" charset="0"/>
                <a:cs typeface="Angsana New" panose="02020603050405020304" pitchFamily="18" charset="-34"/>
              </a:rPr>
              <a:t>εἷς - heis, ἕνα – hena</a:t>
            </a:r>
            <a:r>
              <a:rPr lang="en-AU" sz="3200" dirty="0">
                <a:solidFill>
                  <a:srgbClr val="6E2D0C"/>
                </a:solidFill>
                <a:effectLst/>
                <a:latin typeface="Palatino Linotype" panose="02040502050505030304" pitchFamily="18" charset="0"/>
                <a:ea typeface="Calibri" panose="020F0502020204030204" pitchFamily="34" charset="0"/>
                <a:cs typeface="Segoe UI" panose="020B0502040204020203" pitchFamily="34" charset="0"/>
              </a:rPr>
              <a:t>]</a:t>
            </a:r>
            <a:r>
              <a:rPr lang="en-AU" sz="3200" i="1" dirty="0">
                <a:solidFill>
                  <a:srgbClr val="6E2D0C"/>
                </a:solidFill>
                <a:effectLst/>
                <a:latin typeface="Palatino Linotype" panose="02040502050505030304" pitchFamily="18" charset="0"/>
                <a:ea typeface="Calibri" panose="020F0502020204030204" pitchFamily="34" charset="0"/>
                <a:cs typeface="Segoe UI" panose="020B0502040204020203" pitchFamily="34" charset="0"/>
              </a:rPr>
              <a:t> </a:t>
            </a:r>
            <a:r>
              <a:rPr lang="en-AU" sz="4000" b="1" dirty="0">
                <a:solidFill>
                  <a:srgbClr val="3333FF"/>
                </a:solidFill>
                <a:effectLst/>
                <a:latin typeface="Palatino Linotype" panose="02040502050505030304" pitchFamily="18" charset="0"/>
                <a:ea typeface="Calibri" panose="020F0502020204030204" pitchFamily="34" charset="0"/>
                <a:cs typeface="Segoe UI" panose="020B0502040204020203" pitchFamily="34" charset="0"/>
              </a:rPr>
              <a:t>just as in fact you are doing</a:t>
            </a:r>
            <a:r>
              <a:rPr lang="en-AU" sz="3200" dirty="0">
                <a:solidFill>
                  <a:srgbClr val="000000"/>
                </a:solidFill>
                <a:effectLst/>
                <a:latin typeface="Palatino Linotype" panose="02040502050505030304" pitchFamily="18" charset="0"/>
                <a:ea typeface="Calibri" panose="020F0502020204030204" pitchFamily="34" charset="0"/>
                <a:cs typeface="Segoe UI" panose="020B0502040204020203" pitchFamily="34" charset="0"/>
              </a:rPr>
              <a:t>.</a:t>
            </a:r>
            <a:endParaRPr lang="en-US" sz="3200" dirty="0">
              <a:solidFill>
                <a:srgbClr val="000000"/>
              </a:solidFill>
              <a:effectLst/>
              <a:latin typeface="Palatino Linotype" panose="02040502050505030304" pitchFamily="18" charset="0"/>
              <a:ea typeface="Calibri" panose="020F0502020204030204" pitchFamily="34" charset="0"/>
              <a:cs typeface="Angsana New" panose="02020603050405020304" pitchFamily="18" charset="-34"/>
            </a:endParaRPr>
          </a:p>
        </p:txBody>
      </p:sp>
      <p:sp>
        <p:nvSpPr>
          <p:cNvPr id="6" name="TextBox 5">
            <a:extLst>
              <a:ext uri="{FF2B5EF4-FFF2-40B4-BE49-F238E27FC236}">
                <a16:creationId xmlns:a16="http://schemas.microsoft.com/office/drawing/2014/main" id="{1B90228F-1BF6-C9E9-50A5-FEF8B58EBF66}"/>
              </a:ext>
            </a:extLst>
          </p:cNvPr>
          <p:cNvSpPr txBox="1"/>
          <p:nvPr/>
        </p:nvSpPr>
        <p:spPr>
          <a:xfrm>
            <a:off x="140970" y="2811595"/>
            <a:ext cx="11910060" cy="4108817"/>
          </a:xfrm>
          <a:prstGeom prst="rect">
            <a:avLst/>
          </a:prstGeom>
          <a:noFill/>
        </p:spPr>
        <p:txBody>
          <a:bodyPr wrap="square">
            <a:spAutoFit/>
          </a:bodyPr>
          <a:lstStyle/>
          <a:p>
            <a:pPr algn="just">
              <a:lnSpc>
                <a:spcPct val="95000"/>
              </a:lnSpc>
              <a:buNone/>
            </a:pPr>
            <a:r>
              <a:rPr lang="en-AU" sz="3600" b="1" dirty="0">
                <a:solidFill>
                  <a:srgbClr val="000000"/>
                </a:solidFill>
                <a:effectLst/>
                <a:latin typeface="Palatino Linotype" panose="02040502050505030304" pitchFamily="18" charset="0"/>
                <a:ea typeface="Calibri" panose="020F0502020204030204" pitchFamily="34" charset="0"/>
                <a:cs typeface="Angsana New" panose="02020603050405020304" pitchFamily="18" charset="-34"/>
              </a:rPr>
              <a:t>Thirdly, Hebrews 3:13 requests:</a:t>
            </a:r>
            <a:endParaRPr lang="en-US" sz="3600" b="1" dirty="0">
              <a:solidFill>
                <a:srgbClr val="000000"/>
              </a:solidFill>
              <a:effectLst/>
              <a:latin typeface="Palatino Linotype" panose="02040502050505030304" pitchFamily="18" charset="0"/>
              <a:ea typeface="Calibri" panose="020F0502020204030204" pitchFamily="34" charset="0"/>
              <a:cs typeface="Angsana New" panose="02020603050405020304" pitchFamily="18" charset="-34"/>
            </a:endParaRPr>
          </a:p>
          <a:p>
            <a:pPr marL="180340" marR="161925" algn="just">
              <a:lnSpc>
                <a:spcPct val="90000"/>
              </a:lnSpc>
              <a:spcAft>
                <a:spcPts val="600"/>
              </a:spcAft>
              <a:buNone/>
            </a:pPr>
            <a:r>
              <a:rPr lang="en-AU" sz="3200" dirty="0">
                <a:solidFill>
                  <a:srgbClr val="3333FF"/>
                </a:solidFill>
                <a:effectLst/>
                <a:latin typeface="Palatino Linotype" panose="02040502050505030304" pitchFamily="18" charset="0"/>
                <a:ea typeface="Calibri" panose="020F0502020204030204" pitchFamily="34" charset="0"/>
                <a:cs typeface="Segoe UI" panose="020B0502040204020203" pitchFamily="34" charset="0"/>
              </a:rPr>
              <a:t>See to it, </a:t>
            </a:r>
            <a:r>
              <a:rPr lang="en-AU" sz="3200" b="1" dirty="0">
                <a:solidFill>
                  <a:srgbClr val="3333FF"/>
                </a:solidFill>
                <a:effectLst/>
                <a:latin typeface="Palatino Linotype" panose="02040502050505030304" pitchFamily="18" charset="0"/>
                <a:ea typeface="Calibri" panose="020F0502020204030204" pitchFamily="34" charset="0"/>
                <a:cs typeface="Segoe UI" panose="020B0502040204020203" pitchFamily="34" charset="0"/>
              </a:rPr>
              <a:t>brothers and sisters </a:t>
            </a:r>
            <a:r>
              <a:rPr lang="en-AU" sz="3200" dirty="0">
                <a:solidFill>
                  <a:srgbClr val="6E2D0C"/>
                </a:solidFill>
                <a:effectLst/>
                <a:latin typeface="Palatino Linotype" panose="02040502050505030304" pitchFamily="18" charset="0"/>
                <a:ea typeface="Calibri" panose="020F0502020204030204" pitchFamily="34" charset="0"/>
                <a:cs typeface="Segoe UI" panose="020B0502040204020203" pitchFamily="34" charset="0"/>
              </a:rPr>
              <a:t>[</a:t>
            </a:r>
            <a:r>
              <a:rPr lang="en-AU" sz="3200" i="1" dirty="0">
                <a:solidFill>
                  <a:srgbClr val="6E2D0C"/>
                </a:solidFill>
                <a:effectLst/>
                <a:latin typeface="Palatino Linotype" panose="02040502050505030304" pitchFamily="18" charset="0"/>
                <a:ea typeface="Calibri" panose="020F0502020204030204" pitchFamily="34" charset="0"/>
                <a:cs typeface="Angsana New" panose="02020603050405020304" pitchFamily="18" charset="-34"/>
              </a:rPr>
              <a:t>ἀδελφοί - adelphoi - a fellow-Christian</a:t>
            </a:r>
            <a:r>
              <a:rPr lang="en-AU" sz="3200" dirty="0">
                <a:solidFill>
                  <a:srgbClr val="6E2D0C"/>
                </a:solidFill>
                <a:effectLst/>
                <a:latin typeface="Palatino Linotype" panose="02040502050505030304" pitchFamily="18" charset="0"/>
                <a:ea typeface="Calibri" panose="020F0502020204030204" pitchFamily="34" charset="0"/>
                <a:cs typeface="Angsana New" panose="02020603050405020304" pitchFamily="18" charset="-34"/>
              </a:rPr>
              <a:t>]</a:t>
            </a:r>
            <a:r>
              <a:rPr lang="en-AU" sz="3200" dirty="0">
                <a:solidFill>
                  <a:srgbClr val="000000"/>
                </a:solidFill>
                <a:effectLst/>
                <a:latin typeface="Palatino Linotype" panose="02040502050505030304" pitchFamily="18" charset="0"/>
                <a:ea typeface="Calibri" panose="020F0502020204030204" pitchFamily="34" charset="0"/>
                <a:cs typeface="Segoe UI" panose="020B0502040204020203" pitchFamily="34" charset="0"/>
              </a:rPr>
              <a:t> </a:t>
            </a:r>
            <a:r>
              <a:rPr lang="en-AU" sz="3200" dirty="0">
                <a:solidFill>
                  <a:srgbClr val="3333FF"/>
                </a:solidFill>
                <a:effectLst/>
                <a:latin typeface="Palatino Linotype" panose="02040502050505030304" pitchFamily="18" charset="0"/>
                <a:ea typeface="Calibri" panose="020F0502020204030204" pitchFamily="34" charset="0"/>
                <a:cs typeface="Segoe UI" panose="020B0502040204020203" pitchFamily="34" charset="0"/>
              </a:rPr>
              <a:t>that none of you has a sinful, unbelieving heart that </a:t>
            </a:r>
            <a:r>
              <a:rPr lang="en-AU" sz="3200" b="1" dirty="0">
                <a:solidFill>
                  <a:srgbClr val="3333FF"/>
                </a:solidFill>
                <a:effectLst/>
                <a:latin typeface="Palatino Linotype" panose="02040502050505030304" pitchFamily="18" charset="0"/>
                <a:ea typeface="Calibri" panose="020F0502020204030204" pitchFamily="34" charset="0"/>
                <a:cs typeface="Segoe UI" panose="020B0502040204020203" pitchFamily="34" charset="0"/>
              </a:rPr>
              <a:t>turns away </a:t>
            </a:r>
            <a:r>
              <a:rPr lang="en-AU" sz="3200" dirty="0">
                <a:solidFill>
                  <a:srgbClr val="3333FF"/>
                </a:solidFill>
                <a:effectLst/>
                <a:latin typeface="Palatino Linotype" panose="02040502050505030304" pitchFamily="18" charset="0"/>
                <a:ea typeface="Calibri" panose="020F0502020204030204" pitchFamily="34" charset="0"/>
                <a:cs typeface="Segoe UI" panose="020B0502040204020203" pitchFamily="34" charset="0"/>
              </a:rPr>
              <a:t>from the living God. </a:t>
            </a:r>
            <a:r>
              <a:rPr lang="en-AU" sz="3200" baseline="30000" dirty="0">
                <a:solidFill>
                  <a:srgbClr val="3333FF"/>
                </a:solidFill>
                <a:effectLst/>
                <a:latin typeface="Palatino Linotype" panose="02040502050505030304" pitchFamily="18" charset="0"/>
                <a:ea typeface="Calibri" panose="020F0502020204030204" pitchFamily="34" charset="0"/>
                <a:cs typeface="Segoe UI" panose="020B0502040204020203" pitchFamily="34" charset="0"/>
              </a:rPr>
              <a:t>13</a:t>
            </a:r>
            <a:r>
              <a:rPr lang="en-AU" sz="3200" dirty="0">
                <a:solidFill>
                  <a:srgbClr val="3333FF"/>
                </a:solidFill>
                <a:effectLst/>
                <a:latin typeface="Palatino Linotype" panose="02040502050505030304" pitchFamily="18" charset="0"/>
                <a:ea typeface="Calibri" panose="020F0502020204030204" pitchFamily="34" charset="0"/>
                <a:cs typeface="Segoe UI" panose="020B0502040204020203" pitchFamily="34" charset="0"/>
              </a:rPr>
              <a:t>But </a:t>
            </a:r>
            <a:r>
              <a:rPr lang="en-AU" sz="3600" b="1" dirty="0">
                <a:solidFill>
                  <a:srgbClr val="3333FF"/>
                </a:solidFill>
                <a:effectLst/>
                <a:latin typeface="Palatino Linotype" panose="02040502050505030304" pitchFamily="18" charset="0"/>
                <a:ea typeface="Calibri" panose="020F0502020204030204" pitchFamily="34" charset="0"/>
                <a:cs typeface="Segoe UI" panose="020B0502040204020203" pitchFamily="34" charset="0"/>
              </a:rPr>
              <a:t>encourage</a:t>
            </a:r>
            <a:r>
              <a:rPr lang="en-AU" sz="3600" dirty="0">
                <a:solidFill>
                  <a:srgbClr val="3333FF"/>
                </a:solidFill>
                <a:effectLst/>
                <a:latin typeface="Palatino Linotype" panose="02040502050505030304" pitchFamily="18" charset="0"/>
                <a:ea typeface="Calibri" panose="020F0502020204030204" pitchFamily="34" charset="0"/>
                <a:cs typeface="Segoe UI" panose="020B0502040204020203" pitchFamily="34" charset="0"/>
              </a:rPr>
              <a:t> </a:t>
            </a:r>
            <a:r>
              <a:rPr lang="en-AU" sz="3200" dirty="0">
                <a:solidFill>
                  <a:srgbClr val="6E2D0C"/>
                </a:solidFill>
                <a:effectLst/>
                <a:latin typeface="Palatino Linotype" panose="02040502050505030304" pitchFamily="18" charset="0"/>
                <a:ea typeface="Calibri" panose="020F0502020204030204" pitchFamily="34" charset="0"/>
                <a:cs typeface="Segoe UI" panose="020B0502040204020203" pitchFamily="34" charset="0"/>
              </a:rPr>
              <a:t>[</a:t>
            </a:r>
            <a:r>
              <a:rPr lang="en-AU" sz="3200" i="1" dirty="0">
                <a:solidFill>
                  <a:srgbClr val="6E2D0C"/>
                </a:solidFill>
                <a:effectLst/>
                <a:latin typeface="Palatino Linotype" panose="02040502050505030304" pitchFamily="18" charset="0"/>
                <a:ea typeface="Calibri" panose="020F0502020204030204" pitchFamily="34" charset="0"/>
                <a:cs typeface="Angsana New" panose="02020603050405020304" pitchFamily="18" charset="-34"/>
              </a:rPr>
              <a:t>παρακαλεῖτε - parakaleite – invite, invoke, exhort</a:t>
            </a:r>
            <a:r>
              <a:rPr lang="en-AU" sz="3200" dirty="0">
                <a:solidFill>
                  <a:srgbClr val="6E2D0C"/>
                </a:solidFill>
                <a:effectLst/>
                <a:latin typeface="Palatino Linotype" panose="02040502050505030304" pitchFamily="18" charset="0"/>
                <a:ea typeface="Calibri" panose="020F0502020204030204" pitchFamily="34" charset="0"/>
                <a:cs typeface="Angsana New" panose="02020603050405020304" pitchFamily="18" charset="-34"/>
              </a:rPr>
              <a:t>]</a:t>
            </a:r>
            <a:r>
              <a:rPr lang="en-AU" sz="3200" i="1" dirty="0">
                <a:solidFill>
                  <a:srgbClr val="6E2D0C"/>
                </a:solidFill>
                <a:effectLst/>
                <a:latin typeface="Palatino Linotype" panose="02040502050505030304" pitchFamily="18" charset="0"/>
                <a:ea typeface="Calibri" panose="020F0502020204030204" pitchFamily="34" charset="0"/>
                <a:cs typeface="Angsana New" panose="02020603050405020304" pitchFamily="18" charset="-34"/>
              </a:rPr>
              <a:t> </a:t>
            </a:r>
            <a:r>
              <a:rPr lang="en-AU" sz="4000" b="1" dirty="0">
                <a:solidFill>
                  <a:srgbClr val="3333FF"/>
                </a:solidFill>
                <a:effectLst/>
                <a:latin typeface="Palatino Linotype" panose="02040502050505030304" pitchFamily="18" charset="0"/>
                <a:ea typeface="Calibri" panose="020F0502020204030204" pitchFamily="34" charset="0"/>
                <a:cs typeface="Segoe UI" panose="020B0502040204020203" pitchFamily="34" charset="0"/>
              </a:rPr>
              <a:t>one another </a:t>
            </a:r>
            <a:r>
              <a:rPr lang="en-AU" sz="3200" dirty="0">
                <a:solidFill>
                  <a:srgbClr val="6E2D0C"/>
                </a:solidFill>
                <a:effectLst/>
                <a:latin typeface="Palatino Linotype" panose="02040502050505030304" pitchFamily="18" charset="0"/>
                <a:ea typeface="Calibri" panose="020F0502020204030204" pitchFamily="34" charset="0"/>
                <a:cs typeface="Segoe UI" panose="020B0502040204020203" pitchFamily="34" charset="0"/>
              </a:rPr>
              <a:t>[</a:t>
            </a:r>
            <a:r>
              <a:rPr lang="en-AU" sz="3200" i="1" dirty="0">
                <a:solidFill>
                  <a:srgbClr val="6E2D0C"/>
                </a:solidFill>
                <a:effectLst/>
                <a:latin typeface="Palatino Linotype" panose="02040502050505030304" pitchFamily="18" charset="0"/>
                <a:ea typeface="Calibri" panose="020F0502020204030204" pitchFamily="34" charset="0"/>
                <a:cs typeface="Angsana New" panose="02020603050405020304" pitchFamily="18" charset="-34"/>
              </a:rPr>
              <a:t>ἑαυτοὺς – heautous – reciprocal pronoun</a:t>
            </a:r>
            <a:r>
              <a:rPr lang="en-AU" sz="3200" dirty="0">
                <a:solidFill>
                  <a:srgbClr val="6E2D0C"/>
                </a:solidFill>
                <a:effectLst/>
                <a:latin typeface="Palatino Linotype" panose="02040502050505030304" pitchFamily="18" charset="0"/>
                <a:ea typeface="Calibri" panose="020F0502020204030204" pitchFamily="34" charset="0"/>
                <a:cs typeface="Angsana New" panose="02020603050405020304" pitchFamily="18" charset="-34"/>
              </a:rPr>
              <a:t>] </a:t>
            </a:r>
            <a:r>
              <a:rPr lang="en-AU" sz="4000" b="1" dirty="0">
                <a:solidFill>
                  <a:srgbClr val="3333FF"/>
                </a:solidFill>
                <a:effectLst/>
                <a:latin typeface="Palatino Linotype" panose="02040502050505030304" pitchFamily="18" charset="0"/>
                <a:ea typeface="Calibri" panose="020F0502020204030204" pitchFamily="34" charset="0"/>
                <a:cs typeface="Segoe UI" panose="020B0502040204020203" pitchFamily="34" charset="0"/>
              </a:rPr>
              <a:t>daily,</a:t>
            </a:r>
            <a:r>
              <a:rPr lang="en-AU" sz="4000" dirty="0">
                <a:solidFill>
                  <a:srgbClr val="3333FF"/>
                </a:solidFill>
                <a:effectLst/>
                <a:latin typeface="Palatino Linotype" panose="02040502050505030304" pitchFamily="18" charset="0"/>
                <a:ea typeface="Calibri" panose="020F0502020204030204" pitchFamily="34" charset="0"/>
                <a:cs typeface="Segoe UI" panose="020B0502040204020203" pitchFamily="34" charset="0"/>
              </a:rPr>
              <a:t> </a:t>
            </a:r>
            <a:r>
              <a:rPr lang="en-AU" sz="3200" dirty="0">
                <a:solidFill>
                  <a:srgbClr val="3333FF"/>
                </a:solidFill>
                <a:effectLst/>
                <a:latin typeface="Palatino Linotype" panose="02040502050505030304" pitchFamily="18" charset="0"/>
                <a:ea typeface="Calibri" panose="020F0502020204030204" pitchFamily="34" charset="0"/>
                <a:cs typeface="Segoe UI" panose="020B0502040204020203" pitchFamily="34" charset="0"/>
              </a:rPr>
              <a:t>as long as it is called Today, so that </a:t>
            </a:r>
            <a:r>
              <a:rPr lang="en-AU" sz="4000" b="1" dirty="0">
                <a:solidFill>
                  <a:srgbClr val="3333FF"/>
                </a:solidFill>
                <a:effectLst/>
                <a:latin typeface="Palatino Linotype" panose="02040502050505030304" pitchFamily="18" charset="0"/>
                <a:ea typeface="Calibri" panose="020F0502020204030204" pitchFamily="34" charset="0"/>
                <a:cs typeface="Segoe UI" panose="020B0502040204020203" pitchFamily="34" charset="0"/>
              </a:rPr>
              <a:t>none of you </a:t>
            </a:r>
            <a:r>
              <a:rPr lang="en-AU" sz="3200" dirty="0">
                <a:solidFill>
                  <a:srgbClr val="3333FF"/>
                </a:solidFill>
                <a:effectLst/>
                <a:latin typeface="Palatino Linotype" panose="02040502050505030304" pitchFamily="18" charset="0"/>
                <a:ea typeface="Calibri" panose="020F0502020204030204" pitchFamily="34" charset="0"/>
                <a:cs typeface="Segoe UI" panose="020B0502040204020203" pitchFamily="34" charset="0"/>
              </a:rPr>
              <a:t>may be hardened by sin’s deceitfulness</a:t>
            </a:r>
            <a:r>
              <a:rPr lang="en-AU" sz="3200" dirty="0">
                <a:solidFill>
                  <a:srgbClr val="000000"/>
                </a:solidFill>
                <a:effectLst/>
                <a:latin typeface="Palatino Linotype" panose="02040502050505030304" pitchFamily="18" charset="0"/>
                <a:ea typeface="Calibri" panose="020F0502020204030204" pitchFamily="34" charset="0"/>
                <a:cs typeface="Segoe UI" panose="020B0502040204020203" pitchFamily="34" charset="0"/>
              </a:rPr>
              <a:t>. </a:t>
            </a:r>
            <a:endParaRPr lang="en-US" sz="3200" b="1" dirty="0">
              <a:solidFill>
                <a:srgbClr val="C00000"/>
              </a:solidFill>
              <a:effectLst/>
              <a:latin typeface="Palatino Linotype" panose="02040502050505030304" pitchFamily="18" charset="0"/>
              <a:ea typeface="Calibri" panose="020F0502020204030204" pitchFamily="34" charset="0"/>
              <a:cs typeface="Angsana New" panose="02020603050405020304" pitchFamily="18" charset="-34"/>
            </a:endParaRPr>
          </a:p>
        </p:txBody>
      </p:sp>
    </p:spTree>
    <p:extLst>
      <p:ext uri="{BB962C8B-B14F-4D97-AF65-F5344CB8AC3E}">
        <p14:creationId xmlns:p14="http://schemas.microsoft.com/office/powerpoint/2010/main" val="21588030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F40F49-2D0B-78A0-F18B-88CE5A0B4462}"/>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8574465D-5627-4C25-FE54-6CEDBDBDCDCC}"/>
              </a:ext>
            </a:extLst>
          </p:cNvPr>
          <p:cNvSpPr txBox="1"/>
          <p:nvPr/>
        </p:nvSpPr>
        <p:spPr>
          <a:xfrm>
            <a:off x="327285" y="94883"/>
            <a:ext cx="11537429" cy="769441"/>
          </a:xfrm>
          <a:prstGeom prst="rect">
            <a:avLst/>
          </a:prstGeom>
          <a:noFill/>
        </p:spPr>
        <p:txBody>
          <a:bodyPr wrap="square" rtlCol="0">
            <a:spAutoFit/>
          </a:bodyPr>
          <a:lstStyle/>
          <a:p>
            <a:pPr algn="ctr">
              <a:spcAft>
                <a:spcPts val="4800"/>
              </a:spcAft>
            </a:pPr>
            <a:r>
              <a:rPr lang="en-AU" sz="4400" b="1" u="sng" dirty="0"/>
              <a:t>IN  WRAPPING UP  of  EFFECTIVE CHURCHES</a:t>
            </a:r>
          </a:p>
        </p:txBody>
      </p:sp>
      <p:sp>
        <p:nvSpPr>
          <p:cNvPr id="4" name="TextBox 3">
            <a:extLst>
              <a:ext uri="{FF2B5EF4-FFF2-40B4-BE49-F238E27FC236}">
                <a16:creationId xmlns:a16="http://schemas.microsoft.com/office/drawing/2014/main" id="{AA494353-A5C0-75A0-6C6A-FCB3B120416C}"/>
              </a:ext>
            </a:extLst>
          </p:cNvPr>
          <p:cNvSpPr txBox="1"/>
          <p:nvPr/>
        </p:nvSpPr>
        <p:spPr>
          <a:xfrm>
            <a:off x="264826" y="864324"/>
            <a:ext cx="11927174" cy="5677067"/>
          </a:xfrm>
          <a:prstGeom prst="rect">
            <a:avLst/>
          </a:prstGeom>
          <a:noFill/>
        </p:spPr>
        <p:txBody>
          <a:bodyPr wrap="square">
            <a:spAutoFit/>
          </a:bodyPr>
          <a:lstStyle/>
          <a:p>
            <a:pPr>
              <a:lnSpc>
                <a:spcPct val="80000"/>
              </a:lnSpc>
              <a:spcAft>
                <a:spcPts val="1800"/>
              </a:spcAft>
            </a:pPr>
            <a:r>
              <a:rPr lang="en-AU" sz="3600" b="1" dirty="0">
                <a:solidFill>
                  <a:srgbClr val="C00000"/>
                </a:solidFill>
              </a:rPr>
              <a:t>(1</a:t>
            </a:r>
            <a:r>
              <a:rPr lang="en-AU" sz="3600" b="1" baseline="30000" dirty="0">
                <a:solidFill>
                  <a:srgbClr val="C00000"/>
                </a:solidFill>
              </a:rPr>
              <a:t>st</a:t>
            </a:r>
            <a:r>
              <a:rPr lang="en-AU" sz="3600" b="1" dirty="0">
                <a:solidFill>
                  <a:srgbClr val="C00000"/>
                </a:solidFill>
              </a:rPr>
              <a:t> Driver is Spirit and Truth)   </a:t>
            </a:r>
            <a:r>
              <a:rPr lang="en-AU" sz="3600" b="1" dirty="0"/>
              <a:t>Jesus stated in John 4:23 </a:t>
            </a:r>
            <a:r>
              <a:rPr lang="en-AU" sz="3600" b="1" dirty="0">
                <a:solidFill>
                  <a:schemeClr val="accent3">
                    <a:lumMod val="75000"/>
                  </a:schemeClr>
                </a:solidFill>
              </a:rPr>
              <a:t>True Worshippers Must Worship in Spirit and in Truth,  for they are the kind  of worshippers the father seeks.</a:t>
            </a:r>
          </a:p>
          <a:p>
            <a:pPr>
              <a:lnSpc>
                <a:spcPct val="80000"/>
              </a:lnSpc>
              <a:spcAft>
                <a:spcPts val="1800"/>
              </a:spcAft>
            </a:pPr>
            <a:r>
              <a:rPr lang="en-US" sz="3600" b="1" dirty="0">
                <a:solidFill>
                  <a:srgbClr val="C00000"/>
                </a:solidFill>
              </a:rPr>
              <a:t>(2</a:t>
            </a:r>
            <a:r>
              <a:rPr lang="en-US" sz="3600" b="1" baseline="30000" dirty="0">
                <a:solidFill>
                  <a:srgbClr val="C00000"/>
                </a:solidFill>
              </a:rPr>
              <a:t>nd</a:t>
            </a:r>
            <a:r>
              <a:rPr lang="en-US" sz="3600" b="1" dirty="0">
                <a:solidFill>
                  <a:srgbClr val="C00000"/>
                </a:solidFill>
              </a:rPr>
              <a:t> Driver – warning of Judgement)  </a:t>
            </a:r>
            <a:r>
              <a:rPr lang="en-AU" sz="3600" b="1" dirty="0"/>
              <a:t>Jesus further stated in Matthew 7:21 and John 12:48:</a:t>
            </a:r>
            <a:r>
              <a:rPr lang="en-AU" sz="3600" b="1" dirty="0">
                <a:solidFill>
                  <a:srgbClr val="3333FF"/>
                </a:solidFill>
              </a:rPr>
              <a:t> </a:t>
            </a:r>
            <a:r>
              <a:rPr lang="en-US" sz="3600" dirty="0">
                <a:solidFill>
                  <a:schemeClr val="accent6">
                    <a:lumMod val="50000"/>
                  </a:schemeClr>
                </a:solidFill>
              </a:rPr>
              <a:t>only the </a:t>
            </a:r>
            <a:r>
              <a:rPr lang="en-US" sz="3600" b="1" dirty="0">
                <a:solidFill>
                  <a:schemeClr val="accent6">
                    <a:lumMod val="50000"/>
                  </a:schemeClr>
                </a:solidFill>
              </a:rPr>
              <a:t>one’s</a:t>
            </a:r>
            <a:r>
              <a:rPr lang="en-US" sz="3600" dirty="0">
                <a:solidFill>
                  <a:schemeClr val="accent6">
                    <a:lumMod val="50000"/>
                  </a:schemeClr>
                </a:solidFill>
              </a:rPr>
              <a:t> who </a:t>
            </a:r>
            <a:r>
              <a:rPr lang="en-US" sz="3600" b="1" dirty="0">
                <a:solidFill>
                  <a:schemeClr val="accent6">
                    <a:lumMod val="50000"/>
                  </a:schemeClr>
                </a:solidFill>
              </a:rPr>
              <a:t>do the will </a:t>
            </a:r>
            <a:r>
              <a:rPr lang="en-US" sz="3600" dirty="0">
                <a:solidFill>
                  <a:schemeClr val="accent6">
                    <a:lumMod val="50000"/>
                  </a:schemeClr>
                </a:solidFill>
              </a:rPr>
              <a:t>of my Father will get into heaven, the </a:t>
            </a:r>
            <a:r>
              <a:rPr lang="en-US" sz="3600" b="1" dirty="0">
                <a:solidFill>
                  <a:schemeClr val="accent6">
                    <a:lumMod val="50000"/>
                  </a:schemeClr>
                </a:solidFill>
              </a:rPr>
              <a:t>very words </a:t>
            </a:r>
            <a:r>
              <a:rPr lang="en-US" sz="3600" dirty="0">
                <a:solidFill>
                  <a:schemeClr val="accent6">
                    <a:lumMod val="50000"/>
                  </a:schemeClr>
                </a:solidFill>
              </a:rPr>
              <a:t>I have spoken will </a:t>
            </a:r>
            <a:r>
              <a:rPr lang="en-US" sz="3600" b="1" dirty="0">
                <a:solidFill>
                  <a:schemeClr val="accent6">
                    <a:lumMod val="50000"/>
                  </a:schemeClr>
                </a:solidFill>
              </a:rPr>
              <a:t>condemn</a:t>
            </a:r>
            <a:r>
              <a:rPr lang="en-US" sz="3600" dirty="0">
                <a:solidFill>
                  <a:schemeClr val="accent6">
                    <a:lumMod val="50000"/>
                  </a:schemeClr>
                </a:solidFill>
              </a:rPr>
              <a:t> them at the last day </a:t>
            </a:r>
            <a:r>
              <a:rPr lang="en-US" sz="3600" i="1" dirty="0">
                <a:solidFill>
                  <a:schemeClr val="accent6">
                    <a:lumMod val="50000"/>
                  </a:schemeClr>
                </a:solidFill>
              </a:rPr>
              <a:t>if they disobey</a:t>
            </a:r>
            <a:r>
              <a:rPr lang="en-US" sz="3600" dirty="0">
                <a:solidFill>
                  <a:schemeClr val="accent6">
                    <a:lumMod val="50000"/>
                  </a:schemeClr>
                </a:solidFill>
              </a:rPr>
              <a:t>. </a:t>
            </a:r>
          </a:p>
          <a:p>
            <a:pPr>
              <a:lnSpc>
                <a:spcPct val="80000"/>
              </a:lnSpc>
              <a:spcAft>
                <a:spcPts val="1800"/>
              </a:spcAft>
            </a:pPr>
            <a:r>
              <a:rPr lang="en-US" sz="3600" b="1" dirty="0">
                <a:solidFill>
                  <a:srgbClr val="C00000"/>
                </a:solidFill>
              </a:rPr>
              <a:t>(3</a:t>
            </a:r>
            <a:r>
              <a:rPr lang="en-US" sz="3600" b="1" baseline="30000" dirty="0">
                <a:solidFill>
                  <a:srgbClr val="C00000"/>
                </a:solidFill>
              </a:rPr>
              <a:t>rd</a:t>
            </a:r>
            <a:r>
              <a:rPr lang="en-US" sz="3600" b="1" dirty="0">
                <a:solidFill>
                  <a:srgbClr val="C00000"/>
                </a:solidFill>
              </a:rPr>
              <a:t> Driver – NT reliance )  </a:t>
            </a:r>
            <a:r>
              <a:rPr lang="en-US" sz="3600" b="1" dirty="0"/>
              <a:t>They did not follow manmade traditions, they were devoted to the Apostles Teachings.</a:t>
            </a:r>
          </a:p>
          <a:p>
            <a:pPr>
              <a:lnSpc>
                <a:spcPct val="80000"/>
              </a:lnSpc>
              <a:spcAft>
                <a:spcPts val="1800"/>
              </a:spcAft>
            </a:pPr>
            <a:r>
              <a:rPr lang="en-US" sz="3600" b="1" dirty="0">
                <a:solidFill>
                  <a:srgbClr val="C00000"/>
                </a:solidFill>
              </a:rPr>
              <a:t>(4</a:t>
            </a:r>
            <a:r>
              <a:rPr lang="en-US" sz="3600" b="1" baseline="30000" dirty="0">
                <a:solidFill>
                  <a:srgbClr val="C00000"/>
                </a:solidFill>
              </a:rPr>
              <a:t>th</a:t>
            </a:r>
            <a:r>
              <a:rPr lang="en-US" sz="3600" b="1" dirty="0">
                <a:solidFill>
                  <a:srgbClr val="C00000"/>
                </a:solidFill>
              </a:rPr>
              <a:t> Driver - priests)  </a:t>
            </a:r>
            <a:r>
              <a:rPr lang="en-US" sz="3600" b="1" dirty="0"/>
              <a:t>Christians to recognise they are of the 1</a:t>
            </a:r>
            <a:r>
              <a:rPr lang="en-US" sz="3600" b="1" baseline="30000" dirty="0"/>
              <a:t>st</a:t>
            </a:r>
            <a:r>
              <a:rPr lang="en-US" sz="3600" b="1" dirty="0"/>
              <a:t> century priesthood – there are no hierarchies. </a:t>
            </a:r>
            <a:endParaRPr lang="en-US" sz="3600" b="1" dirty="0">
              <a:solidFill>
                <a:srgbClr val="C00000"/>
              </a:solidFill>
            </a:endParaRPr>
          </a:p>
        </p:txBody>
      </p:sp>
    </p:spTree>
    <p:extLst>
      <p:ext uri="{BB962C8B-B14F-4D97-AF65-F5344CB8AC3E}">
        <p14:creationId xmlns:p14="http://schemas.microsoft.com/office/powerpoint/2010/main" val="27402187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C84B01-62C0-C2EE-5B41-729A1A5BBFD5}"/>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88D7EBCE-8107-BDD0-1FAF-BAD644637DF3}"/>
              </a:ext>
            </a:extLst>
          </p:cNvPr>
          <p:cNvSpPr txBox="1"/>
          <p:nvPr/>
        </p:nvSpPr>
        <p:spPr>
          <a:xfrm>
            <a:off x="179883" y="0"/>
            <a:ext cx="11752288" cy="6888039"/>
          </a:xfrm>
          <a:prstGeom prst="rect">
            <a:avLst/>
          </a:prstGeom>
          <a:noFill/>
        </p:spPr>
        <p:txBody>
          <a:bodyPr wrap="square" rtlCol="0">
            <a:spAutoFit/>
          </a:bodyPr>
          <a:lstStyle/>
          <a:p>
            <a:pPr algn="ctr"/>
            <a:endParaRPr lang="en-US" sz="3600" b="1" dirty="0"/>
          </a:p>
          <a:p>
            <a:pPr>
              <a:spcAft>
                <a:spcPts val="1800"/>
              </a:spcAft>
            </a:pPr>
            <a:r>
              <a:rPr lang="en-AU" sz="3600" b="1" dirty="0">
                <a:solidFill>
                  <a:srgbClr val="C00000"/>
                </a:solidFill>
              </a:rPr>
              <a:t>(5</a:t>
            </a:r>
            <a:r>
              <a:rPr lang="en-AU" sz="3600" b="1" baseline="30000" dirty="0">
                <a:solidFill>
                  <a:srgbClr val="C00000"/>
                </a:solidFill>
              </a:rPr>
              <a:t>th</a:t>
            </a:r>
            <a:r>
              <a:rPr lang="en-AU" sz="3600" b="1" dirty="0">
                <a:solidFill>
                  <a:srgbClr val="C00000"/>
                </a:solidFill>
              </a:rPr>
              <a:t>  Driver is all all those baptized  are Clothed in Christ) </a:t>
            </a:r>
            <a:r>
              <a:rPr lang="en-US" sz="3600" b="1" dirty="0"/>
              <a:t>In effect, Christians are not clothed in manhood nor clothed in  womanhood, but clothed in Christ</a:t>
            </a:r>
            <a:r>
              <a:rPr lang="en-US" sz="3600" dirty="0"/>
              <a:t>. </a:t>
            </a:r>
            <a:endParaRPr lang="en-US" sz="3600" b="1" dirty="0"/>
          </a:p>
          <a:p>
            <a:pPr>
              <a:lnSpc>
                <a:spcPct val="95000"/>
              </a:lnSpc>
            </a:pPr>
            <a:r>
              <a:rPr lang="en-AU" sz="3600" b="1" dirty="0">
                <a:solidFill>
                  <a:srgbClr val="C00000"/>
                </a:solidFill>
              </a:rPr>
              <a:t>(6</a:t>
            </a:r>
            <a:r>
              <a:rPr lang="en-AU" sz="3600" b="1" baseline="30000" dirty="0">
                <a:solidFill>
                  <a:srgbClr val="C00000"/>
                </a:solidFill>
              </a:rPr>
              <a:t>th</a:t>
            </a:r>
            <a:r>
              <a:rPr lang="en-AU" sz="3600" b="1" dirty="0">
                <a:solidFill>
                  <a:srgbClr val="C00000"/>
                </a:solidFill>
              </a:rPr>
              <a:t>  Driver – Focus on living the One Another Actions, not focus on manmade religious traditions as these are spiritually </a:t>
            </a:r>
            <a:r>
              <a:rPr lang="en-AU" sz="3600" b="1">
                <a:solidFill>
                  <a:srgbClr val="C00000"/>
                </a:solidFill>
              </a:rPr>
              <a:t>irrelevant – have </a:t>
            </a:r>
            <a:r>
              <a:rPr lang="en-AU" sz="3600" b="1" dirty="0">
                <a:solidFill>
                  <a:srgbClr val="C00000"/>
                </a:solidFill>
              </a:rPr>
              <a:t>no </a:t>
            </a:r>
            <a:r>
              <a:rPr lang="en-AU" sz="3600" b="1">
                <a:solidFill>
                  <a:srgbClr val="C00000"/>
                </a:solidFill>
              </a:rPr>
              <a:t>spiritually value.</a:t>
            </a:r>
            <a:endParaRPr lang="en-US" sz="3600" b="1" dirty="0"/>
          </a:p>
          <a:p>
            <a:r>
              <a:rPr lang="en-US" sz="3600" b="1" dirty="0"/>
              <a:t>One Another commands reflects humility, servitude, etc., and team players of New Testament Commands and Principles will build up one another, exhort one another, teach one another, etc., and in so doing you will be loving one another and glorifying Christ.   </a:t>
            </a:r>
          </a:p>
        </p:txBody>
      </p:sp>
    </p:spTree>
    <p:extLst>
      <p:ext uri="{BB962C8B-B14F-4D97-AF65-F5344CB8AC3E}">
        <p14:creationId xmlns:p14="http://schemas.microsoft.com/office/powerpoint/2010/main" val="29581769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142A01-8F16-97EB-FBC6-D607433F631B}"/>
            </a:ext>
          </a:extLst>
        </p:cNvPr>
        <p:cNvGrpSpPr/>
        <p:nvPr/>
      </p:nvGrpSpPr>
      <p:grpSpPr>
        <a:xfrm>
          <a:off x="0" y="0"/>
          <a:ext cx="0" cy="0"/>
          <a:chOff x="0" y="0"/>
          <a:chExt cx="0" cy="0"/>
        </a:xfrm>
      </p:grpSpPr>
      <p:pic>
        <p:nvPicPr>
          <p:cNvPr id="1030" name="Picture 6" descr="Realistic butterfly Images - Free Download on Freepik">
            <a:extLst>
              <a:ext uri="{FF2B5EF4-FFF2-40B4-BE49-F238E27FC236}">
                <a16:creationId xmlns:a16="http://schemas.microsoft.com/office/drawing/2014/main" id="{A26B8930-93B8-A00D-F55A-203A69F9D340}"/>
              </a:ext>
            </a:extLst>
          </p:cNvPr>
          <p:cNvPicPr>
            <a:picLocks noChangeAspect="1" noChangeArrowheads="1"/>
          </p:cNvPicPr>
          <p:nvPr/>
        </p:nvPicPr>
        <p:blipFill>
          <a:blip>
            <a:extLst>
              <a:ext uri="{28A0092B-C50C-407E-A947-70E740481C1C}">
                <a14:useLocalDpi xmlns:a14="http://schemas.microsoft.com/office/drawing/2010/main" val="0"/>
              </a:ext>
            </a:extLst>
          </a:blip>
          <a:srcRect/>
          <a:stretch>
            <a:fillRect/>
          </a:stretch>
        </p:blipFill>
        <p:spPr bwMode="auto">
          <a:xfrm>
            <a:off x="2554325" y="-113696"/>
            <a:ext cx="7580026" cy="5300330"/>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91881A99-556D-0917-FDC8-301A38B93242}"/>
              </a:ext>
            </a:extLst>
          </p:cNvPr>
          <p:cNvSpPr txBox="1"/>
          <p:nvPr/>
        </p:nvSpPr>
        <p:spPr>
          <a:xfrm>
            <a:off x="0" y="4213130"/>
            <a:ext cx="12192000" cy="1315040"/>
          </a:xfrm>
          <a:prstGeom prst="rect">
            <a:avLst/>
          </a:prstGeom>
          <a:noFill/>
        </p:spPr>
        <p:txBody>
          <a:bodyPr wrap="square" rtlCol="0">
            <a:spAutoFit/>
          </a:bodyPr>
          <a:lstStyle/>
          <a:p>
            <a:pPr algn="ctr">
              <a:lnSpc>
                <a:spcPct val="90000"/>
              </a:lnSpc>
              <a:spcAft>
                <a:spcPts val="1800"/>
              </a:spcAft>
            </a:pPr>
            <a:r>
              <a:rPr lang="en-AU" sz="4400" b="1" dirty="0"/>
              <a:t>Would People Pull the Wings off a Butterfly from a Human Mindset?  </a:t>
            </a:r>
            <a:r>
              <a:rPr lang="en-AU" sz="4400" b="1" dirty="0">
                <a:solidFill>
                  <a:srgbClr val="C00000"/>
                </a:solidFill>
              </a:rPr>
              <a:t>When / Why Examples   </a:t>
            </a:r>
            <a:endParaRPr lang="en-AU" sz="4400" b="1" u="sng" dirty="0">
              <a:solidFill>
                <a:srgbClr val="C00000"/>
              </a:solidFill>
            </a:endParaRPr>
          </a:p>
        </p:txBody>
      </p:sp>
      <p:sp>
        <p:nvSpPr>
          <p:cNvPr id="5" name="TextBox 4">
            <a:extLst>
              <a:ext uri="{FF2B5EF4-FFF2-40B4-BE49-F238E27FC236}">
                <a16:creationId xmlns:a16="http://schemas.microsoft.com/office/drawing/2014/main" id="{52AFEC35-00E8-4009-9BBA-D1A4ED9CC81C}"/>
              </a:ext>
            </a:extLst>
          </p:cNvPr>
          <p:cNvSpPr txBox="1"/>
          <p:nvPr/>
        </p:nvSpPr>
        <p:spPr>
          <a:xfrm>
            <a:off x="779490" y="125110"/>
            <a:ext cx="10523094" cy="769441"/>
          </a:xfrm>
          <a:prstGeom prst="rect">
            <a:avLst/>
          </a:prstGeom>
          <a:noFill/>
        </p:spPr>
        <p:txBody>
          <a:bodyPr wrap="square" rtlCol="0">
            <a:spAutoFit/>
          </a:bodyPr>
          <a:lstStyle/>
          <a:p>
            <a:pPr algn="ctr">
              <a:spcAft>
                <a:spcPts val="4800"/>
              </a:spcAft>
            </a:pPr>
            <a:r>
              <a:rPr lang="en-AU" sz="4400" b="1" dirty="0"/>
              <a:t>Typical Butterfly Mindset of Humans</a:t>
            </a:r>
          </a:p>
        </p:txBody>
      </p:sp>
      <p:sp>
        <p:nvSpPr>
          <p:cNvPr id="2" name="TextBox 1">
            <a:extLst>
              <a:ext uri="{FF2B5EF4-FFF2-40B4-BE49-F238E27FC236}">
                <a16:creationId xmlns:a16="http://schemas.microsoft.com/office/drawing/2014/main" id="{0B4C062E-9B6A-9D82-907F-C6ED99BE6A93}"/>
              </a:ext>
            </a:extLst>
          </p:cNvPr>
          <p:cNvSpPr txBox="1"/>
          <p:nvPr/>
        </p:nvSpPr>
        <p:spPr>
          <a:xfrm>
            <a:off x="-207364" y="5528170"/>
            <a:ext cx="12192000" cy="1378839"/>
          </a:xfrm>
          <a:prstGeom prst="rect">
            <a:avLst/>
          </a:prstGeom>
          <a:noFill/>
        </p:spPr>
        <p:txBody>
          <a:bodyPr wrap="square" rtlCol="0">
            <a:spAutoFit/>
          </a:bodyPr>
          <a:lstStyle/>
          <a:p>
            <a:pPr algn="ctr">
              <a:lnSpc>
                <a:spcPct val="95000"/>
              </a:lnSpc>
              <a:spcAft>
                <a:spcPts val="1200"/>
              </a:spcAft>
            </a:pPr>
            <a:r>
              <a:rPr lang="en-AU" sz="4400" b="1" dirty="0"/>
              <a:t>In Contrast, What are Key Drivers of Your Spiritual Mindset ???</a:t>
            </a:r>
            <a:endParaRPr lang="en-AU" sz="4400" b="1" u="sng" dirty="0"/>
          </a:p>
        </p:txBody>
      </p:sp>
    </p:spTree>
    <p:extLst>
      <p:ext uri="{BB962C8B-B14F-4D97-AF65-F5344CB8AC3E}">
        <p14:creationId xmlns:p14="http://schemas.microsoft.com/office/powerpoint/2010/main" val="4075496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03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FE07AA-F7DA-1E54-BFBC-4CA63E38685D}"/>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0FEEA310-A60D-7AA1-C879-1F7DF7092B3F}"/>
              </a:ext>
            </a:extLst>
          </p:cNvPr>
          <p:cNvSpPr txBox="1"/>
          <p:nvPr/>
        </p:nvSpPr>
        <p:spPr>
          <a:xfrm>
            <a:off x="0" y="1087755"/>
            <a:ext cx="12192000" cy="5663089"/>
          </a:xfrm>
          <a:prstGeom prst="rect">
            <a:avLst/>
          </a:prstGeom>
          <a:noFill/>
        </p:spPr>
        <p:txBody>
          <a:bodyPr wrap="square">
            <a:spAutoFit/>
          </a:bodyPr>
          <a:lstStyle/>
          <a:p>
            <a:pPr algn="ctr">
              <a:spcAft>
                <a:spcPts val="4200"/>
              </a:spcAft>
            </a:pPr>
            <a:r>
              <a:rPr lang="en-AU" sz="4000" b="1" dirty="0"/>
              <a:t>The First Key Driver is Jesus stating in John 4:23: </a:t>
            </a:r>
          </a:p>
          <a:p>
            <a:pPr algn="ctr">
              <a:spcAft>
                <a:spcPts val="4200"/>
              </a:spcAft>
            </a:pPr>
            <a:r>
              <a:rPr lang="en-AU" sz="4800" b="1" dirty="0">
                <a:solidFill>
                  <a:srgbClr val="3333FF"/>
                </a:solidFill>
              </a:rPr>
              <a:t> True  </a:t>
            </a:r>
            <a:r>
              <a:rPr lang="en-AU" sz="4000" b="1" dirty="0">
                <a:solidFill>
                  <a:srgbClr val="3333FF"/>
                </a:solidFill>
              </a:rPr>
              <a:t>Worshippers  Must  Worship  in  </a:t>
            </a:r>
            <a:r>
              <a:rPr lang="en-AU" sz="4800" b="1" dirty="0">
                <a:solidFill>
                  <a:srgbClr val="3333FF"/>
                </a:solidFill>
              </a:rPr>
              <a:t>Spirit </a:t>
            </a:r>
            <a:r>
              <a:rPr lang="en-AU" sz="4000" b="1" dirty="0">
                <a:solidFill>
                  <a:srgbClr val="3333FF"/>
                </a:solidFill>
              </a:rPr>
              <a:t>and  in  </a:t>
            </a:r>
            <a:r>
              <a:rPr lang="en-AU" sz="4800" b="1" dirty="0">
                <a:solidFill>
                  <a:srgbClr val="3333FF"/>
                </a:solidFill>
              </a:rPr>
              <a:t>Truth</a:t>
            </a:r>
            <a:r>
              <a:rPr lang="en-AU" sz="4000" b="1" dirty="0">
                <a:solidFill>
                  <a:srgbClr val="3333FF"/>
                </a:solidFill>
              </a:rPr>
              <a:t>,   For  they  are  the  </a:t>
            </a:r>
            <a:r>
              <a:rPr lang="en-AU" sz="4800" b="1" dirty="0">
                <a:solidFill>
                  <a:srgbClr val="3333FF"/>
                </a:solidFill>
              </a:rPr>
              <a:t>kind   of worshippers  </a:t>
            </a:r>
            <a:r>
              <a:rPr lang="en-AU" sz="4000" b="1" dirty="0">
                <a:solidFill>
                  <a:srgbClr val="3333FF"/>
                </a:solidFill>
              </a:rPr>
              <a:t>the  father  </a:t>
            </a:r>
            <a:r>
              <a:rPr lang="en-AU" sz="4800" b="1" dirty="0">
                <a:solidFill>
                  <a:srgbClr val="3333FF"/>
                </a:solidFill>
              </a:rPr>
              <a:t>seeks</a:t>
            </a:r>
          </a:p>
          <a:p>
            <a:pPr algn="ctr"/>
            <a:r>
              <a:rPr lang="en-AU" sz="3600" b="1" dirty="0">
                <a:solidFill>
                  <a:srgbClr val="6E2D0C"/>
                </a:solidFill>
              </a:rPr>
              <a:t>The Challenge is -  there are 45,000 Different Churches and not all are worshipping in Spirit and Truth. Which Churches are displaying Absolute Truth – NT teachings</a:t>
            </a:r>
            <a:endParaRPr lang="en-US" sz="3600" b="1" dirty="0">
              <a:solidFill>
                <a:srgbClr val="6E2D0C"/>
              </a:solidFill>
            </a:endParaRPr>
          </a:p>
        </p:txBody>
      </p:sp>
    </p:spTree>
    <p:extLst>
      <p:ext uri="{BB962C8B-B14F-4D97-AF65-F5344CB8AC3E}">
        <p14:creationId xmlns:p14="http://schemas.microsoft.com/office/powerpoint/2010/main" val="20754862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D058E2-3CED-642E-6CC2-78CC66959D92}"/>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51C34610-DA61-1FC1-1F39-C5A60F139ABB}"/>
              </a:ext>
            </a:extLst>
          </p:cNvPr>
          <p:cNvSpPr txBox="1"/>
          <p:nvPr/>
        </p:nvSpPr>
        <p:spPr>
          <a:xfrm>
            <a:off x="-167640" y="0"/>
            <a:ext cx="12359640" cy="769441"/>
          </a:xfrm>
          <a:prstGeom prst="rect">
            <a:avLst/>
          </a:prstGeom>
          <a:noFill/>
        </p:spPr>
        <p:txBody>
          <a:bodyPr wrap="square" rtlCol="0">
            <a:spAutoFit/>
          </a:bodyPr>
          <a:lstStyle/>
          <a:p>
            <a:pPr algn="ctr">
              <a:spcAft>
                <a:spcPts val="4800"/>
              </a:spcAft>
            </a:pPr>
            <a:r>
              <a:rPr lang="en-AU" sz="4400" b="1" dirty="0"/>
              <a:t>Second Key Driver are Warnings from Jesus:</a:t>
            </a:r>
            <a:endParaRPr lang="en-AU" sz="4400" b="1" u="sng" dirty="0"/>
          </a:p>
        </p:txBody>
      </p:sp>
      <p:sp>
        <p:nvSpPr>
          <p:cNvPr id="4" name="TextBox 3">
            <a:extLst>
              <a:ext uri="{FF2B5EF4-FFF2-40B4-BE49-F238E27FC236}">
                <a16:creationId xmlns:a16="http://schemas.microsoft.com/office/drawing/2014/main" id="{5D512208-9D42-D447-A197-F1B227390457}"/>
              </a:ext>
            </a:extLst>
          </p:cNvPr>
          <p:cNvSpPr txBox="1"/>
          <p:nvPr/>
        </p:nvSpPr>
        <p:spPr>
          <a:xfrm>
            <a:off x="914400" y="769441"/>
            <a:ext cx="10672997" cy="6093976"/>
          </a:xfrm>
          <a:prstGeom prst="rect">
            <a:avLst/>
          </a:prstGeom>
          <a:noFill/>
        </p:spPr>
        <p:txBody>
          <a:bodyPr wrap="square">
            <a:spAutoFit/>
          </a:bodyPr>
          <a:lstStyle/>
          <a:p>
            <a:pPr>
              <a:spcAft>
                <a:spcPts val="600"/>
              </a:spcAft>
            </a:pPr>
            <a:r>
              <a:rPr lang="en-AU" sz="4000" b="1" dirty="0"/>
              <a:t>Matthew 7:21: </a:t>
            </a:r>
            <a:r>
              <a:rPr lang="en-US" sz="4000" b="1" dirty="0">
                <a:solidFill>
                  <a:srgbClr val="3333FF"/>
                </a:solidFill>
              </a:rPr>
              <a:t>Not everyone </a:t>
            </a:r>
            <a:r>
              <a:rPr lang="en-US" sz="4000" dirty="0">
                <a:solidFill>
                  <a:srgbClr val="3333FF"/>
                </a:solidFill>
              </a:rPr>
              <a:t>who says to me, ‘</a:t>
            </a:r>
            <a:r>
              <a:rPr lang="en-US" sz="4000" b="1" dirty="0">
                <a:solidFill>
                  <a:srgbClr val="3333FF"/>
                </a:solidFill>
              </a:rPr>
              <a:t>Lord, Lord</a:t>
            </a:r>
            <a:r>
              <a:rPr lang="en-US" sz="4000" dirty="0">
                <a:solidFill>
                  <a:srgbClr val="3333FF"/>
                </a:solidFill>
              </a:rPr>
              <a:t>,’ will enter the </a:t>
            </a:r>
            <a:r>
              <a:rPr lang="en-US" sz="4400" b="1" dirty="0">
                <a:solidFill>
                  <a:srgbClr val="3333FF"/>
                </a:solidFill>
              </a:rPr>
              <a:t>kingdom of heaven</a:t>
            </a:r>
            <a:r>
              <a:rPr lang="en-US" sz="4000" dirty="0">
                <a:solidFill>
                  <a:srgbClr val="3333FF"/>
                </a:solidFill>
              </a:rPr>
              <a:t>, but only the </a:t>
            </a:r>
            <a:r>
              <a:rPr lang="en-US" sz="4400" b="1" dirty="0">
                <a:solidFill>
                  <a:srgbClr val="3333FF"/>
                </a:solidFill>
              </a:rPr>
              <a:t>one</a:t>
            </a:r>
            <a:r>
              <a:rPr lang="en-US" sz="4000" dirty="0">
                <a:solidFill>
                  <a:srgbClr val="3333FF"/>
                </a:solidFill>
              </a:rPr>
              <a:t> who </a:t>
            </a:r>
            <a:r>
              <a:rPr lang="en-US" sz="4400" b="1" dirty="0">
                <a:solidFill>
                  <a:srgbClr val="3333FF"/>
                </a:solidFill>
              </a:rPr>
              <a:t>does the will </a:t>
            </a:r>
            <a:r>
              <a:rPr lang="en-US" sz="4000" dirty="0">
                <a:solidFill>
                  <a:srgbClr val="3333FF"/>
                </a:solidFill>
              </a:rPr>
              <a:t>of my Father who is in heaven.</a:t>
            </a:r>
            <a:r>
              <a:rPr lang="en-US" sz="4000" dirty="0"/>
              <a:t>  </a:t>
            </a:r>
          </a:p>
          <a:p>
            <a:pPr>
              <a:spcAft>
                <a:spcPts val="600"/>
              </a:spcAft>
            </a:pPr>
            <a:r>
              <a:rPr lang="en-AU" sz="3600" dirty="0">
                <a:solidFill>
                  <a:srgbClr val="C00000"/>
                </a:solidFill>
              </a:rPr>
              <a:t>Jesus reiterates in Matthew 10:34-36 – sword of truth.</a:t>
            </a:r>
          </a:p>
          <a:p>
            <a:pPr>
              <a:spcAft>
                <a:spcPts val="1800"/>
              </a:spcAft>
            </a:pPr>
            <a:r>
              <a:rPr lang="en-AU" sz="4000" dirty="0"/>
              <a:t> </a:t>
            </a:r>
            <a:r>
              <a:rPr lang="en-AU" sz="4000" b="1" dirty="0"/>
              <a:t>John 12:48:</a:t>
            </a:r>
            <a:r>
              <a:rPr lang="en-AU" sz="4000" b="1" dirty="0">
                <a:solidFill>
                  <a:srgbClr val="3333FF"/>
                </a:solidFill>
              </a:rPr>
              <a:t>  </a:t>
            </a:r>
            <a:r>
              <a:rPr lang="en-US" sz="4000" dirty="0">
                <a:solidFill>
                  <a:srgbClr val="3333FF"/>
                </a:solidFill>
              </a:rPr>
              <a:t>There is a judge for the one </a:t>
            </a:r>
            <a:r>
              <a:rPr lang="en-US" sz="4400" b="1" dirty="0">
                <a:solidFill>
                  <a:srgbClr val="3333FF"/>
                </a:solidFill>
              </a:rPr>
              <a:t>who </a:t>
            </a:r>
            <a:r>
              <a:rPr lang="en-US" sz="4000" b="1" dirty="0">
                <a:solidFill>
                  <a:srgbClr val="3333FF"/>
                </a:solidFill>
              </a:rPr>
              <a:t>rejects me </a:t>
            </a:r>
            <a:r>
              <a:rPr lang="en-US" sz="4000" dirty="0">
                <a:solidFill>
                  <a:srgbClr val="3333FF"/>
                </a:solidFill>
              </a:rPr>
              <a:t>…. </a:t>
            </a:r>
            <a:r>
              <a:rPr lang="en-US" sz="4400" b="1" dirty="0">
                <a:solidFill>
                  <a:srgbClr val="3333FF"/>
                </a:solidFill>
              </a:rPr>
              <a:t>does not </a:t>
            </a:r>
            <a:r>
              <a:rPr lang="en-US" sz="4000" dirty="0">
                <a:solidFill>
                  <a:srgbClr val="3333FF"/>
                </a:solidFill>
              </a:rPr>
              <a:t>accept </a:t>
            </a:r>
            <a:r>
              <a:rPr lang="en-US" sz="4400" b="1" dirty="0">
                <a:solidFill>
                  <a:srgbClr val="3333FF"/>
                </a:solidFill>
              </a:rPr>
              <a:t>my words</a:t>
            </a:r>
            <a:r>
              <a:rPr lang="en-US" sz="4000" dirty="0">
                <a:solidFill>
                  <a:srgbClr val="3333FF"/>
                </a:solidFill>
              </a:rPr>
              <a:t>; the </a:t>
            </a:r>
            <a:r>
              <a:rPr lang="en-US" sz="4000" b="1" dirty="0">
                <a:solidFill>
                  <a:srgbClr val="3333FF"/>
                </a:solidFill>
              </a:rPr>
              <a:t>very words </a:t>
            </a:r>
            <a:r>
              <a:rPr lang="en-US" sz="4000" dirty="0">
                <a:solidFill>
                  <a:srgbClr val="3333FF"/>
                </a:solidFill>
              </a:rPr>
              <a:t>I have spoken will </a:t>
            </a:r>
            <a:r>
              <a:rPr lang="en-US" sz="4400" b="1" dirty="0">
                <a:solidFill>
                  <a:srgbClr val="3333FF"/>
                </a:solidFill>
              </a:rPr>
              <a:t>condemn</a:t>
            </a:r>
            <a:r>
              <a:rPr lang="en-US" sz="4400" dirty="0">
                <a:solidFill>
                  <a:srgbClr val="3333FF"/>
                </a:solidFill>
              </a:rPr>
              <a:t> </a:t>
            </a:r>
            <a:r>
              <a:rPr lang="en-US" sz="4400" b="1" dirty="0">
                <a:solidFill>
                  <a:srgbClr val="3333FF"/>
                </a:solidFill>
              </a:rPr>
              <a:t>them </a:t>
            </a:r>
            <a:r>
              <a:rPr lang="en-US" sz="4000" dirty="0">
                <a:solidFill>
                  <a:srgbClr val="3333FF"/>
                </a:solidFill>
              </a:rPr>
              <a:t>at the last day.</a:t>
            </a:r>
            <a:r>
              <a:rPr lang="en-AU" sz="4000" b="1" dirty="0">
                <a:solidFill>
                  <a:srgbClr val="3333FF"/>
                </a:solidFill>
              </a:rPr>
              <a:t> </a:t>
            </a:r>
            <a:endParaRPr lang="en-AU" sz="4000" dirty="0"/>
          </a:p>
        </p:txBody>
      </p:sp>
    </p:spTree>
    <p:extLst>
      <p:ext uri="{BB962C8B-B14F-4D97-AF65-F5344CB8AC3E}">
        <p14:creationId xmlns:p14="http://schemas.microsoft.com/office/powerpoint/2010/main" val="8566057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5FBEBE-C464-53C8-4A30-DB2B7CA77EBB}"/>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00A03C7F-D072-C7AB-2E83-84248DBE039C}"/>
              </a:ext>
            </a:extLst>
          </p:cNvPr>
          <p:cNvSpPr txBox="1"/>
          <p:nvPr/>
        </p:nvSpPr>
        <p:spPr>
          <a:xfrm>
            <a:off x="-137160" y="186323"/>
            <a:ext cx="12329160" cy="769441"/>
          </a:xfrm>
          <a:prstGeom prst="rect">
            <a:avLst/>
          </a:prstGeom>
          <a:noFill/>
        </p:spPr>
        <p:txBody>
          <a:bodyPr wrap="square" rtlCol="0">
            <a:spAutoFit/>
          </a:bodyPr>
          <a:lstStyle/>
          <a:p>
            <a:pPr algn="ctr">
              <a:spcAft>
                <a:spcPts val="4800"/>
              </a:spcAft>
            </a:pPr>
            <a:r>
              <a:rPr lang="en-AU" sz="4400" b="1" dirty="0"/>
              <a:t>Third Key Driver is Spiritual Reinforcement</a:t>
            </a:r>
            <a:endParaRPr lang="en-AU" sz="4400" b="1" u="sng" dirty="0"/>
          </a:p>
        </p:txBody>
      </p:sp>
      <p:sp>
        <p:nvSpPr>
          <p:cNvPr id="4" name="TextBox 3">
            <a:extLst>
              <a:ext uri="{FF2B5EF4-FFF2-40B4-BE49-F238E27FC236}">
                <a16:creationId xmlns:a16="http://schemas.microsoft.com/office/drawing/2014/main" id="{0227A295-466A-B5E8-F19D-9531A97AED9B}"/>
              </a:ext>
            </a:extLst>
          </p:cNvPr>
          <p:cNvSpPr txBox="1"/>
          <p:nvPr/>
        </p:nvSpPr>
        <p:spPr>
          <a:xfrm>
            <a:off x="685800" y="1092924"/>
            <a:ext cx="11506200" cy="5555367"/>
          </a:xfrm>
          <a:prstGeom prst="rect">
            <a:avLst/>
          </a:prstGeom>
          <a:noFill/>
        </p:spPr>
        <p:txBody>
          <a:bodyPr wrap="square">
            <a:spAutoFit/>
          </a:bodyPr>
          <a:lstStyle/>
          <a:p>
            <a:pPr>
              <a:spcAft>
                <a:spcPts val="4200"/>
              </a:spcAft>
            </a:pPr>
            <a:r>
              <a:rPr lang="en-AU" sz="4400" b="1" dirty="0"/>
              <a:t>John 14:26: </a:t>
            </a:r>
            <a:r>
              <a:rPr lang="en-US" sz="4400" dirty="0">
                <a:solidFill>
                  <a:srgbClr val="3333FF"/>
                </a:solidFill>
              </a:rPr>
              <a:t>But the Advocate, the Holy Spirit, whom the Father will </a:t>
            </a:r>
            <a:r>
              <a:rPr lang="en-US" sz="4400" b="1" dirty="0">
                <a:solidFill>
                  <a:srgbClr val="3333FF"/>
                </a:solidFill>
              </a:rPr>
              <a:t>send in my name, will teach you </a:t>
            </a:r>
            <a:r>
              <a:rPr lang="en-US" sz="4800" b="1" dirty="0">
                <a:solidFill>
                  <a:srgbClr val="3333FF"/>
                </a:solidFill>
              </a:rPr>
              <a:t>all</a:t>
            </a:r>
            <a:r>
              <a:rPr lang="en-US" sz="4400" b="1" dirty="0">
                <a:solidFill>
                  <a:srgbClr val="3333FF"/>
                </a:solidFill>
              </a:rPr>
              <a:t> things </a:t>
            </a:r>
            <a:r>
              <a:rPr lang="en-US" sz="4400" b="1" u="sng" dirty="0">
                <a:solidFill>
                  <a:srgbClr val="3333FF"/>
                </a:solidFill>
              </a:rPr>
              <a:t>and</a:t>
            </a:r>
            <a:r>
              <a:rPr lang="en-US" sz="4400" b="1" dirty="0">
                <a:solidFill>
                  <a:srgbClr val="3333FF"/>
                </a:solidFill>
              </a:rPr>
              <a:t> will </a:t>
            </a:r>
            <a:r>
              <a:rPr lang="en-US" sz="4800" b="1" dirty="0">
                <a:solidFill>
                  <a:srgbClr val="3333FF"/>
                </a:solidFill>
              </a:rPr>
              <a:t>remind</a:t>
            </a:r>
            <a:r>
              <a:rPr lang="en-US" sz="4400" b="1" dirty="0">
                <a:solidFill>
                  <a:srgbClr val="3333FF"/>
                </a:solidFill>
              </a:rPr>
              <a:t> you </a:t>
            </a:r>
            <a:r>
              <a:rPr lang="en-US" sz="4400" dirty="0">
                <a:solidFill>
                  <a:srgbClr val="3333FF"/>
                </a:solidFill>
              </a:rPr>
              <a:t>of </a:t>
            </a:r>
            <a:r>
              <a:rPr lang="en-US" sz="4400" b="1" dirty="0">
                <a:solidFill>
                  <a:srgbClr val="3333FF"/>
                </a:solidFill>
              </a:rPr>
              <a:t>everything</a:t>
            </a:r>
            <a:r>
              <a:rPr lang="en-US" sz="4400" dirty="0">
                <a:solidFill>
                  <a:srgbClr val="3333FF"/>
                </a:solidFill>
              </a:rPr>
              <a:t> I have said to you. </a:t>
            </a:r>
            <a:r>
              <a:rPr lang="en-US" sz="4400" dirty="0"/>
              <a:t>(NIV)</a:t>
            </a:r>
            <a:endParaRPr lang="en-AU" sz="4400" b="1" dirty="0"/>
          </a:p>
          <a:p>
            <a:pPr>
              <a:spcAft>
                <a:spcPts val="1200"/>
              </a:spcAft>
            </a:pPr>
            <a:r>
              <a:rPr lang="en-AU" sz="4400" b="1" dirty="0"/>
              <a:t> Acts 2:47:  </a:t>
            </a:r>
            <a:r>
              <a:rPr lang="en-US" sz="4400" b="1" baseline="30000" dirty="0"/>
              <a:t> </a:t>
            </a:r>
            <a:r>
              <a:rPr lang="en-US" sz="4400" dirty="0">
                <a:solidFill>
                  <a:srgbClr val="3333FF"/>
                </a:solidFill>
              </a:rPr>
              <a:t>They </a:t>
            </a:r>
            <a:r>
              <a:rPr lang="en-US" sz="4800" b="1" dirty="0">
                <a:solidFill>
                  <a:srgbClr val="3333FF"/>
                </a:solidFill>
              </a:rPr>
              <a:t>devoted</a:t>
            </a:r>
            <a:r>
              <a:rPr lang="en-US" sz="4400" dirty="0">
                <a:solidFill>
                  <a:srgbClr val="3333FF"/>
                </a:solidFill>
              </a:rPr>
              <a:t> themselves to the </a:t>
            </a:r>
            <a:r>
              <a:rPr lang="en-US" sz="4400" b="1" dirty="0">
                <a:solidFill>
                  <a:srgbClr val="3333FF"/>
                </a:solidFill>
              </a:rPr>
              <a:t>apostles’ </a:t>
            </a:r>
            <a:r>
              <a:rPr lang="en-US" sz="4800" b="1" dirty="0">
                <a:solidFill>
                  <a:srgbClr val="3333FF"/>
                </a:solidFill>
              </a:rPr>
              <a:t>teaching</a:t>
            </a:r>
            <a:r>
              <a:rPr lang="en-US" sz="4400" b="1" dirty="0">
                <a:solidFill>
                  <a:srgbClr val="3333FF"/>
                </a:solidFill>
              </a:rPr>
              <a:t> </a:t>
            </a:r>
            <a:r>
              <a:rPr lang="en-US" sz="4400" dirty="0">
                <a:solidFill>
                  <a:srgbClr val="3333FF"/>
                </a:solidFill>
              </a:rPr>
              <a:t>and to </a:t>
            </a:r>
            <a:r>
              <a:rPr lang="en-US" sz="4800" b="1" dirty="0">
                <a:solidFill>
                  <a:srgbClr val="3333FF"/>
                </a:solidFill>
              </a:rPr>
              <a:t>fellowship</a:t>
            </a:r>
            <a:r>
              <a:rPr lang="en-US" sz="4400" dirty="0">
                <a:solidFill>
                  <a:srgbClr val="3333FF"/>
                </a:solidFill>
              </a:rPr>
              <a:t>, to the breaking of </a:t>
            </a:r>
            <a:r>
              <a:rPr lang="en-US" sz="4400" b="1" dirty="0">
                <a:solidFill>
                  <a:srgbClr val="3333FF"/>
                </a:solidFill>
              </a:rPr>
              <a:t>bread</a:t>
            </a:r>
            <a:r>
              <a:rPr lang="en-US" sz="4400" dirty="0">
                <a:solidFill>
                  <a:srgbClr val="3333FF"/>
                </a:solidFill>
              </a:rPr>
              <a:t> and</a:t>
            </a:r>
            <a:r>
              <a:rPr lang="en-US" sz="3600" dirty="0">
                <a:solidFill>
                  <a:srgbClr val="3333FF"/>
                </a:solidFill>
              </a:rPr>
              <a:t>...</a:t>
            </a:r>
            <a:endParaRPr lang="en-US" sz="3600" b="1" dirty="0">
              <a:solidFill>
                <a:srgbClr val="3333FF"/>
              </a:solidFill>
            </a:endParaRPr>
          </a:p>
        </p:txBody>
      </p:sp>
    </p:spTree>
    <p:extLst>
      <p:ext uri="{BB962C8B-B14F-4D97-AF65-F5344CB8AC3E}">
        <p14:creationId xmlns:p14="http://schemas.microsoft.com/office/powerpoint/2010/main" val="13856533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68AC49-9301-4347-3816-C26EB143EB7F}"/>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6010231C-2648-A354-9006-DD32DF51FA54}"/>
              </a:ext>
            </a:extLst>
          </p:cNvPr>
          <p:cNvSpPr txBox="1"/>
          <p:nvPr/>
        </p:nvSpPr>
        <p:spPr>
          <a:xfrm>
            <a:off x="392242" y="228679"/>
            <a:ext cx="11524937" cy="2492990"/>
          </a:xfrm>
          <a:prstGeom prst="rect">
            <a:avLst/>
          </a:prstGeom>
          <a:noFill/>
        </p:spPr>
        <p:txBody>
          <a:bodyPr wrap="square" rtlCol="0">
            <a:spAutoFit/>
          </a:bodyPr>
          <a:lstStyle/>
          <a:p>
            <a:r>
              <a:rPr lang="en-US" sz="3600" b="1" dirty="0"/>
              <a:t>Around 62-64 AD, Peter writes his 1 Peter letter stating:</a:t>
            </a:r>
          </a:p>
          <a:p>
            <a:r>
              <a:rPr lang="en-US" sz="1200" dirty="0"/>
              <a:t>  </a:t>
            </a:r>
          </a:p>
          <a:p>
            <a:r>
              <a:rPr lang="en-US" sz="3600" dirty="0">
                <a:solidFill>
                  <a:srgbClr val="3333FF"/>
                </a:solidFill>
              </a:rPr>
              <a:t>Peter, an apostle of Jesus Christ, To </a:t>
            </a:r>
            <a:r>
              <a:rPr lang="en-US" sz="3600" b="1" dirty="0">
                <a:solidFill>
                  <a:srgbClr val="3333FF"/>
                </a:solidFill>
              </a:rPr>
              <a:t>God’s elect</a:t>
            </a:r>
            <a:r>
              <a:rPr lang="en-US" sz="3600" dirty="0">
                <a:solidFill>
                  <a:srgbClr val="3333FF"/>
                </a:solidFill>
              </a:rPr>
              <a:t>, exiles </a:t>
            </a:r>
            <a:r>
              <a:rPr lang="en-US" sz="3600" b="1" dirty="0">
                <a:solidFill>
                  <a:srgbClr val="3333FF"/>
                </a:solidFill>
              </a:rPr>
              <a:t>scattered </a:t>
            </a:r>
            <a:r>
              <a:rPr lang="en-US" sz="3600" dirty="0">
                <a:solidFill>
                  <a:srgbClr val="3333FF"/>
                </a:solidFill>
              </a:rPr>
              <a:t>throughout the provinces of Pontus, Galatia, Cappadocia, Asia and Bithynia </a:t>
            </a:r>
            <a:r>
              <a:rPr lang="en-US" sz="3600" dirty="0"/>
              <a:t>(</a:t>
            </a:r>
            <a:r>
              <a:rPr lang="en-US" sz="3200" dirty="0"/>
              <a:t>1 Peter 1:1NIV</a:t>
            </a:r>
            <a:r>
              <a:rPr lang="en-US" sz="3600" dirty="0"/>
              <a:t>).  </a:t>
            </a:r>
          </a:p>
        </p:txBody>
      </p:sp>
      <p:pic>
        <p:nvPicPr>
          <p:cNvPr id="1026" name="Picture 2" descr="The Roman Provinces of Bithynia, Pontus Map">
            <a:extLst>
              <a:ext uri="{FF2B5EF4-FFF2-40B4-BE49-F238E27FC236}">
                <a16:creationId xmlns:a16="http://schemas.microsoft.com/office/drawing/2014/main" id="{DA3C7E4C-8FA1-7BD0-289B-4415863B133A}"/>
              </a:ext>
            </a:extLst>
          </p:cNvPr>
          <p:cNvPicPr>
            <a:picLocks noChangeAspect="1" noChangeArrowheads="1"/>
          </p:cNvPicPr>
          <p:nvPr/>
        </p:nvPicPr>
        <p:blipFill>
          <a:blip>
            <a:extLst>
              <a:ext uri="{28A0092B-C50C-407E-A947-70E740481C1C}">
                <a14:useLocalDpi xmlns:a14="http://schemas.microsoft.com/office/drawing/2010/main" val="0"/>
              </a:ext>
            </a:extLst>
          </a:blip>
          <a:srcRect/>
          <a:stretch>
            <a:fillRect/>
          </a:stretch>
        </p:blipFill>
        <p:spPr bwMode="auto">
          <a:xfrm>
            <a:off x="2433402" y="2721669"/>
            <a:ext cx="6650638" cy="38968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043710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FE39AB-1517-E3E2-A00F-8DBA38AA6BB4}"/>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740FE53-7A53-EE61-3B6E-AD7C984FFFAD}"/>
              </a:ext>
            </a:extLst>
          </p:cNvPr>
          <p:cNvSpPr txBox="1"/>
          <p:nvPr/>
        </p:nvSpPr>
        <p:spPr>
          <a:xfrm>
            <a:off x="-134911" y="137943"/>
            <a:ext cx="12326911" cy="769441"/>
          </a:xfrm>
          <a:prstGeom prst="rect">
            <a:avLst/>
          </a:prstGeom>
          <a:noFill/>
        </p:spPr>
        <p:txBody>
          <a:bodyPr wrap="square" rtlCol="0">
            <a:spAutoFit/>
          </a:bodyPr>
          <a:lstStyle/>
          <a:p>
            <a:pPr algn="ctr"/>
            <a:r>
              <a:rPr lang="en-US" sz="4400" b="1" dirty="0"/>
              <a:t>Fourth Key Driver is 1Peter on a Reminder:</a:t>
            </a:r>
          </a:p>
        </p:txBody>
      </p:sp>
      <p:sp>
        <p:nvSpPr>
          <p:cNvPr id="4" name="TextBox 3">
            <a:extLst>
              <a:ext uri="{FF2B5EF4-FFF2-40B4-BE49-F238E27FC236}">
                <a16:creationId xmlns:a16="http://schemas.microsoft.com/office/drawing/2014/main" id="{A12E4385-85F9-102A-C6B1-A443F3D5C359}"/>
              </a:ext>
            </a:extLst>
          </p:cNvPr>
          <p:cNvSpPr txBox="1"/>
          <p:nvPr/>
        </p:nvSpPr>
        <p:spPr>
          <a:xfrm>
            <a:off x="282316" y="3029211"/>
            <a:ext cx="11569902" cy="2123658"/>
          </a:xfrm>
          <a:prstGeom prst="rect">
            <a:avLst/>
          </a:prstGeom>
          <a:noFill/>
        </p:spPr>
        <p:txBody>
          <a:bodyPr wrap="square">
            <a:spAutoFit/>
          </a:bodyPr>
          <a:lstStyle/>
          <a:p>
            <a:pPr algn="ctr"/>
            <a:r>
              <a:rPr lang="en-US" sz="3600" b="1" baseline="30000" dirty="0"/>
              <a:t> </a:t>
            </a:r>
            <a:r>
              <a:rPr lang="en-US" sz="3600" b="1" dirty="0"/>
              <a:t>1 Peter 2:9 stating: </a:t>
            </a:r>
          </a:p>
          <a:p>
            <a:r>
              <a:rPr lang="en-US" sz="3200" dirty="0">
                <a:solidFill>
                  <a:srgbClr val="3333FF"/>
                </a:solidFill>
              </a:rPr>
              <a:t>You are a chosen people, a </a:t>
            </a:r>
            <a:r>
              <a:rPr lang="en-US" sz="3200" b="1" dirty="0">
                <a:solidFill>
                  <a:srgbClr val="3333FF"/>
                </a:solidFill>
              </a:rPr>
              <a:t>royal priesthood</a:t>
            </a:r>
            <a:r>
              <a:rPr lang="en-US" sz="3200" dirty="0">
                <a:solidFill>
                  <a:srgbClr val="3333FF"/>
                </a:solidFill>
              </a:rPr>
              <a:t>, a holy nation, God’s </a:t>
            </a:r>
            <a:r>
              <a:rPr lang="en-US" sz="3200" b="1" dirty="0">
                <a:solidFill>
                  <a:srgbClr val="3333FF"/>
                </a:solidFill>
              </a:rPr>
              <a:t>special possession</a:t>
            </a:r>
            <a:r>
              <a:rPr lang="en-US" sz="3200" dirty="0">
                <a:solidFill>
                  <a:srgbClr val="3333FF"/>
                </a:solidFill>
              </a:rPr>
              <a:t>, that you may </a:t>
            </a:r>
            <a:r>
              <a:rPr lang="en-US" sz="3200" b="1" dirty="0">
                <a:solidFill>
                  <a:srgbClr val="3333FF"/>
                </a:solidFill>
              </a:rPr>
              <a:t>declare the praises of him </a:t>
            </a:r>
            <a:r>
              <a:rPr lang="en-US" sz="3200" dirty="0">
                <a:solidFill>
                  <a:srgbClr val="3333FF"/>
                </a:solidFill>
              </a:rPr>
              <a:t>who called you out of darkness into </a:t>
            </a:r>
            <a:r>
              <a:rPr lang="en-US" sz="3200" b="1" dirty="0">
                <a:solidFill>
                  <a:srgbClr val="3333FF"/>
                </a:solidFill>
              </a:rPr>
              <a:t>his wonderful light</a:t>
            </a:r>
            <a:r>
              <a:rPr lang="en-US" sz="3200" dirty="0">
                <a:solidFill>
                  <a:srgbClr val="3333FF"/>
                </a:solidFill>
              </a:rPr>
              <a:t>. </a:t>
            </a:r>
            <a:r>
              <a:rPr lang="en-US" sz="2000" dirty="0">
                <a:solidFill>
                  <a:schemeClr val="tx1">
                    <a:lumMod val="95000"/>
                    <a:lumOff val="5000"/>
                  </a:schemeClr>
                </a:solidFill>
              </a:rPr>
              <a:t>(NIV) </a:t>
            </a:r>
          </a:p>
        </p:txBody>
      </p:sp>
      <p:sp>
        <p:nvSpPr>
          <p:cNvPr id="3" name="TextBox 2">
            <a:extLst>
              <a:ext uri="{FF2B5EF4-FFF2-40B4-BE49-F238E27FC236}">
                <a16:creationId xmlns:a16="http://schemas.microsoft.com/office/drawing/2014/main" id="{7D39081C-7627-7E27-5935-858BBDA4CA5E}"/>
              </a:ext>
            </a:extLst>
          </p:cNvPr>
          <p:cNvSpPr txBox="1"/>
          <p:nvPr/>
        </p:nvSpPr>
        <p:spPr>
          <a:xfrm>
            <a:off x="282316" y="648448"/>
            <a:ext cx="11627367" cy="2308324"/>
          </a:xfrm>
          <a:prstGeom prst="rect">
            <a:avLst/>
          </a:prstGeom>
          <a:noFill/>
        </p:spPr>
        <p:txBody>
          <a:bodyPr wrap="square" rtlCol="0">
            <a:spAutoFit/>
          </a:bodyPr>
          <a:lstStyle/>
          <a:p>
            <a:pPr algn="ctr"/>
            <a:r>
              <a:rPr lang="en-US" sz="1200" dirty="0"/>
              <a:t> </a:t>
            </a:r>
          </a:p>
          <a:p>
            <a:pPr algn="ctr"/>
            <a:r>
              <a:rPr lang="en-US" sz="3600" b="1" dirty="0"/>
              <a:t>1 Peter 2:5 stating:</a:t>
            </a:r>
          </a:p>
          <a:p>
            <a:r>
              <a:rPr lang="en-US" sz="3200" dirty="0">
                <a:solidFill>
                  <a:srgbClr val="3333FF"/>
                </a:solidFill>
              </a:rPr>
              <a:t>You also, like living stones, are being built into a spiritual house to be </a:t>
            </a:r>
            <a:r>
              <a:rPr lang="en-US" sz="3200" b="1" dirty="0">
                <a:solidFill>
                  <a:srgbClr val="3333FF"/>
                </a:solidFill>
              </a:rPr>
              <a:t>a holy priesthood</a:t>
            </a:r>
            <a:r>
              <a:rPr lang="en-US" sz="3200" dirty="0">
                <a:solidFill>
                  <a:srgbClr val="3333FF"/>
                </a:solidFill>
              </a:rPr>
              <a:t>, </a:t>
            </a:r>
            <a:r>
              <a:rPr lang="en-US" sz="3200" b="1" dirty="0">
                <a:solidFill>
                  <a:srgbClr val="3333FF"/>
                </a:solidFill>
              </a:rPr>
              <a:t>offering spiritual sacrifices</a:t>
            </a:r>
            <a:r>
              <a:rPr lang="en-US" sz="3200" dirty="0">
                <a:solidFill>
                  <a:srgbClr val="3333FF"/>
                </a:solidFill>
              </a:rPr>
              <a:t> acceptable to God through Jesus Christ. </a:t>
            </a:r>
            <a:r>
              <a:rPr lang="en-US" sz="2000" dirty="0">
                <a:solidFill>
                  <a:schemeClr val="tx1">
                    <a:lumMod val="95000"/>
                    <a:lumOff val="5000"/>
                  </a:schemeClr>
                </a:solidFill>
              </a:rPr>
              <a:t>(NIV) </a:t>
            </a:r>
          </a:p>
        </p:txBody>
      </p:sp>
      <p:sp>
        <p:nvSpPr>
          <p:cNvPr id="6" name="TextBox 5">
            <a:extLst>
              <a:ext uri="{FF2B5EF4-FFF2-40B4-BE49-F238E27FC236}">
                <a16:creationId xmlns:a16="http://schemas.microsoft.com/office/drawing/2014/main" id="{D2B85EF9-2FBA-F814-F64E-EBA2713F1701}"/>
              </a:ext>
            </a:extLst>
          </p:cNvPr>
          <p:cNvSpPr txBox="1"/>
          <p:nvPr/>
        </p:nvSpPr>
        <p:spPr>
          <a:xfrm>
            <a:off x="-134911" y="5297747"/>
            <a:ext cx="12326911" cy="1200329"/>
          </a:xfrm>
          <a:prstGeom prst="rect">
            <a:avLst/>
          </a:prstGeom>
          <a:noFill/>
        </p:spPr>
        <p:txBody>
          <a:bodyPr wrap="square">
            <a:spAutoFit/>
          </a:bodyPr>
          <a:lstStyle/>
          <a:p>
            <a:pPr algn="ctr"/>
            <a:r>
              <a:rPr lang="en-US" sz="3600" b="1" dirty="0"/>
              <a:t>Q - What Does It Mean for all Christians to be priests – for you all to be a member of the Royal and Holy Priesthood</a:t>
            </a:r>
            <a:r>
              <a:rPr lang="en-US" sz="3600" b="1" dirty="0">
                <a:solidFill>
                  <a:srgbClr val="C00000"/>
                </a:solidFill>
              </a:rPr>
              <a:t>??</a:t>
            </a:r>
          </a:p>
        </p:txBody>
      </p:sp>
    </p:spTree>
    <p:extLst>
      <p:ext uri="{BB962C8B-B14F-4D97-AF65-F5344CB8AC3E}">
        <p14:creationId xmlns:p14="http://schemas.microsoft.com/office/powerpoint/2010/main" val="10270407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6CA972-13C8-596D-5177-B6E34F3EBA62}"/>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6A0CD0E0-6B41-DF5C-7382-72E7D0ACEEB0}"/>
              </a:ext>
            </a:extLst>
          </p:cNvPr>
          <p:cNvSpPr txBox="1"/>
          <p:nvPr/>
        </p:nvSpPr>
        <p:spPr>
          <a:xfrm>
            <a:off x="202367" y="210026"/>
            <a:ext cx="11852222" cy="1200329"/>
          </a:xfrm>
          <a:prstGeom prst="rect">
            <a:avLst/>
          </a:prstGeom>
          <a:noFill/>
        </p:spPr>
        <p:txBody>
          <a:bodyPr wrap="square" rtlCol="0">
            <a:spAutoFit/>
          </a:bodyPr>
          <a:lstStyle/>
          <a:p>
            <a:pPr algn="ctr"/>
            <a:r>
              <a:rPr lang="en-US" sz="3600" b="1" dirty="0"/>
              <a:t>To be a Priest in the Royal Priesthood – a Holy Priesthood is to separate the wheat from the chaff for True worship:</a:t>
            </a:r>
          </a:p>
        </p:txBody>
      </p:sp>
      <p:sp>
        <p:nvSpPr>
          <p:cNvPr id="5" name="TextBox 4">
            <a:extLst>
              <a:ext uri="{FF2B5EF4-FFF2-40B4-BE49-F238E27FC236}">
                <a16:creationId xmlns:a16="http://schemas.microsoft.com/office/drawing/2014/main" id="{DD86A91F-051E-8A45-EF0B-3AE3B2AFDD91}"/>
              </a:ext>
            </a:extLst>
          </p:cNvPr>
          <p:cNvSpPr txBox="1"/>
          <p:nvPr/>
        </p:nvSpPr>
        <p:spPr>
          <a:xfrm>
            <a:off x="202367" y="1542157"/>
            <a:ext cx="12119547" cy="4793620"/>
          </a:xfrm>
          <a:prstGeom prst="rect">
            <a:avLst/>
          </a:prstGeom>
          <a:noFill/>
        </p:spPr>
        <p:txBody>
          <a:bodyPr wrap="square">
            <a:spAutoFit/>
          </a:bodyPr>
          <a:lstStyle/>
          <a:p>
            <a:pPr marL="571500" indent="-571500">
              <a:spcAft>
                <a:spcPts val="300"/>
              </a:spcAft>
              <a:buFont typeface="Arial" panose="020B0604020202020204" pitchFamily="34" charset="0"/>
              <a:buChar char="•"/>
            </a:pPr>
            <a:r>
              <a:rPr lang="en-US" sz="3600" dirty="0">
                <a:solidFill>
                  <a:srgbClr val="6E2D0C"/>
                </a:solidFill>
              </a:rPr>
              <a:t>No </a:t>
            </a:r>
            <a:r>
              <a:rPr lang="en-US" sz="3600" b="1" dirty="0">
                <a:solidFill>
                  <a:srgbClr val="6E2D0C"/>
                </a:solidFill>
              </a:rPr>
              <a:t>separate</a:t>
            </a:r>
            <a:r>
              <a:rPr lang="en-US" sz="3600" dirty="0">
                <a:solidFill>
                  <a:srgbClr val="6E2D0C"/>
                </a:solidFill>
              </a:rPr>
              <a:t> clergy &amp; laity as in many denominations.</a:t>
            </a:r>
          </a:p>
          <a:p>
            <a:pPr marL="571500" indent="-571500">
              <a:spcAft>
                <a:spcPts val="300"/>
              </a:spcAft>
              <a:buFont typeface="Arial" panose="020B0604020202020204" pitchFamily="34" charset="0"/>
              <a:buChar char="•"/>
            </a:pPr>
            <a:r>
              <a:rPr lang="en-US" sz="3600" dirty="0">
                <a:solidFill>
                  <a:srgbClr val="6E2D0C"/>
                </a:solidFill>
              </a:rPr>
              <a:t>It is a Flat Structure, there is </a:t>
            </a:r>
            <a:r>
              <a:rPr lang="en-US" sz="3600" b="1" dirty="0">
                <a:solidFill>
                  <a:srgbClr val="6E2D0C"/>
                </a:solidFill>
              </a:rPr>
              <a:t>no</a:t>
            </a:r>
            <a:r>
              <a:rPr lang="en-US" sz="3600" dirty="0">
                <a:solidFill>
                  <a:srgbClr val="6E2D0C"/>
                </a:solidFill>
              </a:rPr>
              <a:t> Hierarchy – all are Priests.</a:t>
            </a:r>
          </a:p>
          <a:p>
            <a:pPr marL="571500" indent="-571500">
              <a:spcAft>
                <a:spcPts val="300"/>
              </a:spcAft>
              <a:buFont typeface="Arial" panose="020B0604020202020204" pitchFamily="34" charset="0"/>
              <a:buChar char="•"/>
            </a:pPr>
            <a:r>
              <a:rPr lang="en-US" sz="3600" dirty="0">
                <a:solidFill>
                  <a:srgbClr val="6E2D0C"/>
                </a:solidFill>
              </a:rPr>
              <a:t>Note, Jesus is the Only High Priest – </a:t>
            </a:r>
            <a:r>
              <a:rPr lang="en-US" sz="2800" dirty="0">
                <a:solidFill>
                  <a:srgbClr val="6E2D0C"/>
                </a:solidFill>
              </a:rPr>
              <a:t>(Hebrews 4:14 -5:10)</a:t>
            </a:r>
          </a:p>
          <a:p>
            <a:pPr marL="571500" indent="-571500">
              <a:spcAft>
                <a:spcPts val="300"/>
              </a:spcAft>
              <a:buFont typeface="Arial" panose="020B0604020202020204" pitchFamily="34" charset="0"/>
              <a:buChar char="•"/>
            </a:pPr>
            <a:r>
              <a:rPr lang="en-US" sz="3600" dirty="0">
                <a:solidFill>
                  <a:srgbClr val="6E2D0C"/>
                </a:solidFill>
              </a:rPr>
              <a:t>The Spiritual House – local Church is the Priesthood.</a:t>
            </a:r>
          </a:p>
          <a:p>
            <a:pPr marL="571500" indent="-571500">
              <a:spcAft>
                <a:spcPts val="300"/>
              </a:spcAft>
              <a:buFont typeface="Arial" panose="020B0604020202020204" pitchFamily="34" charset="0"/>
              <a:buChar char="•"/>
            </a:pPr>
            <a:r>
              <a:rPr lang="en-US" sz="3600" dirty="0">
                <a:solidFill>
                  <a:srgbClr val="6E2D0C"/>
                </a:solidFill>
              </a:rPr>
              <a:t>No ‘</a:t>
            </a:r>
            <a:r>
              <a:rPr lang="en-US" sz="3600" b="1" dirty="0">
                <a:solidFill>
                  <a:srgbClr val="6E2D0C"/>
                </a:solidFill>
              </a:rPr>
              <a:t>male/female</a:t>
            </a:r>
            <a:r>
              <a:rPr lang="en-US" sz="3600" dirty="0">
                <a:solidFill>
                  <a:srgbClr val="6E2D0C"/>
                </a:solidFill>
              </a:rPr>
              <a:t>’ gender distinction in who are Priests.</a:t>
            </a:r>
          </a:p>
          <a:p>
            <a:pPr marL="571500" indent="-571500">
              <a:spcAft>
                <a:spcPts val="300"/>
              </a:spcAft>
              <a:buFont typeface="Arial" panose="020B0604020202020204" pitchFamily="34" charset="0"/>
              <a:buChar char="•"/>
            </a:pPr>
            <a:r>
              <a:rPr lang="en-US" sz="3600" dirty="0">
                <a:solidFill>
                  <a:srgbClr val="6E2D0C"/>
                </a:solidFill>
              </a:rPr>
              <a:t>No ‘</a:t>
            </a:r>
            <a:r>
              <a:rPr lang="en-US" sz="3600" b="1" dirty="0">
                <a:solidFill>
                  <a:srgbClr val="6E2D0C"/>
                </a:solidFill>
              </a:rPr>
              <a:t>regional</a:t>
            </a:r>
            <a:r>
              <a:rPr lang="en-US" sz="3600" dirty="0">
                <a:solidFill>
                  <a:srgbClr val="6E2D0C"/>
                </a:solidFill>
              </a:rPr>
              <a:t>’ distinction in who are Priests.</a:t>
            </a:r>
          </a:p>
          <a:p>
            <a:pPr marL="571500" indent="-571500">
              <a:spcAft>
                <a:spcPts val="300"/>
              </a:spcAft>
              <a:buFont typeface="Arial" panose="020B0604020202020204" pitchFamily="34" charset="0"/>
              <a:buChar char="•"/>
            </a:pPr>
            <a:r>
              <a:rPr lang="en-US" sz="3600" dirty="0">
                <a:solidFill>
                  <a:srgbClr val="6E2D0C"/>
                </a:solidFill>
              </a:rPr>
              <a:t>No ‘</a:t>
            </a:r>
            <a:r>
              <a:rPr lang="en-US" sz="3600" b="1" dirty="0">
                <a:solidFill>
                  <a:srgbClr val="6E2D0C"/>
                </a:solidFill>
              </a:rPr>
              <a:t>age, maturity</a:t>
            </a:r>
            <a:r>
              <a:rPr lang="en-US" sz="3600" dirty="0">
                <a:solidFill>
                  <a:srgbClr val="6E2D0C"/>
                </a:solidFill>
              </a:rPr>
              <a:t>’ or </a:t>
            </a:r>
            <a:r>
              <a:rPr lang="en-US" sz="3600" b="1" dirty="0">
                <a:solidFill>
                  <a:srgbClr val="6E2D0C"/>
                </a:solidFill>
              </a:rPr>
              <a:t>retirement</a:t>
            </a:r>
            <a:r>
              <a:rPr lang="en-US" sz="3600" dirty="0">
                <a:solidFill>
                  <a:srgbClr val="6E2D0C"/>
                </a:solidFill>
              </a:rPr>
              <a:t> merit in the Priesthood.</a:t>
            </a:r>
          </a:p>
          <a:p>
            <a:pPr marL="571500" indent="-571500">
              <a:spcAft>
                <a:spcPts val="1200"/>
              </a:spcAft>
              <a:buFont typeface="Arial" panose="020B0604020202020204" pitchFamily="34" charset="0"/>
              <a:buChar char="•"/>
            </a:pPr>
            <a:r>
              <a:rPr lang="en-US" sz="3600" b="1" dirty="0">
                <a:solidFill>
                  <a:srgbClr val="6E2D0C"/>
                </a:solidFill>
              </a:rPr>
              <a:t>All </a:t>
            </a:r>
            <a:r>
              <a:rPr lang="en-US" sz="3600" dirty="0">
                <a:solidFill>
                  <a:srgbClr val="6E2D0C"/>
                </a:solidFill>
              </a:rPr>
              <a:t>to offer Spiritual Sacrifices and Declare/Praise Jesus.</a:t>
            </a:r>
          </a:p>
        </p:txBody>
      </p:sp>
    </p:spTree>
    <p:extLst>
      <p:ext uri="{BB962C8B-B14F-4D97-AF65-F5344CB8AC3E}">
        <p14:creationId xmlns:p14="http://schemas.microsoft.com/office/powerpoint/2010/main" val="32350237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10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10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10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fade">
                                      <p:cBhvr>
                                        <p:cTn id="27" dur="1000"/>
                                        <p:tgtEl>
                                          <p:spTgt spid="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5">
                                            <p:txEl>
                                              <p:pRg st="5" end="5"/>
                                            </p:txEl>
                                          </p:spTgt>
                                        </p:tgtEl>
                                        <p:attrNameLst>
                                          <p:attrName>style.visibility</p:attrName>
                                        </p:attrNameLst>
                                      </p:cBhvr>
                                      <p:to>
                                        <p:strVal val="visible"/>
                                      </p:to>
                                    </p:set>
                                    <p:animEffect transition="in" filter="fade">
                                      <p:cBhvr>
                                        <p:cTn id="32" dur="1000"/>
                                        <p:tgtEl>
                                          <p:spTgt spid="5">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5">
                                            <p:txEl>
                                              <p:pRg st="6" end="6"/>
                                            </p:txEl>
                                          </p:spTgt>
                                        </p:tgtEl>
                                        <p:attrNameLst>
                                          <p:attrName>style.visibility</p:attrName>
                                        </p:attrNameLst>
                                      </p:cBhvr>
                                      <p:to>
                                        <p:strVal val="visible"/>
                                      </p:to>
                                    </p:set>
                                    <p:animEffect transition="in" filter="fade">
                                      <p:cBhvr>
                                        <p:cTn id="37" dur="1000"/>
                                        <p:tgtEl>
                                          <p:spTgt spid="5">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5">
                                            <p:txEl>
                                              <p:pRg st="7" end="7"/>
                                            </p:txEl>
                                          </p:spTgt>
                                        </p:tgtEl>
                                        <p:attrNameLst>
                                          <p:attrName>style.visibility</p:attrName>
                                        </p:attrNameLst>
                                      </p:cBhvr>
                                      <p:to>
                                        <p:strVal val="visible"/>
                                      </p:to>
                                    </p:set>
                                    <p:animEffect transition="in" filter="fade">
                                      <p:cBhvr>
                                        <p:cTn id="42" dur="1000"/>
                                        <p:tgtEl>
                                          <p:spTgt spid="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BBABFA-E25E-7863-09A0-A984B1A9A602}"/>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A5871AF1-7AA3-A156-84C2-93A9A42E8D4C}"/>
              </a:ext>
            </a:extLst>
          </p:cNvPr>
          <p:cNvSpPr txBox="1"/>
          <p:nvPr/>
        </p:nvSpPr>
        <p:spPr>
          <a:xfrm>
            <a:off x="1004341" y="314256"/>
            <a:ext cx="10538085" cy="3416320"/>
          </a:xfrm>
          <a:prstGeom prst="rect">
            <a:avLst/>
          </a:prstGeom>
          <a:noFill/>
        </p:spPr>
        <p:txBody>
          <a:bodyPr wrap="square" rtlCol="0">
            <a:spAutoFit/>
          </a:bodyPr>
          <a:lstStyle/>
          <a:p>
            <a:pPr algn="ctr"/>
            <a:r>
              <a:rPr lang="en-US" sz="3600" b="1" dirty="0"/>
              <a:t>About Fifteen years Earlier - 48-49AD</a:t>
            </a:r>
          </a:p>
          <a:p>
            <a:pPr algn="ctr"/>
            <a:r>
              <a:rPr lang="en-US" sz="3600" dirty="0"/>
              <a:t>Paul  in Galatians 1:1-2 states:</a:t>
            </a:r>
          </a:p>
          <a:p>
            <a:r>
              <a:rPr lang="en-US" sz="3600" dirty="0">
                <a:solidFill>
                  <a:srgbClr val="3333FF"/>
                </a:solidFill>
              </a:rPr>
              <a:t>Paul, an apostle—sent not from men nor by a man, but by Jesus Christ and God the Father, who raised him from the dead  </a:t>
            </a:r>
            <a:r>
              <a:rPr lang="en-US" sz="3600" baseline="30000" dirty="0">
                <a:solidFill>
                  <a:srgbClr val="3333FF"/>
                </a:solidFill>
              </a:rPr>
              <a:t>2 </a:t>
            </a:r>
            <a:r>
              <a:rPr lang="en-US" sz="3600" dirty="0">
                <a:solidFill>
                  <a:srgbClr val="3333FF"/>
                </a:solidFill>
              </a:rPr>
              <a:t>and all the </a:t>
            </a:r>
            <a:r>
              <a:rPr lang="en-US" sz="3600" b="1" dirty="0">
                <a:solidFill>
                  <a:srgbClr val="3333FF"/>
                </a:solidFill>
              </a:rPr>
              <a:t>brothers and sisters with me </a:t>
            </a:r>
            <a:r>
              <a:rPr lang="en-US" sz="3600" dirty="0">
                <a:solidFill>
                  <a:srgbClr val="3333FF"/>
                </a:solidFill>
              </a:rPr>
              <a:t>to the </a:t>
            </a:r>
            <a:r>
              <a:rPr lang="en-US" sz="3600" b="1" dirty="0">
                <a:solidFill>
                  <a:srgbClr val="3333FF"/>
                </a:solidFill>
              </a:rPr>
              <a:t>churches in Galatia </a:t>
            </a:r>
            <a:r>
              <a:rPr lang="en-US" sz="3600" dirty="0">
                <a:solidFill>
                  <a:srgbClr val="3333FF"/>
                </a:solidFill>
              </a:rPr>
              <a:t>(NIV). </a:t>
            </a:r>
          </a:p>
        </p:txBody>
      </p:sp>
      <p:pic>
        <p:nvPicPr>
          <p:cNvPr id="4" name="Picture 2" descr="The Roman Provinces of Bithynia, Pontus Map">
            <a:extLst>
              <a:ext uri="{FF2B5EF4-FFF2-40B4-BE49-F238E27FC236}">
                <a16:creationId xmlns:a16="http://schemas.microsoft.com/office/drawing/2014/main" id="{19B90D14-7AAE-46C5-7CC3-ECFF78559ACA}"/>
              </a:ext>
            </a:extLst>
          </p:cNvPr>
          <p:cNvPicPr>
            <a:picLocks noChangeAspect="1" noChangeArrowheads="1"/>
          </p:cNvPicPr>
          <p:nvPr/>
        </p:nvPicPr>
        <p:blipFill>
          <a:blip>
            <a:extLst>
              <a:ext uri="{28A0092B-C50C-407E-A947-70E740481C1C}">
                <a14:useLocalDpi xmlns:a14="http://schemas.microsoft.com/office/drawing/2010/main" val="0"/>
              </a:ext>
            </a:extLst>
          </a:blip>
          <a:srcRect/>
          <a:stretch>
            <a:fillRect/>
          </a:stretch>
        </p:blipFill>
        <p:spPr bwMode="auto">
          <a:xfrm>
            <a:off x="3642609" y="3730576"/>
            <a:ext cx="4931765" cy="288970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945475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2989</TotalTime>
  <Words>1571</Words>
  <Application>Microsoft Office PowerPoint</Application>
  <PresentationFormat>Widescreen</PresentationFormat>
  <Paragraphs>89</Paragraphs>
  <Slides>17</Slides>
  <Notes>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Aptos</vt:lpstr>
      <vt:lpstr>Aptos Display</vt:lpstr>
      <vt:lpstr>Arial</vt:lpstr>
      <vt:lpstr>Calibri</vt:lpstr>
      <vt:lpstr>Palatino Linotype</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Gregory Wenck</dc:creator>
  <cp:lastModifiedBy>Andrew Crighton</cp:lastModifiedBy>
  <cp:revision>159</cp:revision>
  <cp:lastPrinted>2026-03-21T11:55:50Z</cp:lastPrinted>
  <dcterms:created xsi:type="dcterms:W3CDTF">2025-02-20T05:45:05Z</dcterms:created>
  <dcterms:modified xsi:type="dcterms:W3CDTF">2026-03-24T00:16:12Z</dcterms:modified>
</cp:coreProperties>
</file>